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svm" ContentType="image/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5"/>
  </p:notesMasterIdLst>
  <p:handoutMasterIdLst>
    <p:handoutMasterId r:id="rId436"/>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 id="537" r:id="rId283"/>
    <p:sldId id="538" r:id="rId284"/>
    <p:sldId id="539" r:id="rId285"/>
    <p:sldId id="540" r:id="rId286"/>
    <p:sldId id="541" r:id="rId287"/>
    <p:sldId id="542" r:id="rId288"/>
    <p:sldId id="543" r:id="rId289"/>
    <p:sldId id="544" r:id="rId290"/>
    <p:sldId id="545" r:id="rId291"/>
    <p:sldId id="546" r:id="rId292"/>
    <p:sldId id="547" r:id="rId293"/>
    <p:sldId id="548" r:id="rId294"/>
    <p:sldId id="549" r:id="rId295"/>
    <p:sldId id="550" r:id="rId296"/>
    <p:sldId id="551" r:id="rId297"/>
    <p:sldId id="552" r:id="rId298"/>
    <p:sldId id="553" r:id="rId299"/>
    <p:sldId id="554" r:id="rId300"/>
    <p:sldId id="555" r:id="rId301"/>
    <p:sldId id="556" r:id="rId302"/>
    <p:sldId id="557" r:id="rId303"/>
    <p:sldId id="558" r:id="rId304"/>
    <p:sldId id="559" r:id="rId305"/>
    <p:sldId id="560" r:id="rId306"/>
    <p:sldId id="561" r:id="rId307"/>
    <p:sldId id="562" r:id="rId308"/>
    <p:sldId id="563" r:id="rId309"/>
    <p:sldId id="564" r:id="rId310"/>
    <p:sldId id="565" r:id="rId311"/>
    <p:sldId id="566" r:id="rId312"/>
    <p:sldId id="567" r:id="rId313"/>
    <p:sldId id="568" r:id="rId314"/>
    <p:sldId id="569"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591" r:id="rId337"/>
    <p:sldId id="592" r:id="rId338"/>
    <p:sldId id="593" r:id="rId339"/>
    <p:sldId id="594" r:id="rId340"/>
    <p:sldId id="595" r:id="rId341"/>
    <p:sldId id="596" r:id="rId342"/>
    <p:sldId id="597" r:id="rId343"/>
    <p:sldId id="598" r:id="rId344"/>
    <p:sldId id="599" r:id="rId345"/>
    <p:sldId id="600" r:id="rId346"/>
    <p:sldId id="601" r:id="rId347"/>
    <p:sldId id="602" r:id="rId348"/>
    <p:sldId id="603" r:id="rId349"/>
    <p:sldId id="604" r:id="rId350"/>
    <p:sldId id="605" r:id="rId351"/>
    <p:sldId id="606" r:id="rId352"/>
    <p:sldId id="607" r:id="rId353"/>
    <p:sldId id="608" r:id="rId354"/>
    <p:sldId id="609" r:id="rId355"/>
    <p:sldId id="610" r:id="rId356"/>
    <p:sldId id="611" r:id="rId357"/>
    <p:sldId id="612" r:id="rId358"/>
    <p:sldId id="613" r:id="rId359"/>
    <p:sldId id="614" r:id="rId360"/>
    <p:sldId id="615" r:id="rId361"/>
    <p:sldId id="616" r:id="rId362"/>
    <p:sldId id="617" r:id="rId363"/>
    <p:sldId id="618" r:id="rId364"/>
    <p:sldId id="619" r:id="rId365"/>
    <p:sldId id="620" r:id="rId366"/>
    <p:sldId id="621" r:id="rId367"/>
    <p:sldId id="622" r:id="rId368"/>
    <p:sldId id="623" r:id="rId369"/>
    <p:sldId id="624" r:id="rId370"/>
    <p:sldId id="625" r:id="rId371"/>
    <p:sldId id="626" r:id="rId372"/>
    <p:sldId id="627" r:id="rId373"/>
    <p:sldId id="628" r:id="rId374"/>
    <p:sldId id="629" r:id="rId375"/>
    <p:sldId id="630" r:id="rId376"/>
    <p:sldId id="631" r:id="rId377"/>
    <p:sldId id="632" r:id="rId378"/>
    <p:sldId id="633" r:id="rId379"/>
    <p:sldId id="634" r:id="rId380"/>
    <p:sldId id="635" r:id="rId381"/>
    <p:sldId id="636" r:id="rId382"/>
    <p:sldId id="637" r:id="rId383"/>
    <p:sldId id="638" r:id="rId384"/>
    <p:sldId id="639" r:id="rId385"/>
    <p:sldId id="640" r:id="rId386"/>
    <p:sldId id="641" r:id="rId387"/>
    <p:sldId id="642" r:id="rId388"/>
    <p:sldId id="643" r:id="rId389"/>
    <p:sldId id="644" r:id="rId390"/>
    <p:sldId id="645" r:id="rId391"/>
    <p:sldId id="646" r:id="rId392"/>
    <p:sldId id="647" r:id="rId393"/>
    <p:sldId id="648" r:id="rId394"/>
    <p:sldId id="649" r:id="rId395"/>
    <p:sldId id="650" r:id="rId396"/>
    <p:sldId id="651" r:id="rId397"/>
    <p:sldId id="652" r:id="rId398"/>
    <p:sldId id="653" r:id="rId399"/>
    <p:sldId id="654" r:id="rId400"/>
    <p:sldId id="655" r:id="rId401"/>
    <p:sldId id="656" r:id="rId402"/>
    <p:sldId id="657" r:id="rId403"/>
    <p:sldId id="658" r:id="rId404"/>
    <p:sldId id="659" r:id="rId405"/>
    <p:sldId id="660" r:id="rId406"/>
    <p:sldId id="661" r:id="rId407"/>
    <p:sldId id="662" r:id="rId408"/>
    <p:sldId id="663" r:id="rId409"/>
    <p:sldId id="664" r:id="rId410"/>
    <p:sldId id="665" r:id="rId411"/>
    <p:sldId id="666" r:id="rId412"/>
    <p:sldId id="667" r:id="rId413"/>
    <p:sldId id="668" r:id="rId414"/>
    <p:sldId id="669" r:id="rId415"/>
    <p:sldId id="670" r:id="rId416"/>
    <p:sldId id="671" r:id="rId417"/>
    <p:sldId id="672" r:id="rId418"/>
    <p:sldId id="673" r:id="rId419"/>
    <p:sldId id="674" r:id="rId420"/>
    <p:sldId id="675" r:id="rId421"/>
    <p:sldId id="676" r:id="rId422"/>
    <p:sldId id="677" r:id="rId423"/>
    <p:sldId id="678" r:id="rId424"/>
    <p:sldId id="679" r:id="rId425"/>
    <p:sldId id="680" r:id="rId426"/>
    <p:sldId id="681" r:id="rId427"/>
    <p:sldId id="682" r:id="rId428"/>
    <p:sldId id="683" r:id="rId429"/>
    <p:sldId id="684" r:id="rId430"/>
    <p:sldId id="685" r:id="rId431"/>
    <p:sldId id="686" r:id="rId432"/>
    <p:sldId id="687" r:id="rId433"/>
    <p:sldId id="688" r:id="rId434"/>
  </p:sldIdLst>
  <p:sldSz cx="10080625" cy="7559675"/>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8" autoAdjust="0"/>
  </p:normalViewPr>
  <p:slideViewPr>
    <p:cSldViewPr>
      <p:cViewPr varScale="1">
        <p:scale>
          <a:sx n="94" d="100"/>
          <a:sy n="94" d="100"/>
        </p:scale>
        <p:origin x="-192" y="-90"/>
      </p:cViewPr>
      <p:guideLst>
        <p:guide orient="horz" pos="2381"/>
        <p:guide pos="3175"/>
      </p:guideLst>
    </p:cSldViewPr>
  </p:slideViewPr>
  <p:outlineViewPr>
    <p:cViewPr>
      <p:scale>
        <a:sx n="33" d="100"/>
        <a:sy n="33" d="100"/>
      </p:scale>
      <p:origin x="0" y="4989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notesMaster" Target="notesMasters/notesMaster1.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presProps" Target="presProps.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theme" Target="theme/theme1.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handoutMaster" Target="handoutMasters/handoutMaster1.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viewProps" Target="viewProps.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tableStyles" Target="tableStyles.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280320" cy="53424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defRPr sz="1400"/>
            </a:pPr>
            <a:endParaRPr lang="en-GB" sz="1400" b="0" i="0" u="none" strike="noStrike" kern="1200">
              <a:ln>
                <a:noFill/>
              </a:ln>
              <a:latin typeface="Liberation Sans" pitchFamily="18"/>
              <a:ea typeface="WenQuanYi Micro Hei" pitchFamily="2"/>
              <a:cs typeface="Lohit Devanagari" pitchFamily="2"/>
            </a:endParaRPr>
          </a:p>
        </p:txBody>
      </p:sp>
      <p:sp>
        <p:nvSpPr>
          <p:cNvPr id="3" name="Date Placeholder 2"/>
          <p:cNvSpPr txBox="1">
            <a:spLocks noGrp="1"/>
          </p:cNvSpPr>
          <p:nvPr>
            <p:ph type="dt" sz="quarter" idx="1"/>
          </p:nvPr>
        </p:nvSpPr>
        <p:spPr>
          <a:xfrm>
            <a:off x="4279320" y="0"/>
            <a:ext cx="3280320" cy="534240"/>
          </a:xfrm>
          <a:prstGeom prst="rect">
            <a:avLst/>
          </a:prstGeom>
          <a:noFill/>
          <a:ln>
            <a:noFill/>
          </a:ln>
        </p:spPr>
        <p:txBody>
          <a:bodyPr vert="horz" wrap="none" lIns="90000" tIns="45000" rIns="90000" bIns="45000" anchorCtr="0" compatLnSpc="0"/>
          <a:lstStyle/>
          <a:p>
            <a:pPr marL="0" marR="0" lvl="0" indent="0" algn="r" rtl="0" hangingPunct="0">
              <a:lnSpc>
                <a:spcPct val="100000"/>
              </a:lnSpc>
              <a:spcBef>
                <a:spcPts val="0"/>
              </a:spcBef>
              <a:spcAft>
                <a:spcPts val="0"/>
              </a:spcAft>
              <a:buNone/>
              <a:tabLst/>
              <a:defRPr sz="1400"/>
            </a:pPr>
            <a:endParaRPr lang="en-GB" sz="1400" b="0" i="0" u="none" strike="noStrike" kern="1200">
              <a:ln>
                <a:noFill/>
              </a:ln>
              <a:latin typeface="Liberation Sans" pitchFamily="18"/>
              <a:ea typeface="WenQuanYi Micro Hei" pitchFamily="2"/>
              <a:cs typeface="Lohit Devanagari" pitchFamily="2"/>
            </a:endParaRPr>
          </a:p>
        </p:txBody>
      </p:sp>
      <p:sp>
        <p:nvSpPr>
          <p:cNvPr id="4" name="Footer Placeholder 3"/>
          <p:cNvSpPr txBox="1">
            <a:spLocks noGrp="1"/>
          </p:cNvSpPr>
          <p:nvPr>
            <p:ph type="ftr" sz="quarter" idx="2"/>
          </p:nvPr>
        </p:nvSpPr>
        <p:spPr>
          <a:xfrm>
            <a:off x="0" y="10157400"/>
            <a:ext cx="3280320" cy="534240"/>
          </a:xfrm>
          <a:prstGeom prst="rect">
            <a:avLst/>
          </a:prstGeom>
          <a:noFill/>
          <a:ln>
            <a:noFill/>
          </a:ln>
        </p:spPr>
        <p:txBody>
          <a:bodyPr vert="horz" wrap="none" lIns="90000" tIns="45000" rIns="90000" bIns="45000" anchor="b" anchorCtr="0" compatLnSpc="0"/>
          <a:lstStyle/>
          <a:p>
            <a:pPr marL="0" marR="0" lvl="0" indent="0" rtl="0" hangingPunct="0">
              <a:lnSpc>
                <a:spcPct val="100000"/>
              </a:lnSpc>
              <a:spcBef>
                <a:spcPts val="0"/>
              </a:spcBef>
              <a:spcAft>
                <a:spcPts val="0"/>
              </a:spcAft>
              <a:buNone/>
              <a:tabLst/>
              <a:defRPr sz="1400"/>
            </a:pPr>
            <a:endParaRPr lang="en-GB" sz="1400" b="0" i="0" u="none" strike="noStrike" kern="1200">
              <a:ln>
                <a:noFill/>
              </a:ln>
              <a:latin typeface="Liberation Sans" pitchFamily="18"/>
              <a:ea typeface="WenQuanYi Micro Hei" pitchFamily="2"/>
              <a:cs typeface="Lohit Devanagari" pitchFamily="2"/>
            </a:endParaRPr>
          </a:p>
        </p:txBody>
      </p:sp>
      <p:sp>
        <p:nvSpPr>
          <p:cNvPr id="5" name="Slide Number Placeholder 4"/>
          <p:cNvSpPr txBox="1">
            <a:spLocks noGrp="1"/>
          </p:cNvSpPr>
          <p:nvPr>
            <p:ph type="sldNum" sz="quarter" idx="3"/>
          </p:nvPr>
        </p:nvSpPr>
        <p:spPr>
          <a:xfrm>
            <a:off x="4279320" y="10157400"/>
            <a:ext cx="3280320" cy="534240"/>
          </a:xfrm>
          <a:prstGeom prst="rect">
            <a:avLst/>
          </a:prstGeom>
          <a:noFill/>
          <a:ln>
            <a:noFill/>
          </a:ln>
        </p:spPr>
        <p:txBody>
          <a:bodyPr vert="horz" wrap="none" lIns="90000" tIns="45000" rIns="90000" bIns="45000" anchor="b" anchorCtr="0" compatLnSpc="0"/>
          <a:lstStyle/>
          <a:p>
            <a:pPr marL="0" marR="0" lvl="0" indent="0" algn="r" rtl="0" hangingPunct="0">
              <a:lnSpc>
                <a:spcPct val="100000"/>
              </a:lnSpc>
              <a:spcBef>
                <a:spcPts val="0"/>
              </a:spcBef>
              <a:spcAft>
                <a:spcPts val="0"/>
              </a:spcAft>
              <a:buNone/>
              <a:tabLst/>
              <a:defRPr sz="1400"/>
            </a:pPr>
            <a:fld id="{5BECC52B-C09C-4AA1-8AE4-EA4576BB7262}" type="slidenum">
              <a:t>‹#›</a:t>
            </a:fld>
            <a:endParaRPr lang="en-GB" sz="1400" b="0" i="0" u="none" strike="noStrike" kern="1200">
              <a:ln>
                <a:noFill/>
              </a:ln>
              <a:latin typeface="Liberation Sans" pitchFamily="18"/>
              <a:ea typeface="WenQuanYi Micro Hei" pitchFamily="2"/>
              <a:cs typeface="Lohit Devanagari" pitchFamily="2"/>
            </a:endParaRPr>
          </a:p>
        </p:txBody>
      </p:sp>
    </p:spTree>
    <p:extLst>
      <p:ext uri="{BB962C8B-B14F-4D97-AF65-F5344CB8AC3E}">
        <p14:creationId xmlns:p14="http://schemas.microsoft.com/office/powerpoint/2010/main" val="30973329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107000" y="812520"/>
            <a:ext cx="5345280" cy="4008600"/>
          </a:xfrm>
          <a:prstGeom prst="rect">
            <a:avLst/>
          </a:prstGeom>
          <a:noFill/>
          <a:ln>
            <a:noFill/>
            <a:prstDash val="solid"/>
          </a:ln>
        </p:spPr>
      </p:sp>
      <p:sp>
        <p:nvSpPr>
          <p:cNvPr id="3" name="Notes Placeholder 2"/>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en-GB"/>
          </a:p>
        </p:txBody>
      </p:sp>
      <p:sp>
        <p:nvSpPr>
          <p:cNvPr id="4" name="Header Placeholder 3"/>
          <p:cNvSpPr txBox="1">
            <a:spLocks noGrp="1"/>
          </p:cNvSpPr>
          <p:nvPr>
            <p:ph type="hdr" sz="quarter"/>
          </p:nvPr>
        </p:nvSpPr>
        <p:spPr>
          <a:xfrm>
            <a:off x="0" y="0"/>
            <a:ext cx="3280320" cy="534240"/>
          </a:xfrm>
          <a:prstGeom prst="rect">
            <a:avLst/>
          </a:prstGeom>
          <a:noFill/>
          <a:ln>
            <a:noFill/>
          </a:ln>
        </p:spPr>
        <p:txBody>
          <a:bodyPr lIns="0" tIns="0" rIns="0" bIns="0" anchorCtr="0"/>
          <a:lstStyle>
            <a:lvl1pPr lvl="0" rtl="0" hangingPunct="0">
              <a:buNone/>
              <a:tabLst/>
              <a:defRPr lang="en-GB" sz="1400" kern="1200">
                <a:latin typeface="Liberation Serif" pitchFamily="18"/>
                <a:ea typeface="DejaVu Sans" pitchFamily="2"/>
                <a:cs typeface="DejaVu Sans" pitchFamily="2"/>
              </a:defRPr>
            </a:lvl1pPr>
          </a:lstStyle>
          <a:p>
            <a:pPr lvl="0"/>
            <a:endParaRPr lang="en-GB"/>
          </a:p>
        </p:txBody>
      </p:sp>
      <p:sp>
        <p:nvSpPr>
          <p:cNvPr id="5" name="Date Placeholder 4"/>
          <p:cNvSpPr txBox="1">
            <a:spLocks noGrp="1"/>
          </p:cNvSpPr>
          <p:nvPr>
            <p:ph type="dt" idx="1"/>
          </p:nvPr>
        </p:nvSpPr>
        <p:spPr>
          <a:xfrm>
            <a:off x="4279320" y="0"/>
            <a:ext cx="3280320" cy="534240"/>
          </a:xfrm>
          <a:prstGeom prst="rect">
            <a:avLst/>
          </a:prstGeom>
          <a:noFill/>
          <a:ln>
            <a:noFill/>
          </a:ln>
        </p:spPr>
        <p:txBody>
          <a:bodyPr lIns="0" tIns="0" rIns="0" bIns="0" anchorCtr="0"/>
          <a:lstStyle>
            <a:lvl1pPr lvl="0" algn="r" rtl="0" hangingPunct="0">
              <a:buNone/>
              <a:tabLst/>
              <a:defRPr lang="en-GB" sz="1400" kern="1200">
                <a:latin typeface="Liberation Serif" pitchFamily="18"/>
                <a:ea typeface="DejaVu Sans" pitchFamily="2"/>
                <a:cs typeface="DejaVu Sans" pitchFamily="2"/>
              </a:defRPr>
            </a:lvl1pPr>
          </a:lstStyle>
          <a:p>
            <a:pPr lvl="0"/>
            <a:endParaRPr lang="en-GB"/>
          </a:p>
        </p:txBody>
      </p:sp>
      <p:sp>
        <p:nvSpPr>
          <p:cNvPr id="6" name="Footer Placeholder 5"/>
          <p:cNvSpPr txBox="1">
            <a:spLocks noGrp="1"/>
          </p:cNvSpPr>
          <p:nvPr>
            <p:ph type="ftr" sz="quarter" idx="4"/>
          </p:nvPr>
        </p:nvSpPr>
        <p:spPr>
          <a:xfrm>
            <a:off x="0" y="10157400"/>
            <a:ext cx="3280320" cy="534240"/>
          </a:xfrm>
          <a:prstGeom prst="rect">
            <a:avLst/>
          </a:prstGeom>
          <a:noFill/>
          <a:ln>
            <a:noFill/>
          </a:ln>
        </p:spPr>
        <p:txBody>
          <a:bodyPr lIns="0" tIns="0" rIns="0" bIns="0" anchor="b" anchorCtr="0"/>
          <a:lstStyle>
            <a:lvl1pPr lvl="0" rtl="0" hangingPunct="0">
              <a:buNone/>
              <a:tabLst/>
              <a:defRPr lang="en-GB" sz="1400" kern="1200">
                <a:latin typeface="Liberation Serif" pitchFamily="18"/>
                <a:ea typeface="DejaVu Sans" pitchFamily="2"/>
                <a:cs typeface="DejaVu Sans" pitchFamily="2"/>
              </a:defRPr>
            </a:lvl1pPr>
          </a:lstStyle>
          <a:p>
            <a:pPr lvl="0"/>
            <a:endParaRPr lang="en-GB"/>
          </a:p>
        </p:txBody>
      </p:sp>
      <p:sp>
        <p:nvSpPr>
          <p:cNvPr id="7" name="Slide Number Placeholder 6"/>
          <p:cNvSpPr txBox="1">
            <a:spLocks noGrp="1"/>
          </p:cNvSpPr>
          <p:nvPr>
            <p:ph type="sldNum" sz="quarter" idx="5"/>
          </p:nvPr>
        </p:nvSpPr>
        <p:spPr>
          <a:xfrm>
            <a:off x="4278960" y="10157400"/>
            <a:ext cx="3280680" cy="534240"/>
          </a:xfrm>
          <a:prstGeom prst="rect">
            <a:avLst/>
          </a:prstGeom>
          <a:noFill/>
          <a:ln>
            <a:noFill/>
          </a:ln>
        </p:spPr>
        <p:txBody>
          <a:bodyPr lIns="0" tIns="0" rIns="0" bIns="0" anchor="b" anchorCtr="0"/>
          <a:lstStyle>
            <a:lvl1pPr lvl="0" algn="r" rtl="0" hangingPunct="0">
              <a:buNone/>
              <a:tabLst/>
              <a:defRPr lang="en-GB" sz="1400" kern="1200">
                <a:latin typeface="Liberation Serif" pitchFamily="18"/>
                <a:ea typeface="DejaVu Sans" pitchFamily="2"/>
                <a:cs typeface="DejaVu Sans" pitchFamily="2"/>
              </a:defRPr>
            </a:lvl1pPr>
          </a:lstStyle>
          <a:p>
            <a:pPr lvl="0"/>
            <a:fld id="{A347C351-89C5-41A3-A165-C0CE758CC661}" type="slidenum">
              <a:t>‹#›</a:t>
            </a:fld>
            <a:endParaRPr lang="en-GB"/>
          </a:p>
        </p:txBody>
      </p:sp>
    </p:spTree>
    <p:extLst>
      <p:ext uri="{BB962C8B-B14F-4D97-AF65-F5344CB8AC3E}">
        <p14:creationId xmlns:p14="http://schemas.microsoft.com/office/powerpoint/2010/main" val="3239313099"/>
      </p:ext>
    </p:extLst>
  </p:cSld>
  <p:clrMap bg1="lt1" tx1="dk1" bg2="lt2" tx2="dk2" accent1="accent1" accent2="accent2" accent3="accent3" accent4="accent4" accent5="accent5" accent6="accent6" hlink="hlink" folHlink="folHlink"/>
  <p:notesStyle>
    <a:lvl1pPr marL="0" marR="0" indent="0" rtl="0" hangingPunct="0">
      <a:spcBef>
        <a:spcPts val="0"/>
      </a:spcBef>
      <a:spcAft>
        <a:spcPts val="283"/>
      </a:spcAft>
      <a:tabLst/>
      <a:defRPr lang="en-GB" sz="1400" b="0" i="0" u="none" strike="noStrike" kern="1200">
        <a:ln>
          <a:noFill/>
        </a:ln>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66BC330-9E83-491C-98CA-403D8434C56C}" type="slidenum">
              <a:t>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503999" y="5078520"/>
            <a:ext cx="6552000" cy="5217480"/>
          </a:xfrm>
        </p:spPr>
        <p:txBody>
          <a:bodyPr/>
          <a:lstStyle/>
          <a:p>
            <a:pPr lvl="0"/>
            <a:r>
              <a:rPr lang="en-GB"/>
              <a:t>Welcome to the Computing Service's course “Introduction to Python”.</a:t>
            </a:r>
          </a:p>
          <a:p>
            <a:pPr lvl="0"/>
            <a:r>
              <a:rPr lang="en-GB"/>
              <a:t>This course is designed for people with absolutely no experience of programming. If you have any experience in programming other languages you are going to find this course extremely boring and you would be better off attending our course "Python for Programmers" where we teach you how to convert what you know from other programming languages to Python.</a:t>
            </a:r>
          </a:p>
          <a:p>
            <a:pPr lvl="0"/>
            <a:r>
              <a:rPr lang="en-GB"/>
              <a:t>This course is based around Python version 3. Python has recently undergone a change from Python 2 to Python 3 and there are some incompatibilities between the two versions. The older versions of this course were based around Python 2 but this course is built on </a:t>
            </a:r>
            <a:r>
              <a:rPr lang="en-GB" b="1"/>
              <a:t>Python 3</a:t>
            </a:r>
            <a:r>
              <a:rPr lang="en-GB"/>
              <a:t>.</a:t>
            </a:r>
          </a:p>
          <a:p>
            <a:pPr lvl="0"/>
            <a:r>
              <a:rPr lang="en-GB"/>
              <a:t>Python is named after Monty Python and its famous flying circus, not the snake. It is a trademark of the Python Software Foundation.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9CDA83F3-A6DE-462F-94AE-F43D67689C69}" type="slidenum">
              <a:t>10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There are various ways to quit interactive Python. There are two commands which are equivalent for our purposes: </a:t>
            </a:r>
            <a:r>
              <a:rPr lang="en-GB">
                <a:latin typeface="Liberation Mono" pitchFamily="49"/>
              </a:rPr>
              <a:t>quit()</a:t>
            </a:r>
            <a:r>
              <a:rPr lang="en-GB"/>
              <a:t> and </a:t>
            </a:r>
            <a:r>
              <a:rPr lang="en-GB">
                <a:latin typeface="Liberation Mono" pitchFamily="49"/>
              </a:rPr>
              <a:t>exit()</a:t>
            </a:r>
            <a:r>
              <a:rPr lang="en-GB"/>
              <a:t>, but the simplest is the key sequence [Ctrl]+[D].</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EA53CFB3-3AFB-44D0-9D1D-973F249D34F8}" type="slidenum">
              <a:t>100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7F46408F-E264-477C-AF65-DFFA792936EB}" type="slidenum">
              <a:t>101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E3B74372-CEE6-40B9-820C-D38DE68543DE}" type="slidenum">
              <a:t>102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Now let’s go back to the attaching of names to values that we saw with our </a:t>
            </a:r>
            <a:r>
              <a:rPr lang="en-GB">
                <a:latin typeface="Liberation Mono" pitchFamily="49"/>
              </a:rPr>
              <a:t>hello3.py</a:t>
            </a:r>
            <a:r>
              <a:rPr lang="en-GB"/>
              <a:t> script.</a:t>
            </a:r>
          </a:p>
          <a:p>
            <a:pPr lvl="0"/>
            <a:r>
              <a:rPr lang="en-GB"/>
              <a:t>Consider the simple Python instruction shown.</a:t>
            </a:r>
          </a:p>
          <a:p>
            <a:pPr lvl="0"/>
            <a:r>
              <a:rPr lang="en-GB"/>
              <a:t>Python does two things, strictly in this order:</a:t>
            </a:r>
          </a:p>
          <a:p>
            <a:pPr lvl="0"/>
            <a:r>
              <a:rPr lang="en-GB"/>
              <a:t>First, it notices the literal value 100 (an integer). So Python allocates a chunk of memory large enough and creates a Python object in it that contains a Python integer with value 100.</a:t>
            </a:r>
          </a:p>
          <a:p>
            <a:pPr lvl="0"/>
            <a:r>
              <a:rPr lang="en-GB"/>
              <a:t>Second, it creates the name “</a:t>
            </a:r>
            <a:r>
              <a:rPr lang="en-GB">
                <a:latin typeface="Liberation Mono" pitchFamily="49"/>
              </a:rPr>
              <a:t>alpha</a:t>
            </a:r>
            <a:r>
              <a:rPr lang="en-GB"/>
              <a:t>” and attaches it to the integer.</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8F8966D-BED2-461D-AD60-7AB14DDE9A5C}" type="slidenum">
              <a:t>103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key thing to note is that the processing happens right to left. Everything to the right hand side is processed first. Only after that processing is done is the left hand side considered.</a:t>
            </a:r>
          </a:p>
          <a:p>
            <a:pPr lvl="0"/>
            <a:r>
              <a:rPr lang="en-GB"/>
              <a:t>In this example it’s trivial. It will become less trivial very soon so remember that the right hand side is evaluated before the left hand side is even looked at.</a:t>
            </a:r>
          </a:p>
          <a:p>
            <a:pPr lvl="0"/>
            <a:r>
              <a:rPr lang="en-GB"/>
              <a:t>ps: Computing uses the phrases “left hand side” and “right hand side” so often that they are typically written as “LHS” and “RHS”.</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93A7E0D9-88DF-45BB-9AD3-A3D0F0645676}" type="slidenum">
              <a:t>104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can see a slightly more involved example if we put some arithmetic on the RHS.</a:t>
            </a:r>
          </a:p>
          <a:p>
            <a:pPr lvl="0"/>
            <a:r>
              <a:rPr lang="en-GB"/>
              <a:t>Again, the RHS is evaluated first.</a:t>
            </a:r>
          </a:p>
          <a:p>
            <a:pPr lvl="0"/>
            <a:r>
              <a:rPr lang="en-GB"/>
              <a:t>First, Python notices three “tokens”: the 100, the name “</a:t>
            </a:r>
            <a:r>
              <a:rPr lang="en-GB">
                <a:latin typeface="Liberation Mono" pitchFamily="49"/>
              </a:rPr>
              <a:t>+</a:t>
            </a:r>
            <a:r>
              <a:rPr lang="en-GB"/>
              <a:t>” and the 20. It creates two integer objects just as it did with the previous example and it looks up a pre-existing function object that does addition of integers.</a:t>
            </a:r>
          </a:p>
          <a:p>
            <a:pPr lvl="0"/>
            <a:r>
              <a:rPr lang="en-GB"/>
              <a:t>Second, Python triggers the addition function to generate a third integer with the value 120.</a:t>
            </a:r>
          </a:p>
          <a:p>
            <a:pPr lvl="0"/>
            <a:r>
              <a:rPr lang="en-GB"/>
              <a:t>This completes the evaluation of the RHS.</a:t>
            </a:r>
          </a:p>
          <a:p>
            <a:pPr lvl="0"/>
            <a:r>
              <a:rPr lang="en-GB"/>
              <a:t>Third, Python creates a name “</a:t>
            </a:r>
            <a:r>
              <a:rPr lang="en-GB">
                <a:latin typeface="Liberation Mono" pitchFamily="49"/>
              </a:rPr>
              <a:t>beta</a:t>
            </a:r>
            <a:r>
              <a:rPr lang="en-GB"/>
              <a:t>” and attaches it to the freshly created integer 120.</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880024C0-7601-4C28-BF53-C9F81D4A8A97}" type="slidenum">
              <a:t>105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Now we will consider a more significantly involved example, one with a name on the RHS.</a:t>
            </a:r>
          </a:p>
          <a:p>
            <a:pPr lvl="0"/>
            <a:r>
              <a:rPr lang="en-GB"/>
              <a:t>First, Python recognizes the three tokens on the RHS. These are the name “</a:t>
            </a:r>
            <a:r>
              <a:rPr lang="en-GB">
                <a:latin typeface="Liberation Mono" pitchFamily="49"/>
              </a:rPr>
              <a:t>alpha</a:t>
            </a:r>
            <a:r>
              <a:rPr lang="en-GB"/>
              <a:t>” the “</a:t>
            </a:r>
            <a:r>
              <a:rPr lang="en-GB">
                <a:latin typeface="Liberation Mono" pitchFamily="49"/>
              </a:rPr>
              <a:t>+</a:t>
            </a:r>
            <a:r>
              <a:rPr lang="en-GB"/>
              <a:t>” and the literal integer 40.</a:t>
            </a:r>
          </a:p>
          <a:p>
            <a:pPr lvl="0"/>
            <a:r>
              <a:rPr lang="en-GB"/>
              <a:t>Second, it looks up the names. The “</a:t>
            </a:r>
            <a:r>
              <a:rPr lang="en-GB">
                <a:latin typeface="Liberation Mono" pitchFamily="49"/>
              </a:rPr>
              <a:t>alpha</a:t>
            </a:r>
            <a:r>
              <a:rPr lang="en-GB"/>
              <a:t>” is replaced by the integer 100 and the name “</a:t>
            </a:r>
            <a:r>
              <a:rPr lang="en-GB">
                <a:latin typeface="Liberation Mono" pitchFamily="49"/>
              </a:rPr>
              <a:t>+</a:t>
            </a:r>
            <a:r>
              <a:rPr lang="en-GB"/>
              <a:t>” is replaced by the actual function that does addition. The token 40 is replaced by the actual integer 40 in memory.</a:t>
            </a:r>
          </a:p>
          <a:p>
            <a:pPr lvl="0"/>
            <a:r>
              <a:rPr lang="en-GB"/>
              <a:t>Third, it runs the function to give an integer 140 object in memory.</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80465219-327A-4FCB-B87D-AE2787370C6E}" type="slidenum">
              <a:t>106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Only after all that is the LHS considered, and the name “</a:t>
            </a:r>
            <a:r>
              <a:rPr lang="en-GB">
                <a:latin typeface="Liberation Mono" pitchFamily="49"/>
              </a:rPr>
              <a:t>gamma</a:t>
            </a:r>
            <a:r>
              <a:rPr lang="en-GB"/>
              <a:t>” is created and attached to the newly minted integer.</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7AFDD5DD-EF22-4A86-B2AC-F9C75132B1B2}" type="slidenum">
              <a:t>107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Now (finally!) we get to the interesting case.</a:t>
            </a:r>
          </a:p>
          <a:p>
            <a:pPr lvl="0"/>
            <a:r>
              <a:rPr lang="en-GB"/>
              <a:t>We start with the name </a:t>
            </a:r>
            <a:r>
              <a:rPr lang="en-GB">
                <a:latin typeface="Liberation Mono" pitchFamily="49"/>
              </a:rPr>
              <a:t>gamma</a:t>
            </a:r>
            <a:r>
              <a:rPr lang="en-GB"/>
              <a:t> being attached to the value 140.</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516D6721-80F6-4F5A-8395-8D60B797D7FA}" type="slidenum">
              <a:t>108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Then we run an assignment that has the name </a:t>
            </a:r>
            <a:r>
              <a:rPr lang="en-GB">
                <a:latin typeface="Liberation Mono" pitchFamily="49"/>
              </a:rPr>
              <a:t>gamma</a:t>
            </a:r>
            <a:r>
              <a:rPr lang="en-GB"/>
              <a:t> on </a:t>
            </a:r>
            <a:r>
              <a:rPr lang="en-GB" i="1"/>
              <a:t>both</a:t>
            </a:r>
            <a:r>
              <a:rPr lang="en-GB"/>
              <a:t> the left and right hand sides.</a:t>
            </a:r>
          </a:p>
          <a:p>
            <a:pPr lvl="0"/>
            <a:r>
              <a:rPr lang="en-GB"/>
              <a:t>Again, first of all Python focuses exclusively on the RHS.</a:t>
            </a:r>
          </a:p>
          <a:p>
            <a:pPr lvl="0"/>
            <a:r>
              <a:rPr lang="en-GB"/>
              <a:t>The expression “</a:t>
            </a:r>
            <a:r>
              <a:rPr lang="en-GB">
                <a:latin typeface="Liberation Mono" pitchFamily="49"/>
              </a:rPr>
              <a:t>gamma + 10</a:t>
            </a:r>
            <a:r>
              <a:rPr lang="en-GB"/>
              <a:t>” is evaluated to give rise to an integer 150 in Python memory.</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A816069B-BE8F-4B1E-AA33-DA5EA1A2D95D}" type="slidenum">
              <a:t>109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Only once that evaluation is complete does Python turn its attention to the LHS.</a:t>
            </a:r>
          </a:p>
          <a:p>
            <a:pPr lvl="0"/>
            <a:r>
              <a:rPr lang="en-GB"/>
              <a:t>The name </a:t>
            </a:r>
            <a:r>
              <a:rPr lang="en-GB">
                <a:latin typeface="Liberation Mono" pitchFamily="49"/>
              </a:rPr>
              <a:t>gamma</a:t>
            </a:r>
            <a:r>
              <a:rPr lang="en-GB"/>
              <a:t> is going to be attached to the integer 150 in Python memory. No attention is paid to where the integer 150 came from.</a:t>
            </a:r>
          </a:p>
          <a:p>
            <a:pPr lvl="0"/>
            <a:r>
              <a:rPr lang="en-GB"/>
              <a:t>The name </a:t>
            </a:r>
            <a:r>
              <a:rPr lang="en-GB">
                <a:latin typeface="Liberation Mono" pitchFamily="49"/>
              </a:rPr>
              <a:t>gamma</a:t>
            </a:r>
            <a:r>
              <a:rPr lang="en-GB"/>
              <a:t> is already in use and is attached to the integer 140. Its attachment is changed to the new integer 150.</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804B68AB-762F-4FA5-89DE-03EF57CFB7EE}" type="slidenum">
              <a:t>11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There is a tradition that the first program you ever run in any language generates the output “Hello, world!”.</a:t>
            </a:r>
          </a:p>
          <a:p>
            <a:pPr lvl="0"/>
            <a:r>
              <a:rPr lang="en-GB"/>
              <a:t>I see no reason to buck tradition. Welcome to your first Python command; we are going to output “Hello, world!”.</a:t>
            </a:r>
          </a:p>
          <a:p>
            <a:pPr lvl="0"/>
            <a:r>
              <a:rPr lang="en-GB"/>
              <a:t>We type this command at the Python prompt. The convention in these slides is that the typewriter text in bold face is what you type and the text in regular face is what the computer prints.</a:t>
            </a:r>
          </a:p>
          <a:p>
            <a:pPr lvl="0"/>
            <a:r>
              <a:rPr lang="en-GB"/>
              <a:t>We type “</a:t>
            </a:r>
            <a:r>
              <a:rPr lang="en-GB">
                <a:latin typeface="Liberation Mono" pitchFamily="49"/>
              </a:rPr>
              <a:t>print</a:t>
            </a:r>
            <a:r>
              <a:rPr lang="en-GB"/>
              <a:t>” followed by an opening round brackets and the text “</a:t>
            </a:r>
            <a:r>
              <a:rPr lang="en-GB">
                <a:latin typeface="Liberation Mono" pitchFamily="49"/>
              </a:rPr>
              <a:t>Hello, world!</a:t>
            </a:r>
            <a:r>
              <a:rPr lang="en-GB"/>
              <a:t>” surrounded by single quotes, ending with a closing round bracket and hitting the Return key, [↲], to indicate that we are done with that line of instruction.</a:t>
            </a:r>
          </a:p>
          <a:p>
            <a:pPr lvl="0"/>
            <a:r>
              <a:rPr lang="en-GB"/>
              <a:t>The computer responds by outputting “</a:t>
            </a:r>
            <a:r>
              <a:rPr lang="en-GB">
                <a:latin typeface="Liberation Mono" pitchFamily="49"/>
              </a:rPr>
              <a:t>Hello, world!</a:t>
            </a:r>
            <a:r>
              <a:rPr lang="en-GB"/>
              <a:t>” without the quotes.</a:t>
            </a:r>
          </a:p>
          <a:p>
            <a:pPr lvl="0"/>
            <a:r>
              <a:rPr lang="en-GB"/>
              <a:t>Once it has done that it prompts us again asking for another Python command with another Python prompt, “</a:t>
            </a:r>
            <a:r>
              <a:rPr lang="en-GB">
                <a:latin typeface="Liberation Mono" pitchFamily="49"/>
              </a:rPr>
              <a:t>&gt;&gt;&gt;</a:t>
            </a:r>
            <a:r>
              <a:rPr lang="en-GB"/>
              <a:t>”.</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7BD13749-CB4F-4242-886A-89B8E3281568}" type="slidenum">
              <a:t>110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Once that is done there are no remaining references to the old integer 140. Python automatically cleans it up, freeing the space for re-use.</a:t>
            </a:r>
          </a:p>
          <a:p>
            <a:pPr lvl="0"/>
            <a:r>
              <a:rPr lang="en-GB"/>
              <a:t>This is a process called “garbage collection”. In some languages you have to free up unused space yourself; in Python the system does it for you automatically.</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CA61D4BF-C619-4849-8A56-560B50826F77}" type="slidenum">
              <a:t>111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operation of modifying a value is so common that Python, and some other languages, have short-cuts in their syntax to make the operations shorter to write. These operations are called “augmented assignments”.</a:t>
            </a:r>
          </a:p>
          <a:p>
            <a:pPr lvl="0"/>
            <a:r>
              <a:rPr lang="en-GB"/>
              <a:t>This sort of short-cut for an operation which could already be written in the language is sometimes called “syntactic sugar”.</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D96D51B4-30BE-4AF9-9DD3-B021C37BEB91}" type="slidenum">
              <a:t>112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There’s one last aspect of attaching names to values hat we need to consider. How do we delete the attachment?</a:t>
            </a:r>
          </a:p>
          <a:p>
            <a:pPr lvl="0"/>
            <a:r>
              <a:rPr lang="en-GB"/>
              <a:t>First of all, let’s see what it looks like when we refer to a name that isn’t known to the system. The error message is quite straightforward:</a:t>
            </a:r>
          </a:p>
          <a:p>
            <a:pPr lvl="0"/>
            <a:r>
              <a:rPr lang="en-GB"/>
              <a:t>	</a:t>
            </a:r>
            <a:r>
              <a:rPr lang="en-GB">
                <a:latin typeface="Liberation Mono" pitchFamily="49"/>
              </a:rPr>
              <a:t>name 'thing' is not defined</a:t>
            </a:r>
          </a:p>
          <a:p>
            <a:pPr lvl="0"/>
            <a:r>
              <a:rPr lang="en-GB"/>
              <a:t>If we then create the name and attach it to a value, the integer 1 in this example, we can then use the name without error message.</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5FBBA415-128D-4ACF-B295-F1ADA353AB1D}" type="slidenum">
              <a:t>113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To delete the attachment we use the Python command “</a:t>
            </a:r>
            <a:r>
              <a:rPr lang="en-GB">
                <a:latin typeface="Liberation Mono" pitchFamily="49"/>
              </a:rPr>
              <a:t>del</a:t>
            </a:r>
            <a:r>
              <a:rPr lang="en-GB"/>
              <a:t>”. The command</a:t>
            </a:r>
          </a:p>
          <a:p>
            <a:pPr lvl="0"/>
            <a:r>
              <a:rPr lang="en-GB"/>
              <a:t>	</a:t>
            </a:r>
            <a:r>
              <a:rPr lang="en-GB">
                <a:latin typeface="Liberation Mono" pitchFamily="49"/>
              </a:rPr>
              <a:t>del thing</a:t>
            </a:r>
          </a:p>
          <a:p>
            <a:pPr lvl="0"/>
            <a:r>
              <a:rPr lang="en-GB"/>
              <a:t>returns us to the state where the name is no longer known.</a:t>
            </a:r>
          </a:p>
          <a:p>
            <a:pPr lvl="0"/>
            <a:r>
              <a:rPr lang="en-GB"/>
              <a:t>You can delete multiple names with the slightly extended syntax</a:t>
            </a:r>
          </a:p>
          <a:p>
            <a:pPr lvl="0"/>
            <a:r>
              <a:rPr lang="en-GB">
                <a:latin typeface="Liberation Mono" pitchFamily="49"/>
              </a:rPr>
              <a:t>	del thing1, thing2, thing3</a:t>
            </a:r>
          </a:p>
          <a:p>
            <a:pPr lvl="0"/>
            <a:r>
              <a:rPr lang="en-GB"/>
              <a:t>This is equivalent to</a:t>
            </a:r>
          </a:p>
          <a:p>
            <a:pPr lvl="0"/>
            <a:r>
              <a:rPr lang="en-GB">
                <a:latin typeface="Liberation Mono" pitchFamily="49"/>
              </a:rPr>
              <a:t>	del thing1</a:t>
            </a:r>
          </a:p>
          <a:p>
            <a:pPr lvl="0"/>
            <a:r>
              <a:rPr lang="en-GB">
                <a:latin typeface="Liberation Mono" pitchFamily="49"/>
              </a:rPr>
              <a:t>	del thing2</a:t>
            </a:r>
          </a:p>
          <a:p>
            <a:pPr lvl="0"/>
            <a:r>
              <a:rPr lang="en-GB">
                <a:latin typeface="Liberation Mono" pitchFamily="49"/>
              </a:rPr>
              <a:t>	del thing3</a:t>
            </a:r>
          </a:p>
          <a:p>
            <a:pPr lvl="0"/>
            <a:r>
              <a:rPr lang="en-GB"/>
              <a:t>but slightly shorter.</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txBox="1">
            <a:spLocks noGrp="1"/>
          </p:cNvSpPr>
          <p:nvPr>
            <p:ph type="sldNum" sz="quarter" idx="5"/>
          </p:nvPr>
        </p:nvSpPr>
        <p:spPr>
          <a:ln/>
        </p:spPr>
        <p:txBody>
          <a:bodyPr lIns="0" tIns="0" rIns="0" bIns="0" anchor="b" anchorCtr="0"/>
          <a:lstStyle/>
          <a:p>
            <a:pPr lvl="0"/>
            <a:fld id="{64113F6A-A6C1-4052-99AA-B6DE7C4946E0}" type="slidenum">
              <a:t>114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While we are looking at attaching names to values and changing those values, we will take the time to review a common “rookie mistake” especially among people who do linear transformations.</a:t>
            </a:r>
          </a:p>
          <a:p>
            <a:pPr lvl="0"/>
            <a:r>
              <a:rPr lang="en-GB"/>
              <a:t>Suppose we want to encode the mapping</a:t>
            </a:r>
          </a:p>
          <a:p>
            <a:pPr lvl="0"/>
            <a:endParaRPr lang="en-GB"/>
          </a:p>
          <a:p>
            <a:pPr lvl="0"/>
            <a:r>
              <a:rPr lang="en-GB"/>
              <a:t>	</a:t>
            </a:r>
          </a:p>
          <a:p>
            <a:pPr lvl="0"/>
            <a:r>
              <a:rPr lang="en-GB"/>
              <a:t>we need to be careful not to use a “half-transformed” state in the second half of the transformation. If we calculate the new value for one coordinate we can’t (trivially) use it in the calculation of the new value of the second coordinate.</a:t>
            </a:r>
          </a:p>
          <a:p>
            <a:pPr lvl="0"/>
            <a:r>
              <a:rPr lang="en-GB"/>
              <a:t>Later in this course when we look at “tuples” we will see a slick Python way to fix this problem.</a:t>
            </a:r>
          </a:p>
        </p:txBody>
      </p:sp>
      <mc:AlternateContent xmlns:mc="http://schemas.openxmlformats.org/markup-compatibility/2006" xmlns:a14="http://schemas.microsoft.com/office/drawing/2010/main">
        <mc:Choice Requires="a14">
          <p:sp>
            <p:nvSpPr>
              <p:cNvPr id="4" name="TextBox 3"/>
              <p:cNvSpPr txBox="1">
                <a:spLocks noResize="1"/>
              </p:cNvSpPr>
              <p:nvPr/>
            </p:nvSpPr>
            <p:spPr>
              <a:xfrm>
                <a:off x="1223280" y="5979240"/>
                <a:ext cx="805680" cy="38016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14:m>
                  <m:oMathPara xmlns:m="http://schemas.openxmlformats.org/officeDocument/2006/math">
                    <m:oMathParaPr>
                      <m:jc m:val="centerGroup"/>
                    </m:oMathParaPr>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a:rPr lang="en-US" i="1">
                                    <a:latin typeface="Cambria Math"/>
                                  </a:rPr>
                                  <m:t>𝑎</m:t>
                                </m:r>
                              </m:e>
                            </m:mr>
                            <m:mr>
                              <m:e>
                                <m:r>
                                  <a:rPr lang="en-US" i="1">
                                    <a:latin typeface="Cambria Math"/>
                                  </a:rPr>
                                  <m:t>𝑏</m:t>
                                </m:r>
                              </m:e>
                            </m:mr>
                          </m:m>
                        </m:e>
                      </m:d>
                      <m:r>
                        <a:rPr lang="en-US" i="0">
                          <a:latin typeface="Cambria Math"/>
                        </a:rPr>
                        <m:t>→</m:t>
                      </m:r>
                      <m:d>
                        <m:dPr>
                          <m:ctrlPr>
                            <a:rPr lang="en-US" i="1">
                              <a:latin typeface="Cambria Math"/>
                            </a:rPr>
                          </m:ctrlPr>
                        </m:dPr>
                        <m:e>
                          <m:m>
                            <m:mPr>
                              <m:mcs>
                                <m:mc>
                                  <m:mcPr>
                                    <m:count m:val="1"/>
                                    <m:mcJc m:val="center"/>
                                  </m:mcPr>
                                </m:mc>
                              </m:mcs>
                              <m:ctrlPr>
                                <a:rPr lang="en-US" i="1">
                                  <a:latin typeface="Cambria Math"/>
                                </a:rPr>
                              </m:ctrlPr>
                            </m:mPr>
                            <m:mr>
                              <m:e>
                                <m:r>
                                  <a:rPr lang="en-US" i="1">
                                    <a:latin typeface="Cambria Math"/>
                                  </a:rPr>
                                  <m:t>𝑎</m:t>
                                </m:r>
                                <m:r>
                                  <a:rPr lang="en-US" i="0">
                                    <a:latin typeface="Cambria Math"/>
                                  </a:rPr>
                                  <m:t>+</m:t>
                                </m:r>
                                <m:r>
                                  <a:rPr lang="en-US" i="1">
                                    <a:latin typeface="Cambria Math"/>
                                  </a:rPr>
                                  <m:t>𝑏</m:t>
                                </m:r>
                              </m:e>
                            </m:mr>
                            <m:mr>
                              <m:e>
                                <m:r>
                                  <a:rPr lang="en-US" i="1">
                                    <a:latin typeface="Cambria Math"/>
                                  </a:rPr>
                                  <m:t>𝑎</m:t>
                                </m:r>
                                <m:r>
                                  <a:rPr lang="en-US" i="0">
                                    <a:latin typeface="Cambria Math"/>
                                  </a:rPr>
                                  <m:t>−</m:t>
                                </m:r>
                                <m:r>
                                  <a:rPr lang="en-US" i="1">
                                    <a:latin typeface="Cambria Math"/>
                                  </a:rPr>
                                  <m:t>𝑏</m:t>
                                </m:r>
                              </m:e>
                            </m:mr>
                          </m:m>
                        </m:e>
                      </m:d>
                    </m:oMath>
                  </m:oMathPara>
                </a14:m>
                <a:endParaRPr lang="en-US" i="0">
                  <a:latin typeface="Liberation Sans" pitchFamily="18"/>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223280" y="5979240"/>
                <a:ext cx="805680" cy="380160"/>
              </a:xfrm>
              <a:prstGeom prst="rect">
                <a:avLst/>
              </a:prstGeom>
              <a:blipFill rotWithShape="1">
                <a:blip r:embed="rId3"/>
                <a:stretch>
                  <a:fillRect r="-87121" b="-33871"/>
                </a:stretch>
              </a:blipFill>
              <a:ln>
                <a:noFill/>
              </a:ln>
            </p:spPr>
            <p:txBody>
              <a:bodyPr/>
              <a:lstStyle/>
              <a:p>
                <a:r>
                  <a:rPr lang="en-US">
                    <a:noFill/>
                  </a:rPr>
                  <a:t> </a:t>
                </a:r>
              </a:p>
            </p:txBody>
          </p:sp>
        </mc:Fallback>
      </mc:AlternateContent>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402DBDFA-9E02-49CC-AA3E-4D781393A49B}" type="slidenum">
              <a:t>115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B7FEAA01-E18D-4B52-9DCC-C7DD5EDCE605}" type="slidenum">
              <a:t>116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now have enough to make a start on “real programming”. We will need some more Python elements but we can meet them as we need them rather than up front.</a:t>
            </a:r>
          </a:p>
          <a:p>
            <a:pPr lvl="0"/>
            <a:r>
              <a:rPr lang="en-GB"/>
              <a:t>We are going to write a program that prompts for a number and then calculates and prints out its square root.</a:t>
            </a:r>
          </a:p>
          <a:p>
            <a:pPr lvl="0"/>
            <a:r>
              <a:rPr lang="en-GB"/>
              <a:t>First we will review the maths of calculating square roots so that we know what we are coding. Then we will do it in Python.</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719774A1-5844-4380-B61E-0CC3A58ECD17}" type="slidenum">
              <a:t>117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technique we are going to use is called “bisection”. If you know this technique you can relax for the next few slides. Please don’t snore. </a:t>
            </a:r>
            <a:r>
              <a:rPr lang="zh-CN" altLang="en-US" sz="2000">
                <a:latin typeface="Liberation Sans" pitchFamily="34"/>
              </a:rPr>
              <a:t>☺</a:t>
            </a:r>
          </a:p>
          <a:p>
            <a:pPr lvl="0"/>
            <a:r>
              <a:rPr lang="en-GB">
                <a:latin typeface="Liberation Sans" pitchFamily="34"/>
              </a:rPr>
              <a:t>We are going to go through it by hand for a few iterations because when we come to implement it in Python it is important that any confusion is due to the Python, and not the maths the Python is implementing.</a:t>
            </a:r>
          </a:p>
          <a:p>
            <a:pPr lvl="0"/>
            <a:endParaRPr lang="en-GB">
              <a:latin typeface="Liberation Sans" pitchFamily="34"/>
            </a:endParaRPr>
          </a:p>
          <a:p>
            <a:pPr lvl="0"/>
            <a:r>
              <a:rPr lang="en-GB">
                <a:latin typeface="Liberation Sans" pitchFamily="34"/>
              </a:rPr>
              <a:t>The trick is to identify a range of values that must contain the actual value of √2. That is, we identify a lower bound that is less than √2 and an upper bound that is greater than √2.</a:t>
            </a:r>
          </a:p>
          <a:p>
            <a:pPr lvl="0"/>
            <a:r>
              <a:rPr lang="en-GB">
                <a:latin typeface="Liberation Sans" pitchFamily="34"/>
              </a:rPr>
              <a:t>We then have some way (which we will explain in the following slides) to improve that estimate by reducing the length of that interval of uncertainty. To be precise, we will cut the uncertainty in half which is why the process is called “bisection”.</a:t>
            </a:r>
          </a:p>
          <a:p>
            <a:pPr lvl="0"/>
            <a:r>
              <a:rPr lang="en-GB">
                <a:latin typeface="Liberation Sans" pitchFamily="34"/>
              </a:rPr>
              <a:t>We start by taking a lower bound of </a:t>
            </a:r>
            <a:r>
              <a:rPr lang="en-GB" i="1">
                <a:latin typeface="Liberation Sans" pitchFamily="34"/>
              </a:rPr>
              <a:t>x</a:t>
            </a:r>
            <a:r>
              <a:rPr lang="en-GB">
                <a:latin typeface="Liberation Sans" pitchFamily="34"/>
              </a:rPr>
              <a:t>=0, which is definitely lower than </a:t>
            </a:r>
            <a:r>
              <a:rPr lang="en-GB" i="1">
                <a:latin typeface="Liberation Sans" pitchFamily="34"/>
              </a:rPr>
              <a:t>x</a:t>
            </a:r>
            <a:r>
              <a:rPr lang="en-GB">
                <a:latin typeface="Liberation Sans" pitchFamily="34"/>
              </a:rPr>
              <a:t>=√2 because </a:t>
            </a:r>
            <a:r>
              <a:rPr lang="en-GB" i="1">
                <a:latin typeface="Liberation Sans" pitchFamily="34"/>
              </a:rPr>
              <a:t>y</a:t>
            </a:r>
            <a:r>
              <a:rPr lang="en-GB">
                <a:latin typeface="Liberation Sans" pitchFamily="34"/>
              </a:rPr>
              <a:t>=0</a:t>
            </a:r>
            <a:r>
              <a:rPr lang="en-GB" baseline="30000">
                <a:latin typeface="Liberation Sans" pitchFamily="34"/>
              </a:rPr>
              <a:t>2</a:t>
            </a:r>
            <a:r>
              <a:rPr lang="en-GB">
                <a:latin typeface="Liberation Sans" pitchFamily="34"/>
              </a:rPr>
              <a:t>=0&lt;2, and an upper bound of </a:t>
            </a:r>
            <a:r>
              <a:rPr lang="en-GB" i="1">
                <a:latin typeface="Liberation Sans" pitchFamily="34"/>
              </a:rPr>
              <a:t>x</a:t>
            </a:r>
            <a:r>
              <a:rPr lang="en-GB">
                <a:latin typeface="Liberation Sans" pitchFamily="34"/>
              </a:rPr>
              <a:t>=2, which is definitely higher than </a:t>
            </a:r>
            <a:r>
              <a:rPr lang="en-GB" i="1">
                <a:latin typeface="Liberation Sans" pitchFamily="34"/>
              </a:rPr>
              <a:t>x</a:t>
            </a:r>
            <a:r>
              <a:rPr lang="en-GB">
                <a:latin typeface="Liberation Sans" pitchFamily="34"/>
              </a:rPr>
              <a:t>=√2 because </a:t>
            </a:r>
            <a:r>
              <a:rPr lang="en-GB" i="1">
                <a:latin typeface="Liberation Sans" pitchFamily="34"/>
              </a:rPr>
              <a:t>y</a:t>
            </a:r>
            <a:r>
              <a:rPr lang="en-GB">
                <a:latin typeface="Liberation Sans" pitchFamily="34"/>
              </a:rPr>
              <a:t>=2</a:t>
            </a:r>
            <a:r>
              <a:rPr lang="en-GB" baseline="30000">
                <a:latin typeface="Liberation Sans" pitchFamily="34"/>
              </a:rPr>
              <a:t>2</a:t>
            </a:r>
            <a:r>
              <a:rPr lang="en-GB">
                <a:latin typeface="Liberation Sans" pitchFamily="34"/>
              </a:rPr>
              <a:t>=4&gt;2.</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6734C644-566A-42AE-A92A-20A4B22F0480}" type="slidenum">
              <a:t>118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So, what's the trick for halving the interval of uncertainty?</a:t>
            </a:r>
          </a:p>
          <a:p>
            <a:pPr lvl="0"/>
            <a:r>
              <a:rPr lang="en-GB"/>
              <a:t>We find the midpoint of the interval. In this case it’s obvious: the half-way point between </a:t>
            </a:r>
            <a:r>
              <a:rPr lang="en-GB" i="1"/>
              <a:t>x</a:t>
            </a:r>
            <a:r>
              <a:rPr lang="en-GB"/>
              <a:t>=0 and </a:t>
            </a:r>
            <a:r>
              <a:rPr lang="en-GB" i="1"/>
              <a:t>x</a:t>
            </a:r>
            <a:r>
              <a:rPr lang="en-GB"/>
              <a:t>=2 is </a:t>
            </a:r>
            <a:r>
              <a:rPr lang="en-GB" i="1"/>
              <a:t>x</a:t>
            </a:r>
            <a:r>
              <a:rPr lang="en-GB"/>
              <a:t>=1.</a:t>
            </a:r>
          </a:p>
          <a:p>
            <a:pPr lvl="0"/>
            <a:r>
              <a:rPr lang="en-GB"/>
              <a:t>Then we square it to find its corresponding value of </a:t>
            </a:r>
            <a:r>
              <a:rPr lang="en-GB" i="1"/>
              <a:t>y</a:t>
            </a:r>
            <a:r>
              <a:rPr lang="en-GB"/>
              <a:t>. In this case y=1</a:t>
            </a:r>
            <a:r>
              <a:rPr lang="en-GB" baseline="30000"/>
              <a:t>2</a:t>
            </a:r>
            <a:r>
              <a:rPr lang="en-GB"/>
              <a:t>=1.</a:t>
            </a:r>
          </a:p>
          <a:p>
            <a:pPr lvl="0"/>
            <a:endParaRPr lang="en-GB"/>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64FD89DA-D333-4AF6-855E-7AC2DDEFCCEB}" type="slidenum">
              <a:t>119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So what?</a:t>
            </a:r>
          </a:p>
          <a:p>
            <a:pPr lvl="0"/>
            <a:r>
              <a:rPr lang="en-GB"/>
              <a:t>Well, </a:t>
            </a:r>
            <a:r>
              <a:rPr lang="en-GB" i="1"/>
              <a:t>y</a:t>
            </a:r>
            <a:r>
              <a:rPr lang="en-GB"/>
              <a:t>=1 is less than </a:t>
            </a:r>
            <a:r>
              <a:rPr lang="en-GB" i="1"/>
              <a:t>y</a:t>
            </a:r>
            <a:r>
              <a:rPr lang="en-GB"/>
              <a:t>=2 so the corresponding </a:t>
            </a:r>
            <a:r>
              <a:rPr lang="en-GB" i="1"/>
              <a:t>x</a:t>
            </a:r>
            <a:r>
              <a:rPr lang="en-GB"/>
              <a:t>-value, </a:t>
            </a:r>
            <a:r>
              <a:rPr lang="en-GB" i="1"/>
              <a:t>x</a:t>
            </a:r>
            <a:r>
              <a:rPr lang="en-GB"/>
              <a:t>=1 makes an acceptable lower bound for the interval of uncertainty. And if we change our lower bound to this value then our interval only runs from </a:t>
            </a:r>
            <a:r>
              <a:rPr lang="en-GB" i="1"/>
              <a:t>x</a:t>
            </a:r>
            <a:r>
              <a:rPr lang="en-GB"/>
              <a:t>=1 to </a:t>
            </a:r>
            <a:r>
              <a:rPr lang="en-GB" i="1"/>
              <a:t>x</a:t>
            </a:r>
            <a:r>
              <a:rPr lang="en-GB"/>
              <a:t>=2 with total length 1, rather than its original length 2.</a:t>
            </a:r>
          </a:p>
          <a:p>
            <a:pPr lvl="0"/>
            <a:r>
              <a:rPr lang="en-GB"/>
              <a:t>We have halved our uncertainty.</a:t>
            </a:r>
          </a:p>
          <a:p>
            <a:pPr lvl="0"/>
            <a:r>
              <a:rPr lang="en-GB"/>
              <a:t>If we can do this trick multiple times then we will reduce the interval of uncertainty very quickly to a length so small as to be irrelevant.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4EA69DB4-B09C-4B08-9258-1003483BC989}" type="slidenum">
              <a:t>12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This is our first Python “function”. A function takes some input, does something with it and (optionally) returns a value. The nomenclature derives from the mathematics of functions, but we don’t need to fixate on the mathematical underpinnings of computer science in this course.</a:t>
            </a:r>
          </a:p>
          <a:p>
            <a:pPr lvl="0"/>
            <a:r>
              <a:rPr lang="en-GB"/>
              <a:t>Our function in this case is “</a:t>
            </a:r>
            <a:r>
              <a:rPr lang="en-GB">
                <a:latin typeface="Liberation Mono" pitchFamily="49"/>
              </a:rPr>
              <a:t>print</a:t>
            </a:r>
            <a:r>
              <a:rPr lang="en-GB"/>
              <a:t>” and the command necessarily starts with the name of the function.</a:t>
            </a:r>
          </a:p>
          <a:p>
            <a:pPr lvl="0"/>
            <a:r>
              <a:rPr lang="en-GB"/>
              <a:t>The inputs to the function are called its “arguments” and follow the function inside round brackets (“parentheses”).</a:t>
            </a:r>
          </a:p>
          <a:p>
            <a:pPr lvl="0"/>
            <a:r>
              <a:rPr lang="en-GB"/>
              <a:t>In this case there is a single argument, the text to print.</a:t>
            </a:r>
          </a:p>
          <a:p>
            <a:pPr lvl="0"/>
            <a:endParaRPr lang="en-GB"/>
          </a:p>
          <a:p>
            <a:pPr lvl="0"/>
            <a:r>
              <a:rPr lang="en-GB"/>
              <a:t>Note that Python, as with many but not all programming languages, is “case sensitive”. The word “</a:t>
            </a:r>
            <a:r>
              <a:rPr lang="en-GB">
                <a:latin typeface="Liberation Mono" pitchFamily="49"/>
              </a:rPr>
              <a:t>print</a:t>
            </a:r>
            <a:r>
              <a:rPr lang="en-GB"/>
              <a:t>” is not the same as “</a:t>
            </a:r>
            <a:r>
              <a:rPr lang="en-GB">
                <a:latin typeface="Liberation Mono" pitchFamily="49"/>
              </a:rPr>
              <a:t>Print</a:t>
            </a:r>
            <a:r>
              <a:rPr lang="en-GB"/>
              <a:t>” or “</a:t>
            </a:r>
            <a:r>
              <a:rPr lang="en-GB">
                <a:latin typeface="Liberation Mono" pitchFamily="49"/>
              </a:rPr>
              <a:t>PRINT</a:t>
            </a:r>
            <a:r>
              <a:rPr lang="en-GB"/>
              <a:t>”.</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8FAF3F30-DFC9-45B1-A019-6F3034B53AFA}" type="slidenum">
              <a:t>120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So we do it again. The new mid-point lies at </a:t>
            </a:r>
            <a:r>
              <a:rPr lang="en-GB" i="1"/>
              <a:t>x</a:t>
            </a:r>
            <a:r>
              <a:rPr lang="en-GB"/>
              <a:t>=1.5. This has a corresponding </a:t>
            </a:r>
            <a:r>
              <a:rPr lang="en-GB" i="1"/>
              <a:t>y</a:t>
            </a:r>
            <a:r>
              <a:rPr lang="en-GB"/>
              <a:t>-value of </a:t>
            </a:r>
            <a:r>
              <a:rPr lang="en-GB" i="1"/>
              <a:t>y</a:t>
            </a:r>
            <a:r>
              <a:rPr lang="en-GB"/>
              <a:t>=2.25.</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9F72B4B7-5F14-431B-9978-C494C73732A4}" type="slidenum">
              <a:t>121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i="1"/>
              <a:t>y</a:t>
            </a:r>
            <a:r>
              <a:rPr lang="en-GB"/>
              <a:t>=2.25 is greater than </a:t>
            </a:r>
            <a:r>
              <a:rPr lang="en-GB" i="1"/>
              <a:t>y</a:t>
            </a:r>
            <a:r>
              <a:rPr lang="en-GB"/>
              <a:t>=2 so we can use the corresponding </a:t>
            </a:r>
            <a:r>
              <a:rPr lang="en-GB" i="1"/>
              <a:t>x</a:t>
            </a:r>
            <a:r>
              <a:rPr lang="en-GB"/>
              <a:t>-value of </a:t>
            </a:r>
            <a:r>
              <a:rPr lang="en-GB" i="1"/>
              <a:t>x</a:t>
            </a:r>
            <a:r>
              <a:rPr lang="en-GB"/>
              <a:t>=1.5 as our new upper bound. Now the interval of uncertainty is halved in length again to be ½.</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30ACFCDB-25AA-464D-B16B-D347B301F55F}" type="slidenum">
              <a:t>122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find the new mid-point again, </a:t>
            </a:r>
            <a:r>
              <a:rPr lang="en-GB" i="1"/>
              <a:t>x</a:t>
            </a:r>
            <a:r>
              <a:rPr lang="en-GB"/>
              <a:t>=1.25. Squaring this gives the corresponding </a:t>
            </a:r>
            <a:r>
              <a:rPr lang="en-GB" i="1"/>
              <a:t>y</a:t>
            </a:r>
            <a:r>
              <a:rPr lang="en-GB"/>
              <a:t>-value </a:t>
            </a:r>
            <a:r>
              <a:rPr lang="en-GB" i="1"/>
              <a:t>y</a:t>
            </a:r>
            <a:r>
              <a:rPr lang="en-GB"/>
              <a:t>=1.5625.</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44D9DACF-7603-4A63-A3FC-77AC023E9BE9}" type="slidenum">
              <a:t>123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i="1"/>
              <a:t>y</a:t>
            </a:r>
            <a:r>
              <a:rPr lang="en-GB"/>
              <a:t>=1.5625 is less than y=2 so we change the lower bound. Our interval of uncertainty now has length ¼.</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9A0C0DAB-055A-49FD-BA9B-6070D05D11BF}" type="slidenum">
              <a:t>124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And again</a:t>
            </a:r>
            <a:r>
              <a:rPr lang="en-GB">
                <a:latin typeface="Liberation Sans" pitchFamily="34"/>
              </a:rPr>
              <a:t>…</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63AAFE09-A7DC-4152-AB58-24EFCD3A310A}" type="slidenum">
              <a:t>125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latin typeface="Liberation Sans" pitchFamily="34"/>
              </a:rPr>
              <a:t>…to give an interval of length ⅛.</a:t>
            </a: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90A953DC-4905-482F-8622-EDA13F4AAE8B}" type="slidenum">
              <a:t>126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Please make sure that you understand the principle and do one more iteration by hand.</a:t>
            </a:r>
          </a:p>
          <a:p>
            <a:pPr lvl="0"/>
            <a:endParaRPr lang="en-GB"/>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D9D1AA3B-A448-4727-80A3-BF48E094CB35}" type="slidenum">
              <a:t>127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Apologies for spending so long on the maths but this is a general situation. You must understand the situation before you can program it.</a:t>
            </a: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B0C00EE2-AA8D-4463-8B00-8932B6608011}" type="slidenum">
              <a:t>128</a:t>
            </a:fld>
            <a:endParaRPr lang="en-GB"/>
          </a:p>
        </p:txBody>
      </p:sp>
      <p:sp>
        <p:nvSpPr>
          <p:cNvPr id="2" name="Notes Placeholder 1"/>
          <p:cNvSpPr txBox="1">
            <a:spLocks noGrp="1"/>
          </p:cNvSpPr>
          <p:nvPr>
            <p:ph type="body" sz="quarter" idx="1"/>
          </p:nvPr>
        </p:nvSpPr>
        <p:spPr/>
        <p:txBody>
          <a:bodyPr/>
          <a:lstStyle/>
          <a:p>
            <a:pPr lvl="0"/>
            <a:r>
              <a:rPr lang="en-GB"/>
              <a:t>So now let's start the implementation of this process in Python.</a:t>
            </a:r>
          </a:p>
          <a:p>
            <a:pPr lvl="0"/>
            <a:r>
              <a:rPr lang="en-GB"/>
              <a:t>We will do exactly the same maths, but this time with Python syntax.</a:t>
            </a:r>
          </a:p>
          <a:p>
            <a:pPr lvl="0"/>
            <a:r>
              <a:rPr lang="en-GB"/>
              <a:t>First we set the end points for the interval of uncertainty and attach names to the two </a:t>
            </a:r>
            <a:r>
              <a:rPr lang="en-GB" i="1"/>
              <a:t>x</a:t>
            </a:r>
            <a:r>
              <a:rPr lang="en-GB"/>
              <a:t>-values.</a:t>
            </a:r>
          </a:p>
          <a:p>
            <a:pPr lvl="0"/>
            <a:r>
              <a:rPr lang="en-GB"/>
              <a:t>The names </a:t>
            </a:r>
            <a:r>
              <a:rPr lang="en-GB">
                <a:latin typeface="Liberation Mono" pitchFamily="49"/>
              </a:rPr>
              <a:t>lower</a:t>
            </a:r>
            <a:r>
              <a:rPr lang="en-GB"/>
              <a:t> and </a:t>
            </a:r>
            <a:r>
              <a:rPr lang="en-GB">
                <a:latin typeface="Liberation Mono" pitchFamily="49"/>
              </a:rPr>
              <a:t>upper</a:t>
            </a:r>
            <a:r>
              <a:rPr lang="en-GB"/>
              <a:t> are attached to the end points:</a:t>
            </a:r>
          </a:p>
          <a:p>
            <a:pPr lvl="0"/>
            <a:r>
              <a:rPr lang="en-GB">
                <a:latin typeface="Liberation Mono" pitchFamily="49"/>
              </a:rPr>
              <a:t>	lower = 0.0</a:t>
            </a:r>
          </a:p>
          <a:p>
            <a:pPr lvl="0"/>
            <a:r>
              <a:rPr lang="en-GB">
                <a:latin typeface="Liberation Mono" pitchFamily="49"/>
              </a:rPr>
              <a:t>	upper = 2.0</a:t>
            </a:r>
          </a:p>
          <a:p>
            <a:pPr lvl="0"/>
            <a:r>
              <a:rPr lang="en-GB"/>
              <a:t>We establish the </a:t>
            </a:r>
            <a:r>
              <a:rPr lang="en-GB" i="1"/>
              <a:t>x</a:t>
            </a:r>
            <a:r>
              <a:rPr lang="en-GB"/>
              <a:t>-value of the mid-point and attach the name </a:t>
            </a:r>
            <a:r>
              <a:rPr lang="en-GB">
                <a:latin typeface="Liberation Mono" pitchFamily="49"/>
              </a:rPr>
              <a:t>middle</a:t>
            </a:r>
            <a:r>
              <a:rPr lang="en-GB"/>
              <a:t> to it:</a:t>
            </a:r>
          </a:p>
          <a:p>
            <a:pPr lvl="0"/>
            <a:r>
              <a:rPr lang="en-GB">
                <a:latin typeface="Liberation Mono" pitchFamily="49"/>
              </a:rPr>
              <a:t>	middle = (lower+upper)/2</a:t>
            </a:r>
          </a:p>
          <a:p>
            <a:pPr lvl="0"/>
            <a:r>
              <a:rPr lang="en-GB"/>
              <a:t>This is exactly where we started last time, but we have attached Python names to the values.</a:t>
            </a:r>
          </a:p>
        </p:txBody>
      </p:sp>
      <p:sp>
        <p:nvSpPr>
          <p:cNvPr id="3" name="Slide Image Placeholder 2"/>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DE1C43A2-DEEA-42AC-86AF-FCC74F881FF2}" type="slidenum">
              <a:t>129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Next, we find the </a:t>
            </a:r>
            <a:r>
              <a:rPr lang="en-GB" i="1"/>
              <a:t>y‑</a:t>
            </a:r>
            <a:r>
              <a:rPr lang="en-GB"/>
              <a:t>value corresponding to the mid-point (by squaring the </a:t>
            </a:r>
            <a:r>
              <a:rPr lang="en-GB" i="1"/>
              <a:t>x‑</a:t>
            </a:r>
            <a:r>
              <a:rPr lang="en-GB"/>
              <a:t>value 1.0) and ask if it is less than 2.0, the number whose square root we are looking for.</a:t>
            </a:r>
          </a:p>
          <a:p>
            <a:pPr lvl="0"/>
            <a:r>
              <a:rPr lang="en-GB">
                <a:latin typeface="Liberation Mono" pitchFamily="49"/>
              </a:rPr>
              <a:t>	middle**2 &lt; 2.0</a:t>
            </a:r>
          </a:p>
          <a:p>
            <a:pPr lvl="0"/>
            <a:r>
              <a:rPr lang="en-GB"/>
              <a:t>Recall that this will return a Python boolean value: </a:t>
            </a:r>
            <a:r>
              <a:rPr lang="en-GB">
                <a:latin typeface="Liberation Mono" pitchFamily="49"/>
              </a:rPr>
              <a:t>True</a:t>
            </a:r>
            <a:r>
              <a:rPr lang="en-GB"/>
              <a:t> or </a:t>
            </a:r>
            <a:r>
              <a:rPr lang="en-GB">
                <a:latin typeface="Liberation Mono" pitchFamily="49"/>
              </a:rPr>
              <a:t>False</a:t>
            </a:r>
            <a:r>
              <a:rPr lang="en-GB"/>
              <a:t>.</a:t>
            </a:r>
          </a:p>
          <a:p>
            <a:pPr lvl="0"/>
            <a:r>
              <a:rPr lang="en-GB"/>
              <a:t>The squared value is 1.0 which is less than 2.0 (i.e. we get </a:t>
            </a:r>
            <a:r>
              <a:rPr lang="en-GB">
                <a:latin typeface="Liberation Mono" pitchFamily="49"/>
              </a:rPr>
              <a:t>True</a:t>
            </a:r>
            <a:r>
              <a:rPr lang="en-GB"/>
              <a:t>) so we raise the lower limit of the interval to the mid-point.</a:t>
            </a:r>
          </a:p>
          <a:p>
            <a:pPr lvl="0"/>
            <a:r>
              <a:rPr lang="en-GB">
                <a:latin typeface="Liberation Mono" pitchFamily="49"/>
              </a:rPr>
              <a:t>	lower = middle</a:t>
            </a:r>
          </a:p>
          <a:p>
            <a:pPr lvl="0"/>
            <a:r>
              <a:rPr lang="en-GB"/>
              <a:t>In this example we print the </a:t>
            </a:r>
            <a:r>
              <a:rPr lang="en-GB" i="1"/>
              <a:t>x</a:t>
            </a:r>
            <a:r>
              <a:rPr lang="en-GB" i="1">
                <a:solidFill>
                  <a:srgbClr val="000000"/>
                </a:solidFill>
              </a:rPr>
              <a:t>‑</a:t>
            </a:r>
            <a:r>
              <a:rPr lang="en-GB"/>
              <a:t>value at each end of the interval to track our progress.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7C6B8198-AF25-489B-9E21-F2F6C68687BF}" type="slidenum">
              <a:t>13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text itself is presented within single quotation marks. (We will discuss the choice of quotation marks later.)</a:t>
            </a:r>
          </a:p>
          <a:p>
            <a:pPr lvl="0"/>
            <a:r>
              <a:rPr lang="en-GB"/>
              <a:t>The body of the text comes within the quotes.</a:t>
            </a:r>
          </a:p>
          <a:p>
            <a:pPr lvl="0"/>
            <a:r>
              <a:rPr lang="en-GB"/>
              <a:t>The quotes are not part of the text; they merely indicate to the Python interpreter that “hey, this is text!”</a:t>
            </a:r>
          </a:p>
          <a:p>
            <a:pPr lvl="0"/>
            <a:r>
              <a:rPr lang="en-GB"/>
              <a:t>Recall that the the printed output does not have quotes.</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A7D2A2C-77ED-4927-B471-09A8765D1055}" type="slidenum">
              <a:t>130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So we do it again.</a:t>
            </a:r>
          </a:p>
          <a:p>
            <a:pPr lvl="0"/>
            <a:r>
              <a:rPr lang="en-GB"/>
              <a:t>We re-calculate the </a:t>
            </a:r>
            <a:r>
              <a:rPr lang="en-GB" i="1"/>
              <a:t>x</a:t>
            </a:r>
            <a:r>
              <a:rPr lang="en-GB" i="1">
                <a:solidFill>
                  <a:srgbClr val="000000"/>
                </a:solidFill>
              </a:rPr>
              <a:t>‑</a:t>
            </a:r>
            <a:r>
              <a:rPr lang="en-GB"/>
              <a:t>value for the mid-point. Note that because we changed the value the name lower was attached to the Python instruction is identical to the one we gave first time round:</a:t>
            </a:r>
          </a:p>
          <a:p>
            <a:pPr lvl="0"/>
            <a:r>
              <a:rPr lang="en-GB">
                <a:latin typeface="Liberation Mono" pitchFamily="49"/>
              </a:rPr>
              <a:t>	middle = (lower+upper)/2</a:t>
            </a:r>
          </a:p>
          <a:p>
            <a:pPr lvl="0"/>
            <a:r>
              <a:rPr lang="en-GB"/>
              <a:t>We do some additional printing to track progress.</a:t>
            </a: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FAC70945-DC92-40E0-9C0E-71CD63B022F4}" type="slidenum">
              <a:t>131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Again, we ask if the mid-point’s </a:t>
            </a:r>
            <a:r>
              <a:rPr lang="en-GB" i="1"/>
              <a:t>y</a:t>
            </a:r>
            <a:r>
              <a:rPr lang="en-GB" i="1">
                <a:solidFill>
                  <a:srgbClr val="000000"/>
                </a:solidFill>
              </a:rPr>
              <a:t>‑</a:t>
            </a:r>
            <a:r>
              <a:rPr lang="en-GB"/>
              <a:t>value (i.e. its </a:t>
            </a:r>
            <a:r>
              <a:rPr lang="en-GB" i="1"/>
              <a:t>x</a:t>
            </a:r>
            <a:r>
              <a:rPr lang="en-GB" i="1">
                <a:solidFill>
                  <a:srgbClr val="000000"/>
                </a:solidFill>
              </a:rPr>
              <a:t>‑</a:t>
            </a:r>
            <a:r>
              <a:rPr lang="en-GB"/>
              <a:t>value squared) is above or below our target of 2.0:</a:t>
            </a:r>
          </a:p>
          <a:p>
            <a:pPr lvl="0"/>
            <a:r>
              <a:rPr lang="en-GB">
                <a:latin typeface="Liberation Mono" pitchFamily="49"/>
              </a:rPr>
              <a:t>	middle**2 &lt; 2.0</a:t>
            </a:r>
          </a:p>
          <a:p>
            <a:pPr lvl="0"/>
            <a:r>
              <a:rPr lang="en-GB"/>
              <a:t>and this time get a boolean </a:t>
            </a:r>
            <a:r>
              <a:rPr lang="en-GB">
                <a:latin typeface="Liberation Mono" pitchFamily="49"/>
              </a:rPr>
              <a:t>False</a:t>
            </a:r>
            <a:r>
              <a:rPr lang="en-GB"/>
              <a:t>. Because the value is greater than 2.0 (our test evaluates to </a:t>
            </a:r>
            <a:r>
              <a:rPr lang="en-GB">
                <a:latin typeface="Liberation Mono" pitchFamily="49"/>
              </a:rPr>
              <a:t>False</a:t>
            </a:r>
            <a:r>
              <a:rPr lang="en-GB"/>
              <a:t>) we change the value of the upper bound of the interval by attaching the name upper to the </a:t>
            </a:r>
            <a:r>
              <a:rPr lang="en-GB" i="1"/>
              <a:t>x</a:t>
            </a:r>
            <a:r>
              <a:rPr lang="en-GB" i="1">
                <a:solidFill>
                  <a:srgbClr val="000000"/>
                </a:solidFill>
              </a:rPr>
              <a:t>‑</a:t>
            </a:r>
            <a:r>
              <a:rPr lang="en-GB"/>
              <a:t>value of the mid-point:</a:t>
            </a:r>
          </a:p>
          <a:p>
            <a:pPr lvl="0"/>
            <a:r>
              <a:rPr lang="en-GB">
                <a:latin typeface="Liberation Mono" pitchFamily="49"/>
              </a:rPr>
              <a:t>	upper = middle</a:t>
            </a:r>
          </a:p>
          <a:p>
            <a:pPr lvl="0"/>
            <a:r>
              <a:rPr lang="en-GB"/>
              <a:t>The values being handled are exactly the same as they were when we did it as “raw maths” but this time they have names.</a:t>
            </a: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AF025866-B844-48B2-BB85-0564FBF932A0}" type="slidenum">
              <a:t>132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now do a third iteration.</a:t>
            </a: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7F499D5D-265E-4F39-B734-9B6B7692DCAC}" type="slidenum">
              <a:t>133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This time the test evaluates to </a:t>
            </a:r>
            <a:r>
              <a:rPr lang="en-GB">
                <a:latin typeface="Liberation Mono" pitchFamily="49"/>
              </a:rPr>
              <a:t>True</a:t>
            </a:r>
            <a:r>
              <a:rPr lang="en-GB"/>
              <a:t> so we change </a:t>
            </a:r>
            <a:r>
              <a:rPr lang="en-GB">
                <a:latin typeface="Liberation Mono" pitchFamily="49"/>
              </a:rPr>
              <a:t>lower</a:t>
            </a:r>
            <a:r>
              <a:rPr lang="en-GB"/>
              <a:t>.</a:t>
            </a: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9BC84E77-43B0-41BA-95C1-BA4F5FA25B5F}" type="slidenum">
              <a:t>134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Fourth iteration.</a:t>
            </a: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4A95CEA2-234A-46FB-AA52-57E6886399F9}" type="slidenum">
              <a:t>135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And another </a:t>
            </a:r>
            <a:r>
              <a:rPr lang="en-GB">
                <a:latin typeface="Liberation Mono" pitchFamily="49"/>
              </a:rPr>
              <a:t>True</a:t>
            </a:r>
            <a:r>
              <a:rPr lang="en-GB"/>
              <a:t> so we change </a:t>
            </a:r>
            <a:r>
              <a:rPr lang="en-GB">
                <a:latin typeface="Liberation Mono" pitchFamily="49"/>
              </a:rPr>
              <a:t>lower</a:t>
            </a:r>
            <a:r>
              <a:rPr lang="en-GB"/>
              <a:t> again.</a:t>
            </a:r>
          </a:p>
          <a:p>
            <a:pPr lvl="0"/>
            <a:r>
              <a:rPr lang="en-GB"/>
              <a:t>And that's enough of stepping through it manually.</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BAE0985-2517-46E6-8FD0-185D70469DCD}" type="slidenum">
              <a:t>136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Let’s look at the Python code we have used.</a:t>
            </a:r>
          </a:p>
          <a:p>
            <a:pPr lvl="0"/>
            <a:r>
              <a:rPr lang="en-GB"/>
              <a:t>We started by initializing our interval of uncertainty:</a:t>
            </a:r>
          </a:p>
          <a:p>
            <a:pPr lvl="0"/>
            <a:r>
              <a:rPr lang="en-GB"/>
              <a:t>	lower = 0.0</a:t>
            </a:r>
          </a:p>
          <a:p>
            <a:pPr lvl="0"/>
            <a:r>
              <a:rPr lang="en-GB"/>
              <a:t>	upper = 2.0</a:t>
            </a:r>
          </a:p>
          <a:p>
            <a:pPr lvl="0"/>
            <a:r>
              <a:rPr lang="en-GB"/>
              <a:t>Then we started the operations we would repeat by calculating the </a:t>
            </a:r>
            <a:r>
              <a:rPr lang="en-GB" i="1"/>
              <a:t>x</a:t>
            </a:r>
            <a:r>
              <a:rPr lang="en-GB" i="1">
                <a:solidFill>
                  <a:srgbClr val="000000"/>
                </a:solidFill>
              </a:rPr>
              <a:t>‑</a:t>
            </a:r>
            <a:r>
              <a:rPr lang="en-GB"/>
              <a:t>value of the mid-point:</a:t>
            </a:r>
          </a:p>
          <a:p>
            <a:pPr lvl="0"/>
            <a:r>
              <a:rPr lang="en-GB">
                <a:latin typeface="Liberation Mono" pitchFamily="49"/>
              </a:rPr>
              <a:t>	middle = (lower+upper)/2</a:t>
            </a:r>
          </a:p>
          <a:p>
            <a:pPr lvl="0"/>
            <a:r>
              <a:rPr lang="en-GB"/>
              <a:t>We squared this and compared the squared </a:t>
            </a:r>
            <a:r>
              <a:rPr lang="en-GB" i="1"/>
              <a:t>y</a:t>
            </a:r>
            <a:r>
              <a:rPr lang="en-GB" i="1">
                <a:solidFill>
                  <a:srgbClr val="000000"/>
                </a:solidFill>
              </a:rPr>
              <a:t>‑</a:t>
            </a:r>
            <a:r>
              <a:rPr lang="en-GB"/>
              <a:t>value with 2.0, our target value:</a:t>
            </a:r>
          </a:p>
          <a:p>
            <a:pPr lvl="0"/>
            <a:r>
              <a:rPr lang="en-GB">
                <a:latin typeface="Liberation Mono" pitchFamily="49"/>
              </a:rPr>
              <a:t>	middle**2 &lt; 2.0</a:t>
            </a:r>
          </a:p>
          <a:p>
            <a:pPr lvl="0"/>
            <a:r>
              <a:rPr lang="en-GB"/>
              <a:t>and, based on whether this evaluated to True or False we ran either:</a:t>
            </a:r>
          </a:p>
          <a:p>
            <a:pPr lvl="0"/>
            <a:r>
              <a:rPr lang="en-GB">
                <a:latin typeface="Liberation Mono" pitchFamily="49"/>
              </a:rPr>
              <a:t>	lower = middle</a:t>
            </a:r>
          </a:p>
          <a:p>
            <a:pPr lvl="0"/>
            <a:r>
              <a:rPr lang="en-GB"/>
              <a:t>or:</a:t>
            </a:r>
          </a:p>
          <a:p>
            <a:pPr lvl="0"/>
            <a:r>
              <a:rPr lang="en-GB">
                <a:latin typeface="Liberation Mono" pitchFamily="49"/>
              </a:rPr>
              <a:t>	upper = middle</a:t>
            </a:r>
          </a:p>
          <a:p>
            <a:pPr lvl="0"/>
            <a:r>
              <a:rPr lang="en-GB"/>
              <a:t>Then we ran the iteration again.</a:t>
            </a: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360DC9C6-E56A-489F-A707-ED6DC958E6FA}" type="slidenum">
              <a:t>137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Structurally, we need to be able to do two things beyond our current knowledge of Python. We need to be able to run certain instructions time and time again (“looping”) and we need to be able to choose one of two different actions depending on whether a boolean value is </a:t>
            </a:r>
            <a:r>
              <a:rPr lang="en-GB">
                <a:latin typeface="Liberation Mono" pitchFamily="49"/>
              </a:rPr>
              <a:t>True</a:t>
            </a:r>
            <a:r>
              <a:rPr lang="en-GB"/>
              <a:t> or </a:t>
            </a:r>
            <a:r>
              <a:rPr lang="en-GB">
                <a:latin typeface="Liberation Mono" pitchFamily="49"/>
              </a:rPr>
              <a:t>False</a:t>
            </a:r>
            <a:r>
              <a:rPr lang="en-GB"/>
              <a:t>.</a:t>
            </a: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14F393EB-7979-4047-B4C2-E5300E9C3740}" type="slidenum">
              <a:t>138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will address looping first.</a:t>
            </a:r>
          </a:p>
          <a:p>
            <a:pPr lvl="0"/>
            <a:r>
              <a:rPr lang="en-GB"/>
              <a:t>A loop has a number of components.</a:t>
            </a:r>
          </a:p>
          <a:p>
            <a:pPr lvl="0"/>
            <a:r>
              <a:rPr lang="en-GB"/>
              <a:t>Strictly not part of the loop are the “before” and “after” sections but these give context and may use values needed by the loop.</a:t>
            </a:r>
          </a:p>
          <a:p>
            <a:pPr lvl="0"/>
            <a:r>
              <a:rPr lang="en-GB"/>
              <a:t>The loop itself must have some sort of test to indicate whether the loop should run again or whether the looping can stop and control can pass to the “after” code.</a:t>
            </a:r>
          </a:p>
          <a:p>
            <a:pPr lvl="0"/>
            <a:r>
              <a:rPr lang="en-GB"/>
              <a:t>Then there must be the set of instructions that will be run each time the loop repeats. We call this the “body” of the loop.</a:t>
            </a: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F012D78C-3B55-43A5-AA11-44A5FD1F8185}" type="slidenum">
              <a:t>139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Let’s consider an example that’s simpler than our square root loop: counting from 1 to 10.</a:t>
            </a:r>
          </a:p>
          <a:p>
            <a:pPr lvl="0"/>
            <a:r>
              <a:rPr lang="en-GB"/>
              <a:t>Our “before” block initializes the attachment of a name </a:t>
            </a:r>
            <a:r>
              <a:rPr lang="en-GB">
                <a:latin typeface="Liberation Mono" pitchFamily="49"/>
              </a:rPr>
              <a:t>number</a:t>
            </a:r>
            <a:r>
              <a:rPr lang="en-GB"/>
              <a:t> to a value </a:t>
            </a:r>
            <a:r>
              <a:rPr lang="en-GB">
                <a:latin typeface="Liberation Mono" pitchFamily="49"/>
              </a:rPr>
              <a:t>1</a:t>
            </a:r>
            <a:r>
              <a:rPr lang="en-GB"/>
              <a:t>:</a:t>
            </a:r>
          </a:p>
          <a:p>
            <a:pPr lvl="0"/>
            <a:r>
              <a:rPr lang="en-GB">
                <a:latin typeface="Liberation Mono" pitchFamily="49"/>
              </a:rPr>
              <a:t>	number = 1</a:t>
            </a:r>
          </a:p>
          <a:p>
            <a:pPr lvl="0"/>
            <a:r>
              <a:rPr lang="en-GB"/>
              <a:t>Our test sees if </a:t>
            </a:r>
            <a:r>
              <a:rPr lang="en-GB">
                <a:latin typeface="Liberation Mono" pitchFamily="49"/>
              </a:rPr>
              <a:t>number</a:t>
            </a:r>
            <a:r>
              <a:rPr lang="en-GB"/>
              <a:t> is attached to a value less than or equal to </a:t>
            </a:r>
            <a:r>
              <a:rPr lang="en-GB">
                <a:latin typeface="Liberation Mono" pitchFamily="49"/>
              </a:rPr>
              <a:t>10</a:t>
            </a:r>
            <a:r>
              <a:rPr lang="en-GB"/>
              <a:t> (our final value):</a:t>
            </a:r>
          </a:p>
          <a:p>
            <a:pPr lvl="0"/>
            <a:r>
              <a:rPr lang="en-GB">
                <a:latin typeface="Liberation Mono" pitchFamily="49"/>
              </a:rPr>
              <a:t>	number &lt;= 10</a:t>
            </a:r>
          </a:p>
          <a:p>
            <a:pPr lvl="0"/>
            <a:r>
              <a:rPr lang="en-GB"/>
              <a:t>Recall that this evaluates to a boolean value.</a:t>
            </a:r>
          </a:p>
          <a:p>
            <a:pPr lvl="0"/>
            <a:r>
              <a:rPr lang="en-GB"/>
              <a:t>If the test evaluates to </a:t>
            </a:r>
            <a:r>
              <a:rPr lang="en-GB">
                <a:latin typeface="Liberation Mono" pitchFamily="49"/>
              </a:rPr>
              <a:t>True</a:t>
            </a:r>
            <a:r>
              <a:rPr lang="en-GB"/>
              <a:t> then we run the loop body. This has two lines, the first to print the value of </a:t>
            </a:r>
            <a:r>
              <a:rPr lang="en-GB">
                <a:latin typeface="Liberation Mono" pitchFamily="49"/>
              </a:rPr>
              <a:t>number</a:t>
            </a:r>
            <a:r>
              <a:rPr lang="en-GB"/>
              <a:t> and the second to increase it by one:</a:t>
            </a:r>
          </a:p>
          <a:p>
            <a:pPr lvl="0"/>
            <a:r>
              <a:rPr lang="en-GB">
                <a:latin typeface="Liberation Mono" pitchFamily="49"/>
              </a:rPr>
              <a:t>	print(number)</a:t>
            </a:r>
          </a:p>
          <a:p>
            <a:pPr lvl="0"/>
            <a:r>
              <a:rPr lang="en-GB">
                <a:latin typeface="Liberation Mono" pitchFamily="49"/>
              </a:rPr>
              <a:t>	number += 1</a:t>
            </a:r>
          </a:p>
          <a:p>
            <a:pPr lvl="0"/>
            <a:r>
              <a:rPr lang="en-GB"/>
              <a:t>If the test evaluates to </a:t>
            </a:r>
            <a:r>
              <a:rPr lang="en-GB">
                <a:latin typeface="Liberation Mono" pitchFamily="49"/>
              </a:rPr>
              <a:t>False</a:t>
            </a:r>
            <a:r>
              <a:rPr lang="en-GB"/>
              <a:t> then we don’t loop and exit the structure. We have a pointless </a:t>
            </a:r>
            <a:r>
              <a:rPr lang="en-GB">
                <a:latin typeface="Liberation Mono" pitchFamily="49"/>
              </a:rPr>
              <a:t>print</a:t>
            </a:r>
            <a:r>
              <a:rPr lang="en-GB"/>
              <a:t> statement as a place-holder for more substantive code in serious scripts:</a:t>
            </a:r>
          </a:p>
          <a:p>
            <a:pPr lvl="0"/>
            <a:r>
              <a:rPr lang="en-GB">
                <a:latin typeface="Liberation Mono" pitchFamily="49"/>
              </a:rPr>
              <a:t>	print('Done!')</a:t>
            </a:r>
          </a:p>
          <a:p>
            <a:pPr lvl="0"/>
            <a:r>
              <a:rPr lang="en-GB"/>
              <a:t>This is what we want to encode in Python.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33A482C9-C078-4750-90F9-9D0C03D9A2C1}" type="slidenum">
              <a:t>14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So what do the quotes “do”?</a:t>
            </a:r>
          </a:p>
          <a:p>
            <a:pPr lvl="0"/>
            <a:r>
              <a:rPr lang="en-GB"/>
              <a:t>If there are no quotes then Python will try to interpret the letters as something it should know about. With the quotes Python simply interprets it as literal text.</a:t>
            </a:r>
          </a:p>
          <a:p>
            <a:pPr lvl="0"/>
            <a:r>
              <a:rPr lang="en-GB"/>
              <a:t>For example, without quotes the string of characters </a:t>
            </a:r>
            <a:r>
              <a:rPr lang="en-GB">
                <a:latin typeface="Liberation Mono" pitchFamily="49"/>
              </a:rPr>
              <a:t>p-r-i-n-t</a:t>
            </a:r>
            <a:r>
              <a:rPr lang="en-GB"/>
              <a:t> are a command; with quotes they are the text to be printed.</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6B25E41C-F988-414C-8753-AADF430E78C6}" type="slidenum">
              <a:t>140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This is how we encode the structure in Python. We will examine it element by element, but at first glance we observe a “</a:t>
            </a:r>
            <a:r>
              <a:rPr lang="en-GB">
                <a:latin typeface="Liberation Mono" pitchFamily="49"/>
              </a:rPr>
              <a:t>while</a:t>
            </a:r>
            <a:r>
              <a:rPr lang="en-GB"/>
              <a:t>” keyword and a colon on either wise of the test and the loop body being indented four spaces.</a:t>
            </a: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119CB13C-848D-405B-8443-F1CF5909B697}" type="slidenum">
              <a:t>141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will start by looking at what we have done to the test. The test itself is</a:t>
            </a:r>
          </a:p>
          <a:p>
            <a:pPr lvl="0"/>
            <a:r>
              <a:rPr lang="en-GB">
                <a:latin typeface="Liberation Mono" pitchFamily="49"/>
              </a:rPr>
              <a:t>	number &lt;= 1</a:t>
            </a:r>
          </a:p>
          <a:p>
            <a:pPr lvl="0"/>
            <a:r>
              <a:rPr lang="en-GB"/>
              <a:t>which is a Python expression that evaluates to a boolean, </a:t>
            </a:r>
            <a:r>
              <a:rPr lang="en-GB">
                <a:latin typeface="Liberation Mono" pitchFamily="49"/>
              </a:rPr>
              <a:t>True</a:t>
            </a:r>
            <a:r>
              <a:rPr lang="en-GB"/>
              <a:t> or </a:t>
            </a:r>
            <a:r>
              <a:rPr lang="en-GB">
                <a:latin typeface="Liberation Mono" pitchFamily="49"/>
              </a:rPr>
              <a:t>False</a:t>
            </a:r>
            <a:r>
              <a:rPr lang="en-GB"/>
              <a:t>.</a:t>
            </a:r>
          </a:p>
          <a:p>
            <a:pPr lvl="0"/>
            <a:r>
              <a:rPr lang="en-GB"/>
              <a:t>We precede the test expression with the Python keyword “</a:t>
            </a:r>
            <a:r>
              <a:rPr lang="en-GB">
                <a:latin typeface="Liberation Mono" pitchFamily="49"/>
              </a:rPr>
              <a:t>while</a:t>
            </a:r>
            <a:r>
              <a:rPr lang="en-GB"/>
              <a:t>”. This is what tells Python that there’s a loop coming. It must be directly followed by an expression that evaluates to a Boolean.</a:t>
            </a:r>
          </a:p>
          <a:p>
            <a:pPr lvl="0"/>
            <a:r>
              <a:rPr lang="en-GB"/>
              <a:t>We follow the test expression with a colon. This is the marker that the expression is over and must be the last element on the line.</a:t>
            </a:r>
          </a:p>
          <a:p>
            <a:pPr lvl="0"/>
            <a:r>
              <a:rPr lang="en-GB"/>
              <a:t>Note that the test evaluates to True for the loop to be run and False for the loop to quit. We are testing for “shall the loop keep going” not “shall the loop stop”. Python tests for </a:t>
            </a:r>
            <a:r>
              <a:rPr lang="en-GB" i="1"/>
              <a:t>while</a:t>
            </a:r>
            <a:r>
              <a:rPr lang="en-GB"/>
              <a:t>, not </a:t>
            </a:r>
            <a:r>
              <a:rPr lang="en-GB" i="1"/>
              <a:t>until</a:t>
            </a:r>
            <a:r>
              <a:rPr lang="en-GB"/>
              <a:t>.</a:t>
            </a: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94A32175-3805-431C-9562-02F007E32E0B}" type="slidenum">
              <a:t>142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loop body, the code that is repeated, appears on the lines following the “</a:t>
            </a:r>
            <a:r>
              <a:rPr lang="en-GB">
                <a:latin typeface="Liberation Mono" pitchFamily="49"/>
              </a:rPr>
              <a:t>while</a:t>
            </a:r>
            <a:r>
              <a:rPr lang="en-GB"/>
              <a:t> line”. Both its lines are indented by four spaces each.</a:t>
            </a:r>
          </a:p>
          <a:p>
            <a:pPr lvl="0"/>
            <a:r>
              <a:rPr lang="en-GB"/>
              <a:t>Note that the “after” section is not indented.</a:t>
            </a: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3968D398-B7DE-4FCF-91BD-0E5274438CBF}" type="slidenum">
              <a:t>143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First let’s check that this really works. In the file </a:t>
            </a:r>
            <a:r>
              <a:rPr lang="en-GB">
                <a:latin typeface="Liberation Mono" pitchFamily="49"/>
              </a:rPr>
              <a:t>while1.py</a:t>
            </a:r>
            <a:r>
              <a:rPr lang="en-GB"/>
              <a:t> in your home directories you will find exactly the code shown in the slide. Run it and watch Python count from 1 to 10.</a:t>
            </a: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F5CAA1E-CB4F-440C-A2A6-C64EF23D4E66}" type="slidenum">
              <a:t>144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four spaces of indentation are not cosmetic. A sequence of lines that have the same indentation form blocks in Python and can be thought of as a single unit of code. In this case both lines get run (again) or neither of them do.</a:t>
            </a:r>
          </a:p>
          <a:p>
            <a:pPr lvl="0"/>
            <a:r>
              <a:rPr lang="en-GB"/>
              <a:t>The indented block is ended by the first line that follows it with no indentation.</a:t>
            </a: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5F46AB48-E70F-406C-92F4-29C1E8A76C42}" type="slidenum">
              <a:t>145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If this seems a little alien consider the “legalese” of complex documents. They have paragraphs, sub-paragraphs and sub-sub-paragraphs etc., each indented relative to the one containing them.</a:t>
            </a: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A362C19-13F6-46E3-BDBE-EF8D42C22AAF}" type="slidenum">
              <a:t>146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Marking blocks of code is one of the places where computing languages differ from one another.</a:t>
            </a:r>
          </a:p>
          <a:p>
            <a:pPr lvl="0"/>
            <a:r>
              <a:rPr lang="en-GB"/>
              <a:t>Some have special words that appear at the start and end of blocks like “</a:t>
            </a:r>
            <a:r>
              <a:rPr lang="en-GB">
                <a:latin typeface="Liberation Mono" pitchFamily="49"/>
              </a:rPr>
              <a:t>do</a:t>
            </a:r>
            <a:r>
              <a:rPr lang="en-GB"/>
              <a:t>” and “</a:t>
            </a:r>
            <a:r>
              <a:rPr lang="en-GB">
                <a:latin typeface="Liberation Mono" pitchFamily="49"/>
              </a:rPr>
              <a:t>done</a:t>
            </a:r>
            <a:r>
              <a:rPr lang="en-GB"/>
              <a:t>”. Others use various forms of brackets like “</a:t>
            </a:r>
            <a:r>
              <a:rPr lang="en-GB">
                <a:latin typeface="Liberation Mono" pitchFamily="49"/>
              </a:rPr>
              <a:t>{</a:t>
            </a:r>
            <a:r>
              <a:rPr lang="en-GB"/>
              <a:t>” and “</a:t>
            </a:r>
            <a:r>
              <a:rPr lang="en-GB">
                <a:latin typeface="Liberation Mono" pitchFamily="49"/>
              </a:rPr>
              <a:t>}</a:t>
            </a:r>
            <a:r>
              <a:rPr lang="en-GB"/>
              <a:t>”.</a:t>
            </a:r>
          </a:p>
          <a:p>
            <a:pPr lvl="0"/>
            <a:r>
              <a:rPr lang="en-GB"/>
              <a:t>Interestingly, programmers in these languages typically also indent code within the blocks for visual clarity. Python simply uses the indentation for its core syntax rather than just for ease of reading.</a:t>
            </a:r>
          </a:p>
          <a:p>
            <a:pPr lvl="0"/>
            <a:r>
              <a:rPr lang="en-GB"/>
              <a:t>Purely for interest, the Shell and C versions of </a:t>
            </a:r>
            <a:r>
              <a:rPr lang="en-GB">
                <a:latin typeface="Liberation Mono" pitchFamily="49"/>
              </a:rPr>
              <a:t>while1.py</a:t>
            </a:r>
            <a:r>
              <a:rPr lang="en-GB"/>
              <a:t> are also in your home directory as </a:t>
            </a:r>
            <a:r>
              <a:rPr lang="en-GB">
                <a:latin typeface="Liberation Mono" pitchFamily="49"/>
              </a:rPr>
              <a:t>while1.sh</a:t>
            </a:r>
            <a:r>
              <a:rPr lang="en-GB"/>
              <a:t> and </a:t>
            </a:r>
            <a:r>
              <a:rPr lang="en-GB">
                <a:latin typeface="Liberation Mono" pitchFamily="49"/>
              </a:rPr>
              <a:t>while1.c</a:t>
            </a:r>
            <a:r>
              <a:rPr lang="en-GB"/>
              <a:t>.</a:t>
            </a: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BF3A6B51-787B-4369-84FE-2A8E1EFC4139}" type="slidenum">
              <a:t>147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A1B14A36-705D-483D-BA01-BA8FCA55042B}" type="slidenum">
              <a:t>148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9EAC3962-CC59-48CE-879D-14087CCDCA10}" type="slidenum">
              <a:t>149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Now let’s return to our square root example. We have a loop the body of which halves the length of the interval of uncertainty. We need to put this into a Python loop so we need a corresponding loop test.</a:t>
            </a:r>
          </a:p>
          <a:p>
            <a:pPr lvl="0"/>
            <a:r>
              <a:rPr lang="en-GB"/>
              <a:t>One typical approach is to test to see if the interval is longer than some acceptable value. In this case we will demand that the interval have length no longer than 10</a:t>
            </a:r>
            <a:r>
              <a:rPr lang="en-GB" baseline="30000"/>
              <a:t>-15</a:t>
            </a:r>
            <a:r>
              <a:rPr lang="en-GB"/>
              <a:t>. (It will take 51 halvings to get from an initial length of 2.0 to something less than 10</a:t>
            </a:r>
            <a:r>
              <a:rPr lang="en-GB" baseline="30000"/>
              <a:t>-15</a:t>
            </a:r>
            <a:r>
              <a:rPr lang="en-GB"/>
              <a:t>.)</a:t>
            </a:r>
          </a:p>
          <a:p>
            <a:pPr lvl="0"/>
            <a:r>
              <a:rPr lang="en-GB"/>
              <a:t>A common name for an “acceptable uncertainty” is a “tolerance”: the amount of uncertainty we are prepared to tolerate.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AFBAAA68-5D16-4472-9746-C60736ED7A12}" type="slidenum">
              <a:t>15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So we understand the “hello, world” command and how to run it from an interactive Python. But serious Python programs can’t be typed in live; they need to be kept in a file and Python needs to be directed to run the commands from that file.</a:t>
            </a:r>
          </a:p>
          <a:p>
            <a:pPr lvl="0"/>
            <a:r>
              <a:rPr lang="en-GB"/>
              <a:t>These files are called “scripts” and we are now going to look at the Python script version of “hello, world”.</a:t>
            </a:r>
          </a:p>
          <a:p>
            <a:pPr lvl="0"/>
            <a:r>
              <a:rPr lang="en-GB"/>
              <a:t>In your home directories we have put a file called “</a:t>
            </a:r>
            <a:r>
              <a:rPr lang="en-GB">
                <a:latin typeface="Liberation Mono" pitchFamily="49"/>
              </a:rPr>
              <a:t>hello1.py</a:t>
            </a:r>
            <a:r>
              <a:rPr lang="en-GB"/>
              <a:t>”. It is conventional that Python scripts have file names ending with a “</a:t>
            </a:r>
            <a:r>
              <a:rPr lang="en-GB">
                <a:latin typeface="Liberation Mono" pitchFamily="49"/>
              </a:rPr>
              <a:t>.py</a:t>
            </a:r>
            <a:r>
              <a:rPr lang="en-GB"/>
              <a:t>” suffix. Some tools actually require it. We will follow this convention and you should too.</a:t>
            </a:r>
          </a:p>
          <a:p>
            <a:pPr lvl="0"/>
            <a:r>
              <a:rPr lang="en-GB"/>
              <a:t>This contains exactly the same as we were typing manually: a single line with the print command on it.</a:t>
            </a:r>
          </a:p>
          <a:p>
            <a:pPr lvl="0"/>
            <a:r>
              <a:rPr lang="en-GB"/>
              <a:t>We are going to make Python run the instructions out of the script. We call this “running the script”.</a:t>
            </a:r>
          </a:p>
          <a:p>
            <a:pPr lvl="0"/>
            <a:r>
              <a:rPr lang="en-GB"/>
              <a:t>Scripts are run from the Unix command line. We issue the Unix command “</a:t>
            </a:r>
            <a:r>
              <a:rPr lang="en-GB">
                <a:latin typeface="Liberation Mono" pitchFamily="49"/>
              </a:rPr>
              <a:t>python3</a:t>
            </a:r>
            <a:r>
              <a:rPr lang="en-GB"/>
              <a:t>” to execute Python again, but this time we add an extra word: the name of the script, “</a:t>
            </a:r>
            <a:r>
              <a:rPr lang="en-GB">
                <a:latin typeface="Liberation Mono" pitchFamily="49"/>
              </a:rPr>
              <a:t>hello1.py</a:t>
            </a:r>
            <a:r>
              <a:rPr lang="en-GB"/>
              <a:t>”.</a:t>
            </a:r>
          </a:p>
          <a:p>
            <a:pPr lvl="0"/>
            <a:r>
              <a:rPr lang="en-GB"/>
              <a:t>When it runs commands from a script, python doesn’t bother with the lines of blurb and as soon as it has run the commands (hence the output) it exists immediately, returning control to the Unix environment, so we get a Unix prompt back.</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EA0528AF-F82A-4DD4-8155-1FF8A3D3538B}" type="slidenum">
              <a:t>150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need a Python test for this. Recall that Python needs a test that evaluates to </a:t>
            </a:r>
            <a:r>
              <a:rPr lang="en-GB">
                <a:latin typeface="Liberation Mono" pitchFamily="49"/>
              </a:rPr>
              <a:t>True</a:t>
            </a:r>
            <a:r>
              <a:rPr lang="en-GB"/>
              <a:t> for the loop body to run. Our test then is ”is the current uncertainty larger than the acceptable tolerance?”</a:t>
            </a:r>
          </a:p>
          <a:p>
            <a:pPr lvl="0"/>
            <a:r>
              <a:rPr lang="en-GB"/>
              <a:t>We will set a name, </a:t>
            </a:r>
            <a:r>
              <a:rPr lang="en-GB">
                <a:latin typeface="Liberation Mono" pitchFamily="49"/>
              </a:rPr>
              <a:t>tolerance</a:t>
            </a:r>
            <a:r>
              <a:rPr lang="en-GB"/>
              <a:t>, to have the value </a:t>
            </a:r>
            <a:r>
              <a:rPr lang="en-GB">
                <a:latin typeface="Liberation Mono" pitchFamily="49"/>
              </a:rPr>
              <a:t>1.0e-15</a:t>
            </a:r>
            <a:r>
              <a:rPr lang="en-GB"/>
              <a:t>, calculate an uncertainty each loop and perform the test</a:t>
            </a:r>
          </a:p>
          <a:p>
            <a:pPr lvl="0"/>
            <a:r>
              <a:rPr lang="en-GB">
                <a:latin typeface="Liberation Mono" pitchFamily="49"/>
              </a:rPr>
              <a:t>	uncertainty &gt; tolerance</a:t>
            </a:r>
          </a:p>
          <a:p>
            <a:pPr lvl="0"/>
            <a:r>
              <a:rPr lang="en-GB"/>
              <a:t>If this is </a:t>
            </a:r>
            <a:r>
              <a:rPr lang="en-GB">
                <a:latin typeface="Liberation Mono" pitchFamily="49"/>
              </a:rPr>
              <a:t>True</a:t>
            </a:r>
            <a:r>
              <a:rPr lang="en-GB"/>
              <a:t> then we need to keep going.</a:t>
            </a:r>
          </a:p>
          <a:p>
            <a:pPr lvl="0"/>
            <a:r>
              <a:rPr lang="en-GB"/>
              <a:t>If it is </a:t>
            </a:r>
            <a:r>
              <a:rPr lang="en-GB">
                <a:latin typeface="Liberation Mono" pitchFamily="49"/>
              </a:rPr>
              <a:t>False</a:t>
            </a:r>
            <a:r>
              <a:rPr lang="en-GB"/>
              <a:t> then we can stop.</a:t>
            </a: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52DF0557-6EE7-4782-B4B9-929186A5CFBB}" type="slidenum">
              <a:t>151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So, if we return to our basic structure we can now see how Python’s </a:t>
            </a:r>
            <a:r>
              <a:rPr lang="en-GB">
                <a:latin typeface="Liberation Mono" pitchFamily="49"/>
              </a:rPr>
              <a:t>while</a:t>
            </a:r>
            <a:r>
              <a:rPr lang="en-GB"/>
              <a:t> syntax fits in</a:t>
            </a:r>
            <a:r>
              <a:rPr lang="en-GB">
                <a:latin typeface="Liberation Sans" pitchFamily="34"/>
              </a:rPr>
              <a:t>.</a:t>
            </a:r>
          </a:p>
          <a:p>
            <a:pPr lvl="0"/>
            <a:r>
              <a:rPr lang="en-GB">
                <a:latin typeface="Liberation Sans" pitchFamily="34"/>
              </a:rPr>
              <a:t>We establish a tolerance.</a:t>
            </a:r>
          </a:p>
          <a:p>
            <a:pPr lvl="0"/>
            <a:r>
              <a:rPr lang="en-GB">
                <a:latin typeface="Liberation Sans" pitchFamily="34"/>
              </a:rPr>
              <a:t>We establish an initial uncertainty.</a:t>
            </a:r>
          </a:p>
          <a:p>
            <a:pPr lvl="0"/>
            <a:r>
              <a:rPr lang="en-GB">
                <a:latin typeface="Liberation Sans" pitchFamily="34"/>
              </a:rPr>
              <a:t>We test for</a:t>
            </a:r>
          </a:p>
          <a:p>
            <a:pPr lvl="0"/>
            <a:r>
              <a:rPr lang="en-GB">
                <a:latin typeface="Liberation Mono" pitchFamily="49"/>
              </a:rPr>
              <a:t>	uncertainty &gt; tolerance</a:t>
            </a:r>
          </a:p>
          <a:p>
            <a:pPr lvl="0"/>
            <a:r>
              <a:rPr lang="en-GB">
                <a:latin typeface="Liberation Sans" pitchFamily="34"/>
              </a:rPr>
              <a:t>as the loop test.</a:t>
            </a:r>
          </a:p>
          <a:p>
            <a:pPr lvl="0"/>
            <a:r>
              <a:rPr lang="en-GB">
                <a:latin typeface="Liberation Sans" pitchFamily="34"/>
              </a:rPr>
              <a:t>We recalculate the uncertainty at the end of the loop block for use in the next round of the test.	</a:t>
            </a:r>
          </a:p>
          <a:p>
            <a:pPr lvl="0"/>
            <a:endParaRPr lang="en-GB">
              <a:latin typeface="Liberation Sans" pitchFamily="34"/>
            </a:endParaRPr>
          </a:p>
          <a:p>
            <a:pPr lvl="0"/>
            <a:r>
              <a:rPr lang="en-GB">
                <a:latin typeface="Liberation Sans" pitchFamily="34"/>
              </a:rPr>
              <a:t>All we have to do now is to add in the choice block.</a:t>
            </a: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17E45771-3C9B-4594-8CF6-6D8401BAE99D}" type="slidenum">
              <a:t>152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Once again we have a test followed by some actions. This time, however, the test doesn’t decide whether or not to run a block of code again, but rather which of two blocks of code to run once.</a:t>
            </a:r>
          </a:p>
          <a:p>
            <a:pPr lvl="0"/>
            <a:r>
              <a:rPr lang="en-GB"/>
              <a:t>Our test </a:t>
            </a:r>
            <a:r>
              <a:rPr lang="en-GB">
                <a:latin typeface="Liberation Sans" pitchFamily="34"/>
              </a:rPr>
              <a:t>―</a:t>
            </a:r>
            <a:r>
              <a:rPr lang="en-GB"/>
              <a:t> a Python expression that evaluates to a boolean </a:t>
            </a:r>
            <a:r>
              <a:rPr lang="en-GB">
                <a:latin typeface="Liberation Sans" pitchFamily="34"/>
              </a:rPr>
              <a:t>―</a:t>
            </a:r>
            <a:r>
              <a:rPr lang="en-GB"/>
              <a:t> is simply:</a:t>
            </a:r>
          </a:p>
          <a:p>
            <a:pPr lvl="0"/>
            <a:r>
              <a:rPr lang="en-GB">
                <a:latin typeface="Liberation Mono" pitchFamily="49"/>
              </a:rPr>
              <a:t>	middle**2 &lt; 2.0</a:t>
            </a:r>
          </a:p>
          <a:p>
            <a:pPr lvl="0"/>
            <a:r>
              <a:rPr lang="en-GB"/>
              <a:t>and if this evaluates to </a:t>
            </a:r>
            <a:r>
              <a:rPr lang="en-GB">
                <a:latin typeface="Liberation Mono" pitchFamily="49"/>
              </a:rPr>
              <a:t>True</a:t>
            </a:r>
            <a:r>
              <a:rPr lang="en-GB"/>
              <a:t> then we change the lower bound:</a:t>
            </a:r>
          </a:p>
          <a:p>
            <a:pPr lvl="0"/>
            <a:r>
              <a:rPr lang="en-GB">
                <a:latin typeface="Liberation Mono" pitchFamily="49"/>
              </a:rPr>
              <a:t>	lower = middle</a:t>
            </a:r>
          </a:p>
          <a:p>
            <a:pPr lvl="0"/>
            <a:r>
              <a:rPr lang="en-GB"/>
              <a:t>and if it evaluates to </a:t>
            </a:r>
            <a:r>
              <a:rPr lang="en-GB">
                <a:latin typeface="Liberation Mono" pitchFamily="49"/>
              </a:rPr>
              <a:t>False</a:t>
            </a:r>
            <a:r>
              <a:rPr lang="en-GB"/>
              <a:t> then we change the upper bound:</a:t>
            </a:r>
          </a:p>
          <a:p>
            <a:pPr lvl="0"/>
            <a:r>
              <a:rPr lang="en-GB">
                <a:latin typeface="Liberation Mono" pitchFamily="49"/>
              </a:rPr>
              <a:t>	upper = middle</a:t>
            </a:r>
          </a:p>
          <a:p>
            <a:pPr lvl="0"/>
            <a:r>
              <a:rPr lang="en-GB"/>
              <a:t>Either way, once one or the other has run we move on and do not return to the test.</a:t>
            </a: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42F364C-1813-452B-B37E-8A71D55A79C1}" type="slidenum">
              <a:t>153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Again, we will look at an example that demonstrates just the structure.</a:t>
            </a:r>
          </a:p>
          <a:p>
            <a:pPr lvl="0"/>
            <a:r>
              <a:rPr lang="en-GB"/>
              <a:t>There is a script in your home directories called </a:t>
            </a:r>
            <a:r>
              <a:rPr lang="en-GB">
                <a:latin typeface="Liberation Mono" pitchFamily="49"/>
              </a:rPr>
              <a:t>ifthenelse1.py</a:t>
            </a:r>
            <a:r>
              <a:rPr lang="en-GB"/>
              <a:t> which illustrates the structure on its own.</a:t>
            </a:r>
          </a:p>
          <a:p>
            <a:pPr lvl="0"/>
            <a:r>
              <a:rPr lang="en-GB"/>
              <a:t>Mathematical note:</a:t>
            </a:r>
          </a:p>
          <a:p>
            <a:pPr lvl="0"/>
            <a:r>
              <a:rPr lang="en-GB"/>
              <a:t>The script tests for a number being even by using the “remainder” operator “</a:t>
            </a:r>
            <a:r>
              <a:rPr lang="en-GB">
                <a:latin typeface="Liberation Mono" pitchFamily="49"/>
              </a:rPr>
              <a:t>%</a:t>
            </a:r>
            <a:r>
              <a:rPr lang="en-GB"/>
              <a:t>” to calculate the remainder if we divide by 2 and testing for that remainder being 0.</a:t>
            </a: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EBD4C87E-15C9-4676-AA4B-1A744E67BA18}" type="slidenum">
              <a:t>154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first line of the test looks very similar to the </a:t>
            </a:r>
            <a:r>
              <a:rPr lang="en-GB">
                <a:latin typeface="Liberation Mono" pitchFamily="49"/>
              </a:rPr>
              <a:t>while</a:t>
            </a:r>
            <a:r>
              <a:rPr lang="en-GB"/>
              <a:t> syntax we have already seen. In this case, however, it uses a new keyword: “</a:t>
            </a:r>
            <a:r>
              <a:rPr lang="en-GB">
                <a:latin typeface="Liberation Mono" pitchFamily="49"/>
              </a:rPr>
              <a:t>if</a:t>
            </a:r>
            <a:r>
              <a:rPr lang="en-GB"/>
              <a:t>”.</a:t>
            </a:r>
          </a:p>
          <a:p>
            <a:pPr lvl="0"/>
            <a:r>
              <a:rPr lang="en-GB"/>
              <a:t>The </a:t>
            </a:r>
            <a:r>
              <a:rPr lang="en-GB">
                <a:latin typeface="Liberation Mono" pitchFamily="49"/>
              </a:rPr>
              <a:t>if</a:t>
            </a:r>
            <a:r>
              <a:rPr lang="en-GB"/>
              <a:t> keyword is followed by the test: a Python expression that evaluates to a boolean.</a:t>
            </a:r>
          </a:p>
          <a:p>
            <a:pPr lvl="0"/>
            <a:r>
              <a:rPr lang="en-GB"/>
              <a:t>The line ends with a colon.</a:t>
            </a: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727E70C1-3570-49D2-9D54-5924EB3C808C}" type="slidenum">
              <a:t>155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TextBox 2"/>
          <p:cNvSpPr txBox="1"/>
          <p:nvPr/>
        </p:nvSpPr>
        <p:spPr>
          <a:xfrm>
            <a:off x="756360" y="5078520"/>
            <a:ext cx="6047640" cy="4811040"/>
          </a:xfrm>
          <a:prstGeom prst="rect">
            <a:avLst/>
          </a:prstGeom>
          <a:noFill/>
          <a:ln>
            <a:noFill/>
          </a:ln>
        </p:spPr>
        <p:txBody>
          <a:bodyPr lIns="0" tIns="0" rIns="0" bIns="0"/>
          <a:lstStyle/>
          <a:p>
            <a:pPr marL="0" marR="0" lvl="0" indent="0" rtl="0" hangingPunct="0">
              <a:spcBef>
                <a:spcPts val="0"/>
              </a:spcBef>
              <a:spcAft>
                <a:spcPts val="283"/>
              </a:spcAft>
              <a:buNone/>
              <a:tabLst/>
            </a:pPr>
            <a:r>
              <a:rPr lang="en-GB" sz="1400" b="0" i="0" u="none" strike="noStrike" kern="1200">
                <a:ln>
                  <a:noFill/>
                </a:ln>
                <a:latin typeface="Liberation Sans" pitchFamily="18"/>
                <a:ea typeface="WenQuanYi Micro Hei" pitchFamily="2"/>
                <a:cs typeface="Lohit Devanagari" pitchFamily="2"/>
              </a:rPr>
              <a:t>The test line is immediately followed by the block of code that is run if the test evaluates as </a:t>
            </a:r>
            <a:r>
              <a:rPr lang="en-GB" sz="1400" b="0" i="0" u="none" strike="noStrike" kern="1200">
                <a:ln>
                  <a:noFill/>
                </a:ln>
                <a:latin typeface="Liberation Mono" pitchFamily="49"/>
                <a:ea typeface="WenQuanYi Micro Hei" pitchFamily="2"/>
                <a:cs typeface="Lohit Devanagari" pitchFamily="2"/>
              </a:rPr>
              <a:t>True</a:t>
            </a:r>
            <a:r>
              <a:rPr lang="en-GB" sz="1400" b="0" i="0" u="none" strike="noStrike" kern="1200">
                <a:ln>
                  <a:noFill/>
                </a:ln>
                <a:latin typeface="Liberation Sans" pitchFamily="18"/>
                <a:ea typeface="WenQuanYi Micro Hei" pitchFamily="2"/>
                <a:cs typeface="Lohit Devanagari" pitchFamily="2"/>
              </a:rPr>
              <a:t>.</a:t>
            </a:r>
          </a:p>
          <a:p>
            <a:pPr marL="0" marR="0" lvl="0" indent="0" rtl="0" hangingPunct="0">
              <a:spcBef>
                <a:spcPts val="0"/>
              </a:spcBef>
              <a:spcAft>
                <a:spcPts val="283"/>
              </a:spcAft>
              <a:buNone/>
              <a:tabLst/>
            </a:pPr>
            <a:r>
              <a:rPr lang="en-GB" sz="1400" b="0" i="0" u="none" strike="noStrike" kern="1200">
                <a:ln>
                  <a:noFill/>
                </a:ln>
                <a:latin typeface="Liberation Sans" pitchFamily="18"/>
                <a:ea typeface="WenQuanYi Micro Hei" pitchFamily="2"/>
                <a:cs typeface="Lohit Devanagari" pitchFamily="2"/>
              </a:rPr>
              <a:t>Because it is a block of code it is indented by four spaces to mark it as a block. This example has a single line, but the block can be as long as you want.</a:t>
            </a:r>
          </a:p>
          <a:p>
            <a:pPr marL="0" marR="0" lvl="0" indent="0" rtl="0" hangingPunct="0">
              <a:spcBef>
                <a:spcPts val="0"/>
              </a:spcBef>
              <a:spcAft>
                <a:spcPts val="283"/>
              </a:spcAft>
              <a:buNone/>
              <a:tabLst/>
            </a:pPr>
            <a:r>
              <a:rPr lang="en-GB" sz="1400" b="0" i="0" u="none" strike="noStrike" kern="1200">
                <a:ln>
                  <a:noFill/>
                </a:ln>
                <a:latin typeface="Liberation Sans" pitchFamily="18"/>
                <a:ea typeface="WenQuanYi Micro Hei" pitchFamily="2"/>
                <a:cs typeface="Lohit Devanagari" pitchFamily="2"/>
              </a:rPr>
              <a:t>This block is sometimes called the “then-block” because “if the test is </a:t>
            </a:r>
            <a:r>
              <a:rPr lang="en-GB" sz="1400" b="0" i="0" u="none" strike="noStrike" kern="1200">
                <a:ln>
                  <a:noFill/>
                </a:ln>
                <a:latin typeface="Liberation Mono" pitchFamily="49"/>
                <a:ea typeface="WenQuanYi Micro Hei" pitchFamily="2"/>
                <a:cs typeface="Lohit Devanagari" pitchFamily="2"/>
              </a:rPr>
              <a:t>True</a:t>
            </a:r>
            <a:r>
              <a:rPr lang="en-GB" sz="1400" b="0" i="0" u="none" strike="noStrike" kern="1200">
                <a:ln>
                  <a:noFill/>
                </a:ln>
                <a:latin typeface="Liberation Sans" pitchFamily="18"/>
                <a:ea typeface="WenQuanYi Micro Hei" pitchFamily="2"/>
                <a:cs typeface="Lohit Devanagari" pitchFamily="2"/>
              </a:rPr>
              <a:t> </a:t>
            </a:r>
            <a:r>
              <a:rPr lang="en-GB" sz="1400" b="0" i="1" u="none" strike="noStrike" kern="1200">
                <a:ln>
                  <a:noFill/>
                </a:ln>
                <a:latin typeface="Liberation Sans" pitchFamily="18"/>
                <a:ea typeface="WenQuanYi Micro Hei" pitchFamily="2"/>
                <a:cs typeface="Lohit Devanagari" pitchFamily="2"/>
              </a:rPr>
              <a:t>then</a:t>
            </a:r>
            <a:r>
              <a:rPr lang="en-GB" sz="1400" b="0" i="0" u="none" strike="noStrike" kern="1200">
                <a:ln>
                  <a:noFill/>
                </a:ln>
                <a:latin typeface="Liberation Sans" pitchFamily="18"/>
                <a:ea typeface="WenQuanYi Micro Hei" pitchFamily="2"/>
                <a:cs typeface="Lohit Devanagari" pitchFamily="2"/>
              </a:rPr>
              <a:t> run this block”.</a:t>
            </a: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8422306A-DF65-4D4E-B891-4B4ABE15EBD1}" type="slidenum">
              <a:t>156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After the then-block comes another new keyword, “</a:t>
            </a:r>
            <a:r>
              <a:rPr lang="en-GB">
                <a:latin typeface="Liberation Mono" pitchFamily="49"/>
              </a:rPr>
              <a:t>else:</a:t>
            </a:r>
            <a:r>
              <a:rPr lang="en-GB"/>
              <a:t>”. This is not indented and is level with the “</a:t>
            </a:r>
            <a:r>
              <a:rPr lang="en-GB">
                <a:latin typeface="Liberation Mono" pitchFamily="49"/>
              </a:rPr>
              <a:t>if</a:t>
            </a:r>
            <a:r>
              <a:rPr lang="en-GB"/>
              <a:t>” to indicate that it is not part of the then-block.</a:t>
            </a:r>
          </a:p>
          <a:p>
            <a:pPr lvl="0"/>
            <a:r>
              <a:rPr lang="en-GB"/>
              <a:t>It is then followed by a second block of code, know as the “else-block”. This is the code that is run if the test evaluates as </a:t>
            </a:r>
            <a:r>
              <a:rPr lang="en-GB">
                <a:latin typeface="Liberation Mono" pitchFamily="49"/>
              </a:rPr>
              <a:t>False</a:t>
            </a:r>
            <a:r>
              <a:rPr lang="en-GB"/>
              <a:t>.</a:t>
            </a:r>
          </a:p>
          <a:p>
            <a:pPr lvl="0"/>
            <a:r>
              <a:rPr lang="en-GB"/>
              <a:t>Again, because it is a block of code it is indented.</a:t>
            </a:r>
          </a:p>
          <a:p>
            <a:pPr lvl="0"/>
            <a:r>
              <a:rPr lang="en-GB"/>
              <a:t>The </a:t>
            </a:r>
            <a:r>
              <a:rPr lang="en-GB">
                <a:latin typeface="Liberation Mono" pitchFamily="49"/>
              </a:rPr>
              <a:t>else</a:t>
            </a:r>
            <a:r>
              <a:rPr lang="en-GB"/>
              <a:t> keyword and its corresponding block are optional. You can do nothing if the test returns </a:t>
            </a:r>
            <a:r>
              <a:rPr lang="en-GB">
                <a:latin typeface="Liberation Mono" pitchFamily="49"/>
              </a:rPr>
              <a:t>False</a:t>
            </a:r>
            <a:r>
              <a:rPr lang="en-GB"/>
              <a:t>. The then-block is compulsory.</a:t>
            </a: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2A6C3DB9-BEB1-441E-873C-48E9A24BB13E}" type="slidenum">
              <a:t>157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After the else-block the script continues. The </a:t>
            </a:r>
            <a:r>
              <a:rPr lang="en-GB">
                <a:latin typeface="Liberation Mono" pitchFamily="49"/>
              </a:rPr>
              <a:t>print</a:t>
            </a:r>
            <a:r>
              <a:rPr lang="en-GB"/>
              <a:t> line is unindented so is not part of the else-block. This line is run regardless of the result of the test.</a:t>
            </a: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CCD48647-8AD2-497D-8D39-A616A688C5EE}" type="slidenum">
              <a:t>158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Let’s return to our square root example.</a:t>
            </a:r>
          </a:p>
          <a:p>
            <a:pPr lvl="0"/>
            <a:r>
              <a:rPr lang="en-GB"/>
              <a:t>Here we have the creation of a mid-point </a:t>
            </a:r>
            <a:r>
              <a:rPr lang="en-GB" i="1"/>
              <a:t>x</a:t>
            </a:r>
            <a:r>
              <a:rPr lang="en-GB"/>
              <a:t>-value followed by an if-test on it:</a:t>
            </a:r>
          </a:p>
          <a:p>
            <a:pPr lvl="0"/>
            <a:r>
              <a:rPr lang="en-GB">
                <a:latin typeface="Liberation Mono" pitchFamily="49"/>
              </a:rPr>
              <a:t>	middle = (lower+upper)/2</a:t>
            </a:r>
          </a:p>
          <a:p>
            <a:pPr lvl="0"/>
            <a:r>
              <a:rPr lang="en-GB">
                <a:latin typeface="Liberation Mono" pitchFamily="49"/>
              </a:rPr>
              <a:t>	if middle**2 &lt; 2.0:</a:t>
            </a:r>
          </a:p>
          <a:p>
            <a:pPr lvl="0"/>
            <a:r>
              <a:rPr lang="en-GB"/>
              <a:t>This switches between two single-line code blocks. If the test evaluates to </a:t>
            </a:r>
            <a:r>
              <a:rPr lang="en-GB">
                <a:latin typeface="Liberation Mono" pitchFamily="49"/>
              </a:rPr>
              <a:t>True</a:t>
            </a:r>
            <a:r>
              <a:rPr lang="en-GB"/>
              <a:t> then the then-block is run:</a:t>
            </a:r>
          </a:p>
          <a:p>
            <a:pPr lvl="0"/>
            <a:r>
              <a:rPr lang="en-GB"/>
              <a:t>	</a:t>
            </a:r>
            <a:r>
              <a:rPr lang="en-GB">
                <a:latin typeface="Liberation Mono" pitchFamily="49"/>
              </a:rPr>
              <a:t>	lower = middle</a:t>
            </a:r>
          </a:p>
          <a:p>
            <a:pPr lvl="0"/>
            <a:r>
              <a:rPr lang="en-GB"/>
              <a:t>and if it evaluates to </a:t>
            </a:r>
            <a:r>
              <a:rPr lang="en-GB">
                <a:latin typeface="Liberation Mono" pitchFamily="49"/>
              </a:rPr>
              <a:t>False</a:t>
            </a:r>
            <a:r>
              <a:rPr lang="en-GB"/>
              <a:t> then the else-block is run:</a:t>
            </a:r>
          </a:p>
          <a:p>
            <a:pPr lvl="0"/>
            <a:r>
              <a:rPr lang="en-GB">
                <a:latin typeface="Liberation Mono" pitchFamily="49"/>
              </a:rPr>
              <a:t>	else:</a:t>
            </a:r>
          </a:p>
          <a:p>
            <a:pPr lvl="0"/>
            <a:r>
              <a:rPr lang="en-GB">
                <a:latin typeface="Liberation Mono" pitchFamily="49"/>
              </a:rPr>
              <a:t>		upper = middle</a:t>
            </a:r>
          </a:p>
          <a:p>
            <a:pPr lvl="0"/>
            <a:r>
              <a:rPr lang="en-GB"/>
              <a:t>After one or other is run the </a:t>
            </a:r>
            <a:r>
              <a:rPr lang="en-GB">
                <a:latin typeface="Liberation Mono" pitchFamily="49"/>
              </a:rPr>
              <a:t>print</a:t>
            </a:r>
            <a:r>
              <a:rPr lang="en-GB"/>
              <a:t> statement is always run:</a:t>
            </a:r>
          </a:p>
          <a:p>
            <a:pPr lvl="0"/>
            <a:r>
              <a:rPr lang="en-GB">
                <a:latin typeface="Liberation Mono" pitchFamily="49"/>
              </a:rPr>
              <a:t>	print(lower, upper)</a:t>
            </a:r>
          </a:p>
          <a:p>
            <a:pPr lvl="0"/>
            <a:r>
              <a:rPr lang="en-GB"/>
              <a:t>All we have to do now is to fit it inside our </a:t>
            </a:r>
            <a:r>
              <a:rPr lang="en-GB">
                <a:latin typeface="Liberation Mono" pitchFamily="49"/>
              </a:rPr>
              <a:t>while</a:t>
            </a:r>
            <a:r>
              <a:rPr lang="en-GB"/>
              <a:t> loop.</a:t>
            </a: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BDD62C3F-AF7C-40B0-AD16-6BE692875027}" type="slidenum">
              <a:t>159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95194CB7-BC78-4424-83DC-9B3AAA506DA5}" type="slidenum">
              <a:t>16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To edit scripts we will need a plain text editor. For the purposes of this course we will use an editor called “</a:t>
            </a:r>
            <a:r>
              <a:rPr lang="en-GB">
                <a:latin typeface="Liberation Mono" pitchFamily="49"/>
              </a:rPr>
              <a:t>gedit</a:t>
            </a:r>
            <a:r>
              <a:rPr lang="en-GB"/>
              <a:t>”. You are welcome to use any text editor you are comfortable with (e.g.</a:t>
            </a:r>
            <a:r>
              <a:rPr lang="en-GB">
                <a:latin typeface="Liberation Mono" pitchFamily="49"/>
              </a:rPr>
              <a:t> vi</a:t>
            </a:r>
            <a:r>
              <a:rPr lang="en-GB"/>
              <a:t> or </a:t>
            </a:r>
            <a:r>
              <a:rPr lang="en-GB">
                <a:latin typeface="Liberation Mono" pitchFamily="49"/>
              </a:rPr>
              <a:t>emacs</a:t>
            </a:r>
            <a:r>
              <a:rPr lang="en-GB"/>
              <a:t>).</a:t>
            </a:r>
          </a:p>
          <a:p>
            <a:pPr lvl="0"/>
            <a:r>
              <a:rPr lang="en-GB"/>
              <a:t>Unfortunately the route to launch the editor the first time is a bit clunky. Actually, it’s </a:t>
            </a:r>
            <a:r>
              <a:rPr lang="en-GB" i="1"/>
              <a:t>a lot</a:t>
            </a:r>
            <a:r>
              <a:rPr lang="en-GB"/>
              <a:t> clunky.</a:t>
            </a:r>
          </a:p>
          <a:p>
            <a:pPr lvl="0"/>
            <a:r>
              <a:rPr lang="en-GB"/>
              <a:t>1.	Click on the “Dash Home” icon at the top of the icon list.</a:t>
            </a:r>
          </a:p>
          <a:p>
            <a:pPr lvl="0"/>
            <a:r>
              <a:rPr lang="en-GB"/>
              <a:t>This launches a selection tool that starts blank. If you have been using some other files then these may show as “recent files”.</a:t>
            </a:r>
          </a:p>
          <a:p>
            <a:pPr lvl="0"/>
            <a:r>
              <a:rPr lang="en-GB"/>
              <a:t>2.	At the bottom of the widget you will see the “house” icon highlighted. Click on the “three library books” icon next to it.</a:t>
            </a:r>
          </a:p>
          <a:p>
            <a:pPr lvl="0"/>
            <a:r>
              <a:rPr lang="en-GB"/>
              <a:t>This switches the selector to the library of applications.</a:t>
            </a: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17E5C585-1841-4BA8-9442-6A36B9833574}" type="slidenum">
              <a:t>160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DAB62916-D4CB-488B-BBA4-3B87BDBBE96E}" type="slidenum">
              <a:t>161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So how do we embed an if-test with its two code blocks inside a while-loop as the loop’s body?</a:t>
            </a:r>
          </a:p>
          <a:p>
            <a:pPr lvl="0"/>
            <a:r>
              <a:rPr lang="en-GB"/>
              <a:t>The body of the while-loop is indented four spaces. So we start the if-test indented four spaces and make its indented blocks doubly indented.</a:t>
            </a: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14C0AAE8-A16D-42A4-9478-4B7C1CCA0FA0}" type="slidenum">
              <a:t>162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So if our standard indentation is four spaces then the doubly indented sections are indented eight spaces.</a:t>
            </a:r>
          </a:p>
          <a:p>
            <a:pPr lvl="0"/>
            <a:r>
              <a:rPr lang="en-GB"/>
              <a:t>This is a simple example with only two levels of indentation. Python can ‘nest’ blocks much further than this.</a:t>
            </a: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93CF568F-936E-44FA-8220-9A953FFF912B}" type="slidenum">
              <a:t>163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file </a:t>
            </a:r>
            <a:r>
              <a:rPr lang="en-GB">
                <a:latin typeface="Liberation Mono" pitchFamily="49"/>
              </a:rPr>
              <a:t>sqrt1.py</a:t>
            </a:r>
            <a:r>
              <a:rPr lang="en-GB"/>
              <a:t> in your home directories contains the code as described in the slide. It produces a very nice approximation to the square root of 2.</a:t>
            </a: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A5AEEC9A-19FF-4284-BE5C-E5FE85DD3CE1}" type="slidenum">
              <a:t>164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So now we have the script for the square root of 2. The next thing to do is to generalize it to produce square roots of any number.</a:t>
            </a: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7627F952-8F48-4B12-B883-F0CA05B0E5D5}" type="slidenum">
              <a:t>165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Obviously we have to input the number whose square root we want. We have already seen how to do this and to convert it from a string into a floating point number:</a:t>
            </a:r>
          </a:p>
          <a:p>
            <a:pPr lvl="0"/>
            <a:r>
              <a:rPr lang="en-GB">
                <a:latin typeface="Liberation Mono" pitchFamily="49"/>
              </a:rPr>
              <a:t>	text = input('Number? ')</a:t>
            </a:r>
          </a:p>
          <a:p>
            <a:pPr lvl="0"/>
            <a:r>
              <a:rPr lang="en-GB">
                <a:latin typeface="Liberation Mono" pitchFamily="49"/>
              </a:rPr>
              <a:t>	number = float(text)</a:t>
            </a:r>
          </a:p>
          <a:p>
            <a:pPr lvl="0"/>
            <a:r>
              <a:rPr lang="en-GB"/>
              <a:t>Once we have the number the test</a:t>
            </a:r>
          </a:p>
          <a:p>
            <a:pPr lvl="0"/>
            <a:r>
              <a:rPr lang="en-GB">
                <a:latin typeface="Liberation Mono" pitchFamily="49"/>
              </a:rPr>
              <a:t>	middle**2 &lt; 2.0</a:t>
            </a:r>
          </a:p>
          <a:p>
            <a:pPr lvl="0"/>
            <a:r>
              <a:rPr lang="en-GB"/>
              <a:t>is straightforwardly extended to</a:t>
            </a:r>
          </a:p>
          <a:p>
            <a:pPr lvl="0"/>
            <a:r>
              <a:rPr lang="en-GB">
                <a:latin typeface="Liberation Mono" pitchFamily="49"/>
              </a:rPr>
              <a:t>	middle**2 &lt; number</a:t>
            </a: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7854EDF5-8568-44DC-985A-1B5E45E7C79B}" type="slidenum">
              <a:t>166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have to set initial bounds for our interval of uncertainty.</a:t>
            </a:r>
          </a:p>
          <a:p>
            <a:pPr lvl="0"/>
            <a:r>
              <a:rPr lang="en-GB"/>
              <a:t>This is where it is important that you think about the problem before coding. If the number whose square root is sought is less than 1 then the square root is bigger than the number and less than 1. If it is larger than 1 then its square root is less than the number and bigger than 1.</a:t>
            </a:r>
          </a:p>
          <a:p>
            <a:pPr lvl="0"/>
            <a:r>
              <a:rPr lang="en-GB"/>
              <a:t>In Python terms this means we can test for the number being less than 1 and set the bounds accordingly.</a:t>
            </a: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D16AD9AB-A86F-44E5-A518-3C0BDEA060B2}" type="slidenum">
              <a:t>167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It looks like this.</a:t>
            </a: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C94E8461-0534-4130-BCAE-1850F321647F}" type="slidenum">
              <a:t>168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This gives us enough of a script to see the overarching structure of a script:</a:t>
            </a:r>
          </a:p>
          <a:p>
            <a:pPr lvl="0"/>
            <a:r>
              <a:rPr lang="en-GB"/>
              <a:t>We start with getting the data we need from the outside world. (“input”)</a:t>
            </a:r>
          </a:p>
          <a:p>
            <a:pPr lvl="0"/>
            <a:r>
              <a:rPr lang="en-GB"/>
              <a:t>Then we set up any initial state we need based on that. (“initialization”)</a:t>
            </a:r>
          </a:p>
          <a:p>
            <a:pPr lvl="0"/>
            <a:r>
              <a:rPr lang="en-GB"/>
              <a:t>Then we do our processing.</a:t>
            </a:r>
          </a:p>
          <a:p>
            <a:pPr lvl="0"/>
            <a:r>
              <a:rPr lang="en-GB"/>
              <a:t>Finally we reveal our results. (“output”)</a:t>
            </a:r>
          </a:p>
          <a:p>
            <a:pPr lvl="0"/>
            <a:r>
              <a:rPr lang="en-GB"/>
              <a:t>Typically the processing phase takes longest to run, but note that, as here, it is often not the majority of the lines of code.</a:t>
            </a: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60828437-4295-41EF-85A5-496BA9747315}" type="slidenum">
              <a:t>169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can improve our code. A step missing from the previous script is “input validation” where we check that the input makes sense. We ought to check that we have not been asked to generate the square root of a negative number.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36C176C8-7D75-4E0C-814E-43ADE160487D}" type="slidenum">
              <a:t>17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3.	Click on the “see more results” text to expose the complete set of supported applications.</a:t>
            </a:r>
          </a:p>
          <a:p>
            <a:pPr lvl="0"/>
            <a:r>
              <a:rPr lang="en-GB"/>
              <a:t>4.	Scroll down until you see the “Text Editor” application. (The scroll mouse tends to work better than dragging the rather thin scroll bar.)</a:t>
            </a:r>
          </a:p>
          <a:p>
            <a:pPr lvl="0"/>
            <a:r>
              <a:rPr lang="en-GB"/>
              <a:t>5.	Click the “Text Editor” icon.</a:t>
            </a: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1A04D972-DADC-4A79-BC93-9C38990B3263}" type="slidenum">
              <a:t>170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input validation phase comes straight after the input itself.</a:t>
            </a: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DDF296BD-C980-4191-BB52-13E1D125D199}" type="slidenum">
              <a:t>171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However, it can be integrated with the initialization phase, and often is. After all, if you can’t initialize from the input then the input isn’t valid.</a:t>
            </a:r>
          </a:p>
          <a:p>
            <a:pPr lvl="0"/>
            <a:r>
              <a:rPr lang="en-GB"/>
              <a:t>This leads us to a multi-stage test of the number whose square root we want:</a:t>
            </a:r>
          </a:p>
          <a:p>
            <a:pPr lvl="0"/>
            <a:r>
              <a:rPr lang="en-GB"/>
              <a:t>Is it less than 0?</a:t>
            </a:r>
          </a:p>
          <a:p>
            <a:pPr lvl="0"/>
            <a:r>
              <a:rPr lang="en-GB"/>
              <a:t>If not, is it less than 1?</a:t>
            </a:r>
          </a:p>
          <a:p>
            <a:pPr lvl="0"/>
            <a:r>
              <a:rPr lang="en-GB"/>
              <a:t>If not then</a:t>
            </a:r>
            <a:r>
              <a:rPr lang="en-GB">
                <a:latin typeface="Liberation Sans" pitchFamily="34"/>
              </a:rPr>
              <a:t>…</a:t>
            </a:r>
          </a:p>
          <a:p>
            <a:pPr lvl="0"/>
            <a:r>
              <a:rPr lang="en-GB">
                <a:latin typeface="Liberation Sans" pitchFamily="34"/>
              </a:rPr>
              <a:t>Python has an extension to the simple </a:t>
            </a:r>
            <a:r>
              <a:rPr lang="en-GB">
                <a:latin typeface="Liberation Mono" pitchFamily="49"/>
              </a:rPr>
              <a:t>if</a:t>
            </a:r>
            <a:r>
              <a:rPr lang="en-GB">
                <a:latin typeface="Liberation Sans" pitchFamily="34"/>
              </a:rPr>
              <a:t>…</a:t>
            </a:r>
            <a:r>
              <a:rPr lang="en-GB">
                <a:latin typeface="Liberation Mono" pitchFamily="49"/>
              </a:rPr>
              <a:t>else</a:t>
            </a:r>
            <a:r>
              <a:rPr lang="en-GB">
                <a:latin typeface="Liberation Sans" pitchFamily="34"/>
              </a:rPr>
              <a:t>… test to allow for the “if not then is it…” situation.</a:t>
            </a:r>
          </a:p>
          <a:p>
            <a:pPr lvl="0"/>
            <a:r>
              <a:rPr lang="en-GB">
                <a:latin typeface="Liberation Sans" pitchFamily="34"/>
              </a:rPr>
              <a:t>“</a:t>
            </a:r>
            <a:r>
              <a:rPr lang="en-GB">
                <a:latin typeface="Liberation Mono" pitchFamily="49"/>
              </a:rPr>
              <a:t>elif</a:t>
            </a:r>
            <a:r>
              <a:rPr lang="en-GB">
                <a:latin typeface="Liberation Sans" pitchFamily="34"/>
              </a:rPr>
              <a:t>” introduces a test and a corresponding block of code. The code is called only if the previous </a:t>
            </a:r>
            <a:r>
              <a:rPr lang="en-GB">
                <a:latin typeface="Liberation Mono" pitchFamily="49"/>
              </a:rPr>
              <a:t>if</a:t>
            </a:r>
            <a:r>
              <a:rPr lang="en-GB">
                <a:latin typeface="Liberation Sans" pitchFamily="34"/>
              </a:rPr>
              <a:t>… test failed and its own test passes.</a:t>
            </a: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263ECAB3-D394-4A08-B08E-50D033CE65F5}" type="slidenum">
              <a:t>172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To take an extreme example, consider this multi-level test. The continual nesting inside the </a:t>
            </a:r>
            <a:r>
              <a:rPr lang="en-GB">
                <a:latin typeface="Liberation Mono" pitchFamily="49"/>
              </a:rPr>
              <a:t>else</a:t>
            </a:r>
            <a:r>
              <a:rPr lang="en-GB"/>
              <a:t> clauses causes the whole script to drift to the right.</a:t>
            </a: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192E6B38-FB9C-4F42-9223-C3F06A7E8F48}" type="slidenum">
              <a:t>173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Applying </a:t>
            </a:r>
            <a:r>
              <a:rPr lang="en-GB">
                <a:latin typeface="Liberation Mono" pitchFamily="49"/>
              </a:rPr>
              <a:t>elif</a:t>
            </a:r>
            <a:r>
              <a:rPr lang="en-GB"/>
              <a:t> causes everything to slide back into place.</a:t>
            </a: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F98B69CF-EB7B-4932-AB63-187C19CFE1C5}" type="slidenum">
              <a:t>174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22A21BBE-470A-4A41-A58A-69023F8F2187}" type="slidenum">
              <a:t>175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A01DFC16-0E48-43C4-A336-63D5B11336C8}" type="slidenum">
              <a:t>176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latin typeface="Liberation Mono" pitchFamily="49"/>
              </a:rPr>
              <a:t>sqrt3.py</a:t>
            </a:r>
            <a:r>
              <a:rPr lang="en-GB"/>
              <a:t> is a real program.</a:t>
            </a:r>
          </a:p>
          <a:p>
            <a:pPr lvl="0"/>
            <a:r>
              <a:rPr lang="en-GB"/>
              <a:t>Now imagine you pass it to someone else or put it away for twelve months and come back to it forgetting how you wrote it in the first place.</a:t>
            </a:r>
          </a:p>
          <a:p>
            <a:pPr lvl="0"/>
            <a:r>
              <a:rPr lang="en-GB"/>
              <a:t>Chances are that the reader of your script might like some hints as to what it is doing and why.</a:t>
            </a:r>
          </a:p>
          <a:p>
            <a:pPr lvl="0"/>
            <a:r>
              <a:rPr lang="en-GB"/>
              <a:t>“Comments” in computer programs are pieces of text that describe what ios going on without getting in the way of the lines of code that are executed.</a:t>
            </a: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262570FD-3065-425D-A99C-C18CC6923A0C}" type="slidenum">
              <a:t>177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Python, in common with most other scripting languages, uses the hash character to introduce comments. The hash character and everything beyond it on the line is ignored.</a:t>
            </a:r>
          </a:p>
          <a:p>
            <a:pPr lvl="0"/>
            <a:r>
              <a:rPr lang="en-GB"/>
              <a:t>(Strictly speaking the musical sharp character “♯” is not the same as “#” but people get very sloppy with similar characters these days. This isn’t at all relevant to Python but the author is an annoying pedant on the correct use of characters. And don’t get him started on people who use a hyphen when they should use an en-dash or em-dash.)</a:t>
            </a: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8163D957-5796-4495-A92E-B3F9AC80D37A}" type="slidenum">
              <a:t>178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This is what a commented script looks like.</a:t>
            </a: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FF062899-CAD3-49D2-BF5B-F863A80F214E}" type="slidenum">
              <a:t>179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You may encounter a “hash pling“ first line in many imported Python scripts. This is part of some “Unix magic” that lets us simplify our command lines. We can’t demonstrate it here because the MCS file server doesn’t support Unix semantics.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FB954AE5-F906-4167-8C71-85FC3FCDA544}" type="slidenum">
              <a:t>18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This will launch the text editor, </a:t>
            </a:r>
            <a:r>
              <a:rPr lang="en-GB">
                <a:latin typeface="Liberation Mono" pitchFamily="49"/>
              </a:rPr>
              <a:t>gedit</a:t>
            </a:r>
            <a:r>
              <a:rPr lang="en-GB"/>
              <a:t>.</a:t>
            </a: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9DA6411B-7062-43A3-8B68-48E57DBDA145}" type="slidenum">
              <a:t>180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D87712E0-DCB2-4D6A-841F-67906B043C42}" type="slidenum">
              <a:t>181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4D9575D0-262A-40B5-8A29-D3F031B3B85C}" type="slidenum">
              <a:t>182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are about to introduce a new Python type, so we will take a moment to remind ourseoves of the various Python types we have met already.</a:t>
            </a: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B36DC77-E875-4B2E-83F3-618CE66046EA}" type="slidenum">
              <a:t>183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new Python type we are going to meet is called a “list”.</a:t>
            </a: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29EE0138-4CAA-48E2-9494-3F9AF0ADDEDB}" type="slidenum">
              <a:t>184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So what is a list?</a:t>
            </a:r>
          </a:p>
          <a:p>
            <a:pPr lvl="0"/>
            <a:r>
              <a:rPr lang="en-GB"/>
              <a:t>A list is simply a sequence of values stored in a specific order with each value identified by its position in that order.</a:t>
            </a:r>
          </a:p>
          <a:p>
            <a:pPr lvl="0"/>
            <a:r>
              <a:rPr lang="en-GB"/>
              <a:t>So for an example consider the list of names of the elements up to uranium.</a:t>
            </a: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99864578-1924-46C6-AE0A-DE00B6F24567}" type="slidenum">
              <a:t>185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Or the list of primes up to 60.</a:t>
            </a:r>
          </a:p>
          <a:p>
            <a:pPr lvl="0"/>
            <a:r>
              <a:rPr lang="en-GB"/>
              <a:t>Note that a list must be finite.</a:t>
            </a: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58663EDF-F667-427B-A597-73050DD77349}" type="slidenum">
              <a:t>186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So how might we do this in Python?</a:t>
            </a:r>
          </a:p>
          <a:p>
            <a:pPr lvl="0"/>
            <a:r>
              <a:rPr lang="en-GB"/>
              <a:t>We will create a list in Python of the primes less than 20. We can do this in a single line as shown.</a:t>
            </a:r>
          </a:p>
          <a:p>
            <a:pPr lvl="0"/>
            <a:r>
              <a:rPr lang="en-GB"/>
              <a:t>A list in Python is a single Python object, albeit with multiple contents, and has its own type, unsurprisingly called “</a:t>
            </a:r>
            <a:r>
              <a:rPr lang="en-GB">
                <a:latin typeface="Liberation Mono" pitchFamily="49"/>
              </a:rPr>
              <a:t>list</a:t>
            </a:r>
            <a:r>
              <a:rPr lang="en-GB"/>
              <a:t>”.</a:t>
            </a: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84EB7266-AB47-449A-9AC8-A32088C525FA}" type="slidenum">
              <a:t>187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Python presents (and accepts) lists as a series of values separated by commas, surrounded by square brackets.</a:t>
            </a: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F0DF8278-B419-44E9-90CA-5345EB08B9F7}" type="slidenum">
              <a:t>188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are going to meet square brackets used fr a lot of things so I will build up a summary slide of their various uses. Here is use 1.</a:t>
            </a: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73B1D7A7-A89F-4C91-8568-F9D46294A8CE}" type="slidenum">
              <a:t>189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still need to get at individual items in the list. Each is identified by its position in the list.</a:t>
            </a:r>
          </a:p>
          <a:p>
            <a:pPr lvl="0"/>
            <a:r>
              <a:rPr lang="en-GB"/>
              <a:t>Python, in common with many programming languages (but not all) starts its count from </a:t>
            </a:r>
            <a:r>
              <a:rPr lang="en-GB" i="1"/>
              <a:t>zero</a:t>
            </a:r>
            <a:r>
              <a:rPr lang="en-GB"/>
              <a:t>. The leading element in the list is “item number zero”. The one that follows it is “item number one” and so on. This number, the position in the list counting from zero, is called the “</a:t>
            </a:r>
            <a:r>
              <a:rPr lang="en-GB" i="1"/>
              <a:t>index</a:t>
            </a:r>
            <a:r>
              <a:rPr lang="en-GB"/>
              <a:t>” into the list. The plural of “index” is “indices”.</a:t>
            </a:r>
          </a:p>
          <a:p>
            <a:pPr lvl="0"/>
            <a:r>
              <a:rPr lang="en-GB"/>
              <a:t>To keep yourself sane, we strongly recommend the language “item number 3” instead of “the fourth item”.</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26D0AC0E-68E0-4F3F-B312-3D317825E74F}" type="slidenum">
              <a:t>19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Future launches won’t be anything like as painful. In future the text editor will be immediately available in “Recent Apps”.</a:t>
            </a: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43DE5E0E-86DF-4543-B549-F76ED68C3F7F}" type="slidenum">
              <a:t>190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So, how do we get “item number 5” from a list?</a:t>
            </a:r>
          </a:p>
          <a:p>
            <a:pPr lvl="0"/>
            <a:r>
              <a:rPr lang="en-GB"/>
              <a:t>We can follow the list (or, more usually, a name attached to the list) with the index in square brackets.</a:t>
            </a: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902F64E7-B697-4825-9DF2-9581300D391D}" type="slidenum">
              <a:t>191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And this is the second use of square brackets.</a:t>
            </a: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30CF4548-5A06-4009-A0AF-E1907632B713}" type="slidenum">
              <a:t>192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Python has a trick for getting at the last element of the list. Negative indices are also valid and count backwards from the end of the list. Typically the only case of this that is used in paractice is that the index </a:t>
            </a:r>
            <a:r>
              <a:rPr lang="en-GB">
                <a:latin typeface="Liberation Mono" pitchFamily="49"/>
              </a:rPr>
              <a:t>-1</a:t>
            </a:r>
            <a:r>
              <a:rPr lang="en-GB"/>
              <a:t> gets the last element of the list.</a:t>
            </a: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0F9AB2B-9DBB-480E-B344-1C1063ACE626}" type="slidenum">
              <a:t>193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We’ve seen these box diagrams for simple Python types already. The structures for lists are a little more complicated but only a little. The list type records how long it is and an ordered set of references to the actual objects it contains.</a:t>
            </a: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AF41D9FA-6AF0-459F-82BB-CBEE3303055A}" type="slidenum">
              <a:t>194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Note that the length of a list is the number of items it contains. The largest legitimate index is one less than that because indices count from zero.</a:t>
            </a: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B8C5D6C8-9725-4686-B7BA-EB616F6F4E49}" type="slidenum">
              <a:t>195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So far we have created lists all in one go by quoting a literal list. We can use the indexing notation (square brackets) to </a:t>
            </a:r>
            <a:r>
              <a:rPr lang="en-GB" i="1"/>
              <a:t>change</a:t>
            </a:r>
            <a:r>
              <a:rPr lang="en-GB"/>
              <a:t> items in a list too.</a:t>
            </a: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568A6734-DDB0-4D6F-A948-E6C2013890D3}" type="slidenum">
              <a:t>196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can track what happens in that example in some detail. We will start with the first line, defining the initial list.</a:t>
            </a:r>
          </a:p>
          <a:p>
            <a:pPr lvl="0"/>
            <a:r>
              <a:rPr lang="en-GB"/>
              <a:t>As ever, Python assignment is done right to left. The right hand side is evaluated as a list of three items, all of themstrings.</a:t>
            </a: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8FFB3013-7CB3-4B02-9B08-B4D8371C04F0}" type="slidenum">
              <a:t>197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This then has the name “</a:t>
            </a:r>
            <a:r>
              <a:rPr lang="en-GB">
                <a:latin typeface="Liberation Mono" pitchFamily="49"/>
              </a:rPr>
              <a:t>data</a:t>
            </a:r>
            <a:r>
              <a:rPr lang="en-GB"/>
              <a:t>” attached to it.</a:t>
            </a: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BDFCE28F-5050-4336-831D-3D2A60935F8F}" type="slidenum">
              <a:t>198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Now we come to the second line which changes one of these list items.</a:t>
            </a:r>
          </a:p>
          <a:p>
            <a:pPr lvl="0"/>
            <a:r>
              <a:rPr lang="en-GB"/>
              <a:t>The right hand side is evaluated as a string containing a single characters. That object gets created.</a:t>
            </a: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D7DDA97D-6F0C-4975-9391-5FDCAD3A5122}" type="slidenum">
              <a:t>199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assignment causes the reference within the string to be changed to refer to the new string and to stop referring to the previous one, “</a:t>
            </a:r>
            <a:r>
              <a:rPr lang="en-GB">
                <a:latin typeface="Liberation Mono" pitchFamily="49"/>
              </a:rPr>
              <a:t>gamma</a:t>
            </a:r>
            <a:r>
              <a:rPr lang="en-GB"/>
              <a:t>”.</a:t>
            </a:r>
          </a:p>
          <a:p>
            <a:pPr lvl="0"/>
            <a:r>
              <a:rPr lang="en-GB"/>
              <a:t>In this case there are now no references to the “</a:t>
            </a:r>
            <a:r>
              <a:rPr lang="en-GB">
                <a:latin typeface="Liberation Mono" pitchFamily="49"/>
              </a:rPr>
              <a:t>gamma</a:t>
            </a:r>
            <a:r>
              <a:rPr lang="en-GB"/>
              <a:t>” string.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565D500B-82FD-4955-8306-0A097B2DBE59}" type="slidenum">
              <a:t>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5472127C-C039-4C48-B13D-5279B97C00AA}" type="slidenum">
              <a:t>20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26460F3E-9070-47BB-AC2F-A22F76DEC643}" type="slidenum">
              <a:t>200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Python then clears out the memory used for that old string so that it can reuse it for something else. This process is called “garbage collection” in computing.</a:t>
            </a: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8F0BCF5B-DD6F-4765-B56F-1DD7B64300F1}" type="slidenum">
              <a:t>201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can remove entries from the list too with the “</a:t>
            </a:r>
            <a:r>
              <a:rPr lang="en-GB">
                <a:latin typeface="Liberation Mono" pitchFamily="49"/>
              </a:rPr>
              <a:t>del</a:t>
            </a:r>
            <a:r>
              <a:rPr lang="en-GB"/>
              <a:t>” keyword, just as we removed names. The </a:t>
            </a:r>
            <a:r>
              <a:rPr lang="en-GB">
                <a:latin typeface="Liberation Mono" pitchFamily="49"/>
              </a:rPr>
              <a:t>del</a:t>
            </a:r>
            <a:r>
              <a:rPr lang="en-GB"/>
              <a:t> keyword removes the reference from the list.</a:t>
            </a: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E2851D0F-DC86-40AE-9DD2-45C5CD627069}" type="slidenum">
              <a:t>202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This leaves the string “</a:t>
            </a:r>
            <a:r>
              <a:rPr lang="en-GB">
                <a:latin typeface="Liberation Mono" pitchFamily="49"/>
              </a:rPr>
              <a:t>beta</a:t>
            </a:r>
            <a:r>
              <a:rPr lang="en-GB"/>
              <a:t>” no longer referenced by anything.</a:t>
            </a: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1CA5CF5E-2E4A-4D4F-87FF-1CA40216AEEB}" type="slidenum">
              <a:t>203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And garbage collection kicks in again.</a:t>
            </a: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462A1C61-7379-47BE-810A-A074F99D11C1}" type="slidenum">
              <a:t>204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have remarked on a couple of occasions that the largest valid index is a number one less than the length of the list.</a:t>
            </a:r>
          </a:p>
          <a:p>
            <a:pPr lvl="0"/>
            <a:r>
              <a:rPr lang="en-GB"/>
              <a:t>So what happens if you ask for an index greater than the largest legal value?</a:t>
            </a: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705C98C-D396-4E9B-970B-0EE9B8CDC998}" type="slidenum">
              <a:t>205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You get an error unsurprisingly.</a:t>
            </a:r>
          </a:p>
          <a:p>
            <a:pPr lvl="0"/>
            <a:r>
              <a:rPr lang="en-GB"/>
              <a:t>The type of the error is an “IndexError” </a:t>
            </a:r>
            <a:r>
              <a:rPr lang="en-GB">
                <a:latin typeface="Liberation Sans" pitchFamily="34"/>
              </a:rPr>
              <a:t>―</a:t>
            </a:r>
            <a:r>
              <a:rPr lang="en-GB"/>
              <a:t> something went wrong with an index.</a:t>
            </a:r>
          </a:p>
          <a:p>
            <a:pPr lvl="0"/>
            <a:r>
              <a:rPr lang="en-GB"/>
              <a:t>The error message specifies that the index asked for was outside the valid range.</a:t>
            </a: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225351C4-7835-4EE7-81CC-F460A31AE7C7}" type="slidenum">
              <a:t>206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Note that we can’t use indicies beyond the limit to extend a list either.</a:t>
            </a: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1FED2463-3C19-4C6A-9674-DB1330C63F6C}" type="slidenum">
              <a:t>207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DB6F38D-35D1-4814-B01B-E6D9471F2DD5}" type="slidenum">
              <a:t>208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Do this by hand. After each line, work out what you think numbers will be and then print it to see if you were right.</a:t>
            </a:r>
          </a:p>
          <a:p>
            <a:pPr lvl="0"/>
            <a:r>
              <a:rPr lang="en-GB"/>
              <a:t>The script </a:t>
            </a:r>
            <a:r>
              <a:rPr lang="en-GB">
                <a:latin typeface="Liberation Mono" pitchFamily="49"/>
              </a:rPr>
              <a:t>exercise11.py</a:t>
            </a:r>
            <a:r>
              <a:rPr lang="en-GB"/>
              <a:t> will tell you if you were right.</a:t>
            </a: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FFA344F8-9116-4A5F-8E95-229BF3A65176}" type="slidenum">
              <a:t>209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So, how can we extend a list?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8476575D-EED3-4D28-8530-41D85C3F0AF4}" type="slidenum">
              <a:t>21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During this course there will be some “lightning exercises”. These are very quick exercises just to check that you have understood what’s been covered in the course up to that point.</a:t>
            </a:r>
          </a:p>
          <a:p>
            <a:pPr lvl="0"/>
            <a:r>
              <a:rPr lang="en-GB"/>
              <a:t>Here is your first.</a:t>
            </a:r>
          </a:p>
          <a:p>
            <a:pPr lvl="0"/>
            <a:r>
              <a:rPr lang="en-GB"/>
              <a:t>First, make sure you can print text from interactive Python and quit it afterwards.</a:t>
            </a:r>
          </a:p>
          <a:p>
            <a:pPr lvl="0"/>
            <a:r>
              <a:rPr lang="en-GB"/>
              <a:t>Second, edit the </a:t>
            </a:r>
            <a:r>
              <a:rPr lang="en-GB">
                <a:latin typeface="Liberation Mono" pitchFamily="49"/>
              </a:rPr>
              <a:t>exercise1.py</a:t>
            </a:r>
            <a:r>
              <a:rPr lang="en-GB"/>
              <a:t> script and run the edited version with the different output.</a:t>
            </a:r>
          </a:p>
          <a:p>
            <a:pPr lvl="0"/>
            <a:r>
              <a:rPr lang="en-GB"/>
              <a:t>This is really a test of whether you can get the basic tools running. </a:t>
            </a:r>
            <a:r>
              <a:rPr lang="en-GB" i="1"/>
              <a:t>Please</a:t>
            </a:r>
            <a:r>
              <a:rPr lang="en-GB"/>
              <a:t> ask if you have any problems!</a:t>
            </a: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4265BA71-63EE-4987-9ABE-D5693019F7EE}" type="slidenum">
              <a:t>210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This is the Python syntax for appending an item to the end of a list. You won’t recognise the syntax; it is something new.</a:t>
            </a: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105F36B8-766D-4578-8DF8-B3EA9DF68583}" type="slidenum">
              <a:t>211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So we need to look at this new construction.</a:t>
            </a:r>
          </a:p>
          <a:p>
            <a:pPr lvl="0"/>
            <a:r>
              <a:rPr lang="en-GB"/>
              <a:t>We have the list, “</a:t>
            </a:r>
            <a:r>
              <a:rPr lang="en-GB">
                <a:latin typeface="Liberation Mono" pitchFamily="49"/>
              </a:rPr>
              <a:t>primes</a:t>
            </a:r>
            <a:r>
              <a:rPr lang="en-GB"/>
              <a:t>”, followed by a dot which acts as a connector. This is followed by the name of a function, “</a:t>
            </a:r>
            <a:r>
              <a:rPr lang="en-GB">
                <a:latin typeface="Liberation Mono" pitchFamily="49"/>
              </a:rPr>
              <a:t>append</a:t>
            </a:r>
            <a:r>
              <a:rPr lang="en-GB"/>
              <a:t>”. This function is not a standard Python function like </a:t>
            </a:r>
            <a:r>
              <a:rPr lang="en-GB">
                <a:latin typeface="Liberation Mono" pitchFamily="49"/>
              </a:rPr>
              <a:t>print()</a:t>
            </a:r>
            <a:r>
              <a:rPr lang="en-GB"/>
              <a:t> or </a:t>
            </a:r>
            <a:r>
              <a:rPr lang="en-GB">
                <a:latin typeface="Liberation Mono" pitchFamily="49"/>
              </a:rPr>
              <a:t>len()</a:t>
            </a:r>
            <a:r>
              <a:rPr lang="en-GB"/>
              <a:t>. Instead it is a function that is “built in” to the list itself. The list has its own function which appends to that list.</a:t>
            </a:r>
          </a:p>
          <a:p>
            <a:pPr lvl="0"/>
            <a:r>
              <a:rPr lang="en-GB"/>
              <a:t>Alternatively, think of “</a:t>
            </a:r>
            <a:r>
              <a:rPr lang="en-GB">
                <a:latin typeface="Liberation Mono" pitchFamily="49"/>
              </a:rPr>
              <a:t>primes.append()</a:t>
            </a:r>
            <a:r>
              <a:rPr lang="en-GB"/>
              <a:t>” as a function that appends to </a:t>
            </a:r>
            <a:r>
              <a:rPr lang="en-GB">
                <a:latin typeface="Liberation Mono" pitchFamily="49"/>
              </a:rPr>
              <a:t>primes</a:t>
            </a:r>
            <a:r>
              <a:rPr lang="en-GB"/>
              <a:t>.</a:t>
            </a: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4D37DBCF-3A92-4BA9-922E-E50EDABBEB27}" type="slidenum">
              <a:t>212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These built in functions are called “methods” or, more precisely, “methods of the object” are used all over Python and are a general concept across an entire type of programming called “object oriented programming”.</a:t>
            </a: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CF8DA176-9648-413D-B5C7-CA4483CBE515}" type="slidenum">
              <a:t>213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can use the </a:t>
            </a:r>
            <a:r>
              <a:rPr lang="en-GB">
                <a:latin typeface="Liberation Mono" pitchFamily="49"/>
              </a:rPr>
              <a:t>append()</a:t>
            </a:r>
            <a:r>
              <a:rPr lang="en-GB"/>
              <a:t> method repeatedly to extend the list as far as we want.</a:t>
            </a: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3EBB8176-E6CB-4F6E-9FBF-C9CD2B28FD95}" type="slidenum">
              <a:t>214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latin typeface="Liberation Mono" pitchFamily="49"/>
              </a:rPr>
              <a:t>append()</a:t>
            </a:r>
            <a:r>
              <a:rPr lang="en-GB"/>
              <a:t> is not the only method built into lists.</a:t>
            </a:r>
          </a:p>
          <a:p>
            <a:pPr lvl="0"/>
            <a:r>
              <a:rPr lang="en-GB"/>
              <a:t>For example </a:t>
            </a:r>
            <a:r>
              <a:rPr lang="en-GB">
                <a:latin typeface="Liberation Mono" pitchFamily="49"/>
              </a:rPr>
              <a:t>reverse()</a:t>
            </a:r>
            <a:r>
              <a:rPr lang="en-GB"/>
              <a:t> takes the list and reverses its contents.</a:t>
            </a:r>
          </a:p>
          <a:p>
            <a:pPr lvl="0"/>
            <a:r>
              <a:rPr lang="en-GB"/>
              <a:t>Note that it doesn’t return a reversed list as a value; t doesn’t return anything at all.</a:t>
            </a:r>
          </a:p>
          <a:p>
            <a:pPr lvl="0"/>
            <a:r>
              <a:rPr lang="en-GB"/>
              <a:t>It silently reverses the content of the list itself.</a:t>
            </a:r>
          </a:p>
          <a:p>
            <a:pPr lvl="0"/>
            <a:r>
              <a:rPr lang="en-GB"/>
              <a:t>Also note that it takes no argument; the brackets on the end of the function are empty.</a:t>
            </a: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36AF1869-0C93-48AF-85A3-C903C2CB295D}" type="slidenum">
              <a:t>215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Similarly, the </a:t>
            </a:r>
            <a:r>
              <a:rPr lang="en-GB">
                <a:latin typeface="Liberation Mono" pitchFamily="49"/>
              </a:rPr>
              <a:t>sort()</a:t>
            </a:r>
            <a:r>
              <a:rPr lang="en-GB"/>
              <a:t> method doesn’t return a sorted list but silently sorts the list internally.</a:t>
            </a: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26FBFA4-19CA-45C0-869E-C1825EA81FAC}" type="slidenum">
              <a:t>216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More or less any type can be sorted. Text sorting carries all the cautions about the complexities of collation that we covered under comparisons.</a:t>
            </a: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79D2F2C8-BB9D-4AB9-A21C-F06B28592091}" type="slidenum">
              <a:t>217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a:t>
            </a:r>
            <a:r>
              <a:rPr lang="en-GB">
                <a:latin typeface="Liberation Mono" pitchFamily="49"/>
              </a:rPr>
              <a:t>append()</a:t>
            </a:r>
            <a:r>
              <a:rPr lang="en-GB"/>
              <a:t> method sticks an item on the end of a list. If you want to insert an item elsewhere in the list we have the </a:t>
            </a:r>
            <a:r>
              <a:rPr lang="en-GB">
                <a:latin typeface="Liberation Mono" pitchFamily="49"/>
              </a:rPr>
              <a:t>insert()</a:t>
            </a:r>
            <a:r>
              <a:rPr lang="en-GB"/>
              <a:t> method.</a:t>
            </a:r>
          </a:p>
          <a:p>
            <a:pPr lvl="0"/>
            <a:r>
              <a:rPr lang="en-GB"/>
              <a:t>The </a:t>
            </a:r>
            <a:r>
              <a:rPr lang="en-GB">
                <a:latin typeface="Liberation Mono" pitchFamily="49"/>
              </a:rPr>
              <a:t>insert()</a:t>
            </a:r>
            <a:r>
              <a:rPr lang="en-GB"/>
              <a:t> method takes two arguments:</a:t>
            </a:r>
          </a:p>
          <a:p>
            <a:pPr lvl="0"/>
            <a:r>
              <a:rPr lang="en-GB"/>
              <a:t>The first is the item to be inserted.</a:t>
            </a:r>
          </a:p>
          <a:p>
            <a:pPr lvl="0"/>
            <a:r>
              <a:rPr lang="en-GB"/>
              <a:t>The second is in index where it should go. This does not replace the original item but rather “shuffles up” all the items beyond it by one place to make room.</a:t>
            </a: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6F509187-6FFF-4234-8D4B-B80CE6DACC4E}" type="slidenum">
              <a:t>218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There is a </a:t>
            </a:r>
            <a:r>
              <a:rPr lang="en-GB">
                <a:latin typeface="Liberation Mono" pitchFamily="49"/>
              </a:rPr>
              <a:t>remove()</a:t>
            </a:r>
            <a:r>
              <a:rPr lang="en-GB"/>
              <a:t> method.</a:t>
            </a:r>
          </a:p>
          <a:p>
            <a:pPr lvl="0"/>
            <a:r>
              <a:rPr lang="en-GB"/>
              <a:t>This is passed a value to remove from the list. It then removes that value from the list, wherever it is in the list.</a:t>
            </a:r>
          </a:p>
          <a:p>
            <a:pPr lvl="0"/>
            <a:r>
              <a:rPr lang="en-GB"/>
              <a:t>Contrast with with </a:t>
            </a:r>
            <a:r>
              <a:rPr lang="en-GB">
                <a:latin typeface="Liberation Mono" pitchFamily="49"/>
              </a:rPr>
              <a:t>del</a:t>
            </a:r>
            <a:r>
              <a:rPr lang="en-GB"/>
              <a:t> where you had to know the index to remove.</a:t>
            </a: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BB08E00B-2050-4EA1-BA7D-4227BB856647}" type="slidenum">
              <a:t>219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If the value appears more than once in a list then only the </a:t>
            </a:r>
            <a:r>
              <a:rPr lang="en-GB" i="1"/>
              <a:t>first</a:t>
            </a:r>
            <a:r>
              <a:rPr lang="en-GB"/>
              <a:t> instance is removed.</a:t>
            </a:r>
          </a:p>
          <a:p>
            <a:pPr lvl="0"/>
            <a:r>
              <a:rPr lang="en-GB"/>
              <a:t>Trying to remove something that isn’t there will lead to an error.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4451A303-CD84-4174-AB59-4B6699BF6667}" type="slidenum">
              <a:t>22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Now let’s look at a slightly different script just to see what Python can do.</a:t>
            </a:r>
          </a:p>
          <a:p>
            <a:pPr lvl="0"/>
            <a:r>
              <a:rPr lang="en-GB"/>
              <a:t>Python 3 has excellent support for fully international text. (So did Python 2 but it was concealed.)</a:t>
            </a:r>
          </a:p>
          <a:p>
            <a:pPr lvl="0"/>
            <a:r>
              <a:rPr lang="en-GB"/>
              <a:t>Python 3 supports what is called the “Unicode” standard, a standard designed to allow for characters from almost every language in the world. If you are interested in international text you need to know about the Unicode standard. The URL shown will introduce you to the wide range of characters supported.</a:t>
            </a:r>
          </a:p>
          <a:p>
            <a:pPr lvl="0"/>
            <a:r>
              <a:rPr lang="en-GB"/>
              <a:t>The example in the slide contains the following characters:</a:t>
            </a:r>
          </a:p>
          <a:p>
            <a:pPr lvl="0"/>
            <a:r>
              <a:rPr lang="en-GB"/>
              <a:t>ℏ	PLANCK’S CONSTANT DIVIDED BY TWO PI</a:t>
            </a:r>
          </a:p>
          <a:p>
            <a:pPr lvl="0"/>
            <a:r>
              <a:rPr lang="en-GB"/>
              <a:t>э	CYRILLIC SMALL LETTER E</a:t>
            </a:r>
          </a:p>
          <a:p>
            <a:pPr lvl="0"/>
            <a:r>
              <a:rPr lang="en-GB"/>
              <a:t>ł	LATIN SMALL LETTER L WITH BAR</a:t>
            </a:r>
          </a:p>
          <a:p>
            <a:pPr lvl="0"/>
            <a:r>
              <a:rPr lang="en-GB"/>
              <a:t>Ꮣ	CHEROKEE LETTER DA</a:t>
            </a:r>
          </a:p>
          <a:p>
            <a:pPr lvl="0"/>
            <a:r>
              <a:rPr lang="en-GB"/>
              <a:t>ዐ	ETHIOPIC SYLLABLE PHARYNGEAL A</a:t>
            </a:r>
          </a:p>
          <a:p>
            <a:pPr lvl="0"/>
            <a:r>
              <a:rPr lang="en-GB"/>
              <a:t>ω	GREEK SMALL LETTER OMEGA</a:t>
            </a:r>
          </a:p>
          <a:p>
            <a:pPr lvl="0"/>
            <a:r>
              <a:rPr lang="zh-CN" altLang="en-US" sz="2000"/>
              <a:t>☺</a:t>
            </a:r>
            <a:r>
              <a:rPr lang="en-GB"/>
              <a:t>	WHITE SMILING FACE</a:t>
            </a:r>
          </a:p>
          <a:p>
            <a:pPr lvl="0"/>
            <a:r>
              <a:rPr lang="en-GB"/>
              <a:t>ր	ARMENIAN SMALL LETTER REH</a:t>
            </a:r>
          </a:p>
          <a:p>
            <a:pPr lvl="0"/>
            <a:r>
              <a:rPr lang="en-US" altLang="zh-CN" sz="2000"/>
              <a:t>ⲗ</a:t>
            </a:r>
            <a:r>
              <a:rPr lang="en-GB"/>
              <a:t>	COPTIC SMALL LETTER LAUDA</a:t>
            </a:r>
          </a:p>
          <a:p>
            <a:pPr lvl="0"/>
            <a:r>
              <a:rPr lang="en-GB"/>
              <a:t>∂	PARTIAL DIFFERENTIAL</a:t>
            </a:r>
          </a:p>
          <a:p>
            <a:pPr lvl="0"/>
            <a:r>
              <a:rPr lang="en-GB"/>
              <a:t>‼	DOUBLE EXCLAMATION MARK</a:t>
            </a: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A7C7A25C-8EF8-4EBC-B3D4-F3B82ABCDAA2}" type="slidenum">
              <a:t>220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That’s a lot of methods, and it’s only some of them. How can we know all of them?</a:t>
            </a:r>
          </a:p>
          <a:p>
            <a:pPr lvl="0"/>
            <a:r>
              <a:rPr lang="en-GB"/>
              <a:t>You can always ask for help on any Python object and you will be told all about the methods it possesses. It is a very formal documentation but the information is there.</a:t>
            </a:r>
          </a:p>
          <a:p>
            <a:pPr lvl="0"/>
            <a:r>
              <a:rPr lang="en-GB"/>
              <a:t>Incidentally, Python uses a program to paginate its help output. press the space bar to move on one page, “B” to move </a:t>
            </a:r>
            <a:r>
              <a:rPr lang="en-GB" b="1"/>
              <a:t>b</a:t>
            </a:r>
            <a:r>
              <a:rPr lang="en-GB"/>
              <a:t>ack a page and “Q” to </a:t>
            </a:r>
            <a:r>
              <a:rPr lang="en-GB" b="1"/>
              <a:t>q</a:t>
            </a:r>
            <a:r>
              <a:rPr lang="en-GB"/>
              <a:t>uit.</a:t>
            </a: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DAC7B445-1C2C-44A6-832B-E33009194810}" type="slidenum">
              <a:t>221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You can also get help on a single method which is often simpler to deal with.</a:t>
            </a: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4E2FA860-A2A6-473B-9D40-5D48D23393C7}" type="slidenum">
              <a:t>222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noted that the sort() method sorts the list itself. Experience shows that sorting is one of those operations where people want a sorted copy of the list quite often.</a:t>
            </a: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BC5A8EB6-E605-4950-90BC-BC1AC61F3DFB}" type="slidenum">
              <a:t>223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To assist with this, Python 3 offers a standalone function called </a:t>
            </a:r>
            <a:r>
              <a:rPr lang="en-GB">
                <a:latin typeface="Liberation Mono" pitchFamily="49"/>
              </a:rPr>
              <a:t>sorted()</a:t>
            </a:r>
            <a:r>
              <a:rPr lang="en-GB"/>
              <a:t> which makes a copy of the list and sorts that copy, leaving the original unchanged.</a:t>
            </a: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530E0A02-0812-46BB-9102-58A62554AA82}" type="slidenum">
              <a:t>224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list method we saw first appended a single item to the end of a list. What  happens if we want to add a whole list of items at the end?</a:t>
            </a:r>
          </a:p>
          <a:p>
            <a:pPr lvl="0"/>
            <a:r>
              <a:rPr lang="en-GB"/>
              <a:t>In this regard, lists are like strings. The “</a:t>
            </a:r>
            <a:r>
              <a:rPr lang="en-GB">
                <a:latin typeface="Liberation Mono" pitchFamily="49"/>
              </a:rPr>
              <a:t>+</a:t>
            </a:r>
            <a:r>
              <a:rPr lang="en-GB"/>
              <a:t>” operator performs concatenation and creates a new list which is one concatenated after the other.</a:t>
            </a: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AC6F3D6C-5D42-4925-85D2-D44259B0771C}" type="slidenum">
              <a:t>225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can use this to update a list in place. Note that the augmented assignment operator “</a:t>
            </a:r>
            <a:r>
              <a:rPr lang="en-GB">
                <a:latin typeface="Liberation Mono" pitchFamily="49"/>
              </a:rPr>
              <a:t>+=</a:t>
            </a:r>
            <a:r>
              <a:rPr lang="en-GB"/>
              <a:t>” also works and is more than syntactic sugar this time. It is actually more efficient than the long hand version because it updates the list in place rather than creating a new one.</a:t>
            </a: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9D0E0A1C-CD76-4CAE-9BFD-A29ED28DCDFF}" type="slidenum">
              <a:t>226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ought to look at a couple of ways to create lists from text.</a:t>
            </a:r>
          </a:p>
          <a:p>
            <a:pPr lvl="0"/>
            <a:r>
              <a:rPr lang="en-GB"/>
              <a:t>The first is to simply convert a string into a list with the </a:t>
            </a:r>
            <a:r>
              <a:rPr lang="en-GB">
                <a:latin typeface="Liberation Mono" pitchFamily="49"/>
              </a:rPr>
              <a:t>list()</a:t>
            </a:r>
            <a:r>
              <a:rPr lang="en-GB"/>
              <a:t> function.</a:t>
            </a:r>
          </a:p>
          <a:p>
            <a:pPr lvl="0"/>
            <a:r>
              <a:rPr lang="en-GB"/>
              <a:t>(As with all Python types, there is a function of the same name as the type that converts into the type.)</a:t>
            </a:r>
          </a:p>
          <a:p>
            <a:pPr lvl="0"/>
            <a:r>
              <a:rPr lang="en-GB"/>
              <a:t>Applying </a:t>
            </a:r>
            <a:r>
              <a:rPr lang="en-GB">
                <a:latin typeface="Liberation Mono" pitchFamily="49"/>
              </a:rPr>
              <a:t>list()</a:t>
            </a:r>
            <a:r>
              <a:rPr lang="en-GB"/>
              <a:t> to a string gives a list of the characters in the string.</a:t>
            </a: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6B5B1615-844C-4A0E-A798-CDBD5893D7C4}" type="slidenum">
              <a:t>227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string type has methods of its own. One of these is split() which returns a list of the components of the string as separated by white space.</a:t>
            </a:r>
          </a:p>
          <a:p>
            <a:pPr lvl="0"/>
            <a:r>
              <a:rPr lang="en-GB"/>
              <a:t>The </a:t>
            </a:r>
            <a:r>
              <a:rPr lang="en-GB">
                <a:latin typeface="Liberation Mono" pitchFamily="49"/>
              </a:rPr>
              <a:t>split()</a:t>
            </a:r>
            <a:r>
              <a:rPr lang="en-GB"/>
              <a:t> method can take an argument identifying other characters to split on. If you want to get into more complex splitting of text we recommend you investigate regular expressions or format-specific techniques (e.g. for comma-separated values.</a:t>
            </a: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C807C9AA-3D5F-4253-BD5E-2153CDFC5FEC}" type="slidenum">
              <a:t>228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33991FE1-2C74-4136-896B-FA7CBCC48629}" type="slidenum">
              <a:t>229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CB7DB3E9-F8D5-42DC-B5E8-D346B713FEC7}" type="slidenum">
              <a:t>23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I don’t want to get too distracted by international characters, but I ought to mention that the hardest part of using them in Python is typically getting them into Python in the first place.</a:t>
            </a:r>
          </a:p>
          <a:p>
            <a:pPr lvl="0"/>
            <a:r>
              <a:rPr lang="en-GB"/>
              <a:t>There are three “easy” ways.</a:t>
            </a:r>
          </a:p>
          <a:p>
            <a:pPr lvl="0"/>
            <a:r>
              <a:rPr lang="en-GB"/>
              <a:t>There are key combinations that generate special characters. On Linux, for example, the combination of the three keys [AltGr], [Shift], and [#] set up the breve accent to be applied to the next key pressed.</a:t>
            </a:r>
          </a:p>
          <a:p>
            <a:pPr lvl="0"/>
            <a:r>
              <a:rPr lang="en-GB"/>
              <a:t>Perhaps easier is the “Character Selector” application. This runs like a free-standing “insert special character” function from a word processor. You can select a character from it, copy it to the clipboard and paste it into any document you want.</a:t>
            </a:r>
          </a:p>
          <a:p>
            <a:pPr lvl="0"/>
            <a:r>
              <a:rPr lang="en-GB"/>
              <a:t>Finally, Python supports the idea of “Unicode codes”. The two characters “</a:t>
            </a:r>
            <a:r>
              <a:rPr lang="en-GB">
                <a:latin typeface="Liberation Mono" pitchFamily="49"/>
              </a:rPr>
              <a:t>\u</a:t>
            </a:r>
            <a:r>
              <a:rPr lang="en-GB"/>
              <a:t>” followed by the hexadecimal (base 16) code for the character in the Unicode tables will represent that character. You have all memorized your code tables, haven’t you?</a:t>
            </a: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4B917839-C266-4618-B5DF-7CFBF2176F15}" type="slidenum">
              <a:t>230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Recall that a list’s remove() method will give an error if the value to be removed is not in the list to start with.</a:t>
            </a:r>
          </a:p>
          <a:p>
            <a:pPr lvl="0"/>
            <a:r>
              <a:rPr lang="en-GB"/>
              <a:t>We need to be able to test for whether an item is in a list or not.</a:t>
            </a: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B1B41D80-7F1A-48A2-80AF-A25AA993974E}" type="slidenum">
              <a:t>231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Python uses the keyword “</a:t>
            </a:r>
            <a:r>
              <a:rPr lang="en-GB">
                <a:latin typeface="Liberation Mono" pitchFamily="49"/>
              </a:rPr>
              <a:t>in</a:t>
            </a:r>
            <a:r>
              <a:rPr lang="en-GB"/>
              <a:t>” for this purpose. It can be used on its own or as part of “</a:t>
            </a:r>
            <a:r>
              <a:rPr lang="en-GB">
                <a:latin typeface="Liberation Mono" pitchFamily="49"/>
              </a:rPr>
              <a:t>not in</a:t>
            </a:r>
            <a:r>
              <a:rPr lang="en-GB"/>
              <a:t>”. “</a:t>
            </a:r>
            <a:r>
              <a:rPr lang="en-GB" i="1">
                <a:latin typeface="Liberation Mono" pitchFamily="49"/>
              </a:rPr>
              <a:t>value</a:t>
            </a:r>
            <a:r>
              <a:rPr lang="en-GB">
                <a:latin typeface="Liberation Mono" pitchFamily="49"/>
              </a:rPr>
              <a:t> in </a:t>
            </a:r>
            <a:r>
              <a:rPr lang="en-GB" i="1">
                <a:latin typeface="Liberation Mono" pitchFamily="49"/>
              </a:rPr>
              <a:t>list</a:t>
            </a:r>
            <a:r>
              <a:rPr lang="en-GB"/>
              <a:t>” evaluates to a boolean: </a:t>
            </a:r>
            <a:r>
              <a:rPr lang="en-GB">
                <a:latin typeface="Liberation Mono" pitchFamily="49"/>
              </a:rPr>
              <a:t>True</a:t>
            </a:r>
            <a:r>
              <a:rPr lang="en-GB"/>
              <a:t> or </a:t>
            </a:r>
            <a:r>
              <a:rPr lang="en-GB">
                <a:latin typeface="Liberation Mono" pitchFamily="49"/>
              </a:rPr>
              <a:t>False</a:t>
            </a:r>
            <a:r>
              <a:rPr lang="en-GB"/>
              <a:t>.</a:t>
            </a: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6DA5965-0189-4700-9B01-428591A44C75}" type="slidenum">
              <a:t>232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These operators fit naturally into the order of precedence. While Python does contain other operators that belong in this list, we will not be meeting them in this introductory course.</a:t>
            </a: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EC555E2C-6F6A-4A06-9DE0-0AF28FEF6369}" type="slidenum">
              <a:t>233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now have a safe way to remove values from lists, testing before we remove them.</a:t>
            </a:r>
          </a:p>
          <a:p>
            <a:pPr lvl="0"/>
            <a:r>
              <a:rPr lang="en-GB"/>
              <a:t>Quick question: What’s the difference between the two code snippets in the slide?</a:t>
            </a: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35479D56-7138-4A0E-AE57-7F2CAB971D70}" type="slidenum">
              <a:t>234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There is an obvious thing to want to do with a list, and that is to work through each item in a list, in order, and perform some operation or set of operations on each item.</a:t>
            </a:r>
          </a:p>
          <a:p>
            <a:pPr lvl="0"/>
            <a:r>
              <a:rPr lang="en-GB"/>
              <a:t>In the most trivial case, we might want to print each item. The slide shows a list of strings, probably from the </a:t>
            </a:r>
            <a:r>
              <a:rPr lang="en-GB">
                <a:latin typeface="Liberation Mono" pitchFamily="49"/>
              </a:rPr>
              <a:t>split()</a:t>
            </a:r>
            <a:r>
              <a:rPr lang="en-GB"/>
              <a:t> of a string. How do we print each item one after the other?</a:t>
            </a: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E7A33D6F-CEE7-439B-AC22-B82D19B56657}" type="slidenum">
              <a:t>235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Alternatively, we might want to accumulate the items in a list in some way. For example, we might want to sum the numbers in a list. This is another example of applying an operation to each item in a list. This time the operation is folding the list items’ values into some final result.</a:t>
            </a:r>
          </a:p>
          <a:p>
            <a:pPr lvl="0"/>
            <a:r>
              <a:rPr lang="en-GB"/>
              <a:t>In this case we would probably need an initial value of the result that it takes before any items get folded into it. What is the sum of an empty list? Zero? Is that an integer zero, a floating point zero, or a complex zero?</a:t>
            </a: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B2B7B637-B5AD-4FAA-A013-C17ED1369CC7}" type="slidenum">
              <a:t>236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Finally, we might want to convert one list into another where each item in the output list is the result of some operation on the corresponding item in the input list.</a:t>
            </a: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CD596B48-280A-4C06-B45F-3F94D909919B}" type="slidenum">
              <a:t>237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Python has a construct precisely for stepping through the elements of a list. This is the third and final construct we will meet in this course. We have already seen </a:t>
            </a:r>
            <a:r>
              <a:rPr lang="en-GB">
                <a:latin typeface="Liberation Mono" pitchFamily="49"/>
              </a:rPr>
              <a:t>if</a:t>
            </a:r>
            <a:r>
              <a:rPr lang="en-GB">
                <a:latin typeface="Liberation Sans" pitchFamily="34"/>
              </a:rPr>
              <a:t>…</a:t>
            </a:r>
            <a:r>
              <a:rPr lang="en-GB"/>
              <a:t> and </a:t>
            </a:r>
            <a:r>
              <a:rPr lang="en-GB">
                <a:latin typeface="Liberation Mono" pitchFamily="49"/>
              </a:rPr>
              <a:t>while</a:t>
            </a:r>
            <a:r>
              <a:rPr lang="en-GB"/>
              <a:t>… in this course. Now we meet </a:t>
            </a:r>
            <a:r>
              <a:rPr lang="en-GB">
                <a:latin typeface="Liberation Mono" pitchFamily="49"/>
              </a:rPr>
              <a:t>for</a:t>
            </a:r>
            <a:r>
              <a:rPr lang="en-GB"/>
              <a:t>….</a:t>
            </a:r>
          </a:p>
          <a:p>
            <a:pPr lvl="0"/>
            <a:r>
              <a:rPr lang="en-GB"/>
              <a:t>This a looping construct, but rather than repeat while a test evaluates to </a:t>
            </a:r>
            <a:r>
              <a:rPr lang="en-GB">
                <a:latin typeface="Liberation Mono" pitchFamily="49"/>
              </a:rPr>
              <a:t>True</a:t>
            </a:r>
            <a:r>
              <a:rPr lang="en-GB"/>
              <a:t>, it loops once for each item in a list. Furthermore it defines a name which it attaches to one item after another in the list as it repeats the loop.</a:t>
            </a: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686A41FC-E391-4B6A-931C-48F5965726A8}" type="slidenum">
              <a:t>238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We'll look at the expression one  step at a time.</a:t>
            </a:r>
          </a:p>
          <a:p>
            <a:pPr lvl="0"/>
            <a:r>
              <a:rPr lang="en-GB"/>
              <a:t>The expression is introduced by the “</a:t>
            </a:r>
            <a:r>
              <a:rPr lang="en-GB">
                <a:latin typeface="Liberation Mono" pitchFamily="49"/>
              </a:rPr>
              <a:t>for</a:t>
            </a:r>
            <a:r>
              <a:rPr lang="en-GB"/>
              <a:t>” keyword.</a:t>
            </a:r>
          </a:p>
          <a:p>
            <a:pPr lvl="0"/>
            <a:r>
              <a:rPr lang="en-GB"/>
              <a:t>This is followed by the name of a variable. We will return to this in the next slide.</a:t>
            </a:r>
          </a:p>
          <a:p>
            <a:pPr lvl="0"/>
            <a:r>
              <a:rPr lang="en-GB"/>
              <a:t>After the name comes the keyword “</a:t>
            </a:r>
            <a:r>
              <a:rPr lang="en-GB">
                <a:latin typeface="Liberation Mono" pitchFamily="49"/>
              </a:rPr>
              <a:t>in</a:t>
            </a:r>
            <a:r>
              <a:rPr lang="en-GB"/>
              <a:t>”. We have met this word in the context of lists before when we tested for an item's presence in a list. This is a different use. We aren't asking if a specific value is in a list but rather we are asserting that we are going to be processing those values that </a:t>
            </a:r>
            <a:r>
              <a:rPr lang="en-GB" i="1"/>
              <a:t>are</a:t>
            </a:r>
            <a:r>
              <a:rPr lang="en-GB"/>
              <a:t> in it.</a:t>
            </a:r>
          </a:p>
          <a:p>
            <a:pPr lvl="0"/>
            <a:r>
              <a:rPr lang="en-GB"/>
              <a:t>After this comes the list itself, or more often the name of a list. All it has to be is an expression that evaluates to a list.</a:t>
            </a:r>
          </a:p>
          <a:p>
            <a:pPr lvl="0"/>
            <a:r>
              <a:rPr lang="en-GB"/>
              <a:t>The line ends with a colon.</a:t>
            </a:r>
          </a:p>
          <a:p>
            <a:pPr lvl="0"/>
            <a:r>
              <a:rPr lang="en-GB"/>
              <a:t>The lines following the colon are indented marking the block of code that is to be run once for each item in the list.</a:t>
            </a: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3DD52648-DE3F-4475-9063-2B1B9D46D2EC}" type="slidenum">
              <a:t>239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Now let's return to the name between “</a:t>
            </a:r>
            <a:r>
              <a:rPr lang="en-GB">
                <a:latin typeface="Liberation Mono" pitchFamily="49"/>
              </a:rPr>
              <a:t>for</a:t>
            </a:r>
            <a:r>
              <a:rPr lang="en-GB"/>
              <a:t>” and “</a:t>
            </a:r>
            <a:r>
              <a:rPr lang="en-GB">
                <a:latin typeface="Liberation Mono" pitchFamily="49"/>
              </a:rPr>
              <a:t>in</a:t>
            </a:r>
            <a:r>
              <a:rPr lang="en-GB"/>
              <a:t>”.</a:t>
            </a:r>
          </a:p>
          <a:p>
            <a:pPr lvl="0"/>
            <a:r>
              <a:rPr lang="en-GB"/>
              <a:t>This is called the “loop variable”. Each time the loop block is run this name is attached to on item of the list. Each tim the loop is run the name is attached to the next item in the list. The looping stops after the name has been attached to the last item I nthe list.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A94846B0-BB5E-47B2-8D20-27C3A3BDEECD}" type="slidenum">
              <a:t>24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will quickly look at how Python stores text, because it will give us an introduction to how Python stores </a:t>
            </a:r>
            <a:r>
              <a:rPr lang="en-GB" i="1"/>
              <a:t>everything</a:t>
            </a:r>
            <a:r>
              <a:rPr lang="en-GB"/>
              <a:t>.</a:t>
            </a:r>
          </a:p>
          <a:p>
            <a:pPr lvl="0"/>
            <a:r>
              <a:rPr lang="en-GB"/>
              <a:t>Every object in Python has a “type” (also known as a “class”).</a:t>
            </a:r>
          </a:p>
          <a:p>
            <a:pPr lvl="0"/>
            <a:r>
              <a:rPr lang="en-GB"/>
              <a:t>The type for text is called “</a:t>
            </a:r>
            <a:r>
              <a:rPr lang="en-GB">
                <a:latin typeface="Liberation Mono" pitchFamily="49"/>
              </a:rPr>
              <a:t>str</a:t>
            </a:r>
            <a:r>
              <a:rPr lang="en-GB"/>
              <a:t>”. This is short for “string of characters” and is the conventional computing name for text. We typically call them “strings”.</a:t>
            </a:r>
          </a:p>
          <a:p>
            <a:pPr lvl="0"/>
            <a:r>
              <a:rPr lang="en-GB"/>
              <a:t>Internally, Python allocates a chunk of computer memory to store our text. It stores certain items together to do this. First it records that the object is a string, because that will determine how memory is allocated subsequently. Then it records how long the string is. Then it records the text itself.</a:t>
            </a: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36C53C12-1A30-4875-9F89-775D485AB45A}" type="slidenum">
              <a:t>240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There is a simple example of this in the file </a:t>
            </a:r>
            <a:r>
              <a:rPr lang="en-GB">
                <a:latin typeface="Liberation Mono" pitchFamily="49"/>
              </a:rPr>
              <a:t>for1.py</a:t>
            </a:r>
            <a:r>
              <a:rPr lang="en-GB"/>
              <a:t> in your home directories.</a:t>
            </a:r>
          </a:p>
          <a:p>
            <a:pPr lvl="0"/>
            <a:endParaRPr lang="en-GB"/>
          </a:p>
          <a:p>
            <a:pPr lvl="0"/>
            <a:r>
              <a:rPr lang="en-GB">
                <a:latin typeface="Liberation Mono" pitchFamily="49"/>
              </a:rPr>
              <a:t>$ </a:t>
            </a:r>
            <a:r>
              <a:rPr lang="en-GB" b="1">
                <a:latin typeface="Liberation Mono" pitchFamily="49"/>
              </a:rPr>
              <a:t>python3 for1.py</a:t>
            </a:r>
          </a:p>
          <a:p>
            <a:pPr lvl="0"/>
            <a:r>
              <a:rPr lang="en-GB">
                <a:latin typeface="Liberation Mono" pitchFamily="49"/>
              </a:rPr>
              <a:t>The</a:t>
            </a:r>
          </a:p>
          <a:p>
            <a:pPr lvl="0"/>
            <a:r>
              <a:rPr lang="en-GB">
                <a:latin typeface="Liberation Mono" pitchFamily="49"/>
              </a:rPr>
              <a:t>cat</a:t>
            </a:r>
          </a:p>
          <a:p>
            <a:pPr lvl="0"/>
            <a:r>
              <a:rPr lang="en-GB">
                <a:latin typeface="Liberation Mono" pitchFamily="49"/>
              </a:rPr>
              <a:t>sat</a:t>
            </a:r>
          </a:p>
          <a:p>
            <a:pPr lvl="0"/>
            <a:r>
              <a:rPr lang="en-GB">
                <a:latin typeface="Liberation Mono" pitchFamily="49"/>
              </a:rPr>
              <a:t>on</a:t>
            </a:r>
          </a:p>
          <a:p>
            <a:pPr lvl="0"/>
            <a:r>
              <a:rPr lang="en-GB">
                <a:latin typeface="Liberation Mono" pitchFamily="49"/>
              </a:rPr>
              <a:t>the</a:t>
            </a:r>
          </a:p>
          <a:p>
            <a:pPr lvl="0"/>
            <a:r>
              <a:rPr lang="en-GB">
                <a:latin typeface="Liberation Mono" pitchFamily="49"/>
              </a:rPr>
              <a:t>mat.</a:t>
            </a:r>
          </a:p>
          <a:p>
            <a:pPr lvl="0"/>
            <a:r>
              <a:rPr lang="en-GB">
                <a:latin typeface="Liberation Mono" pitchFamily="49"/>
              </a:rPr>
              <a:t>$</a:t>
            </a:r>
          </a:p>
          <a:p>
            <a:pPr lvl="0"/>
            <a:endParaRPr lang="en-GB"/>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A1BF697D-7BDC-4A2B-9532-CFF8ED3CCCC4}" type="slidenum">
              <a:t>241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Our second case was an “accumulator” adding the elements in a list.</a:t>
            </a:r>
          </a:p>
          <a:p>
            <a:pPr lvl="0"/>
            <a:r>
              <a:rPr lang="en-GB"/>
              <a:t>Here we establish an initial start value for our total of 0 and give it the name “</a:t>
            </a:r>
            <a:r>
              <a:rPr lang="en-GB">
                <a:latin typeface="Liberation Mono" pitchFamily="49"/>
              </a:rPr>
              <a:t>sum</a:t>
            </a:r>
            <a:r>
              <a:rPr lang="en-GB"/>
              <a:t>”.</a:t>
            </a:r>
          </a:p>
          <a:p>
            <a:pPr lvl="0"/>
            <a:r>
              <a:rPr lang="en-GB"/>
              <a:t>Then we loop through the elements in the list, adding their values to the running total as we move through them.</a:t>
            </a:r>
          </a:p>
          <a:p>
            <a:pPr lvl="0"/>
            <a:r>
              <a:rPr lang="en-GB"/>
              <a:t>The unindented line after the loop block marks the end of the loop block and is only run after all the looping is completed. This prints out the value of the total now that all the numbers in the list have been added into it.</a:t>
            </a:r>
          </a:p>
          <a:p>
            <a:pPr lvl="0"/>
            <a:endParaRPr lang="en-GB"/>
          </a:p>
          <a:p>
            <a:pPr lvl="0"/>
            <a:r>
              <a:rPr lang="en-GB">
                <a:latin typeface="Liberation Mono" pitchFamily="49"/>
              </a:rPr>
              <a:t>$ </a:t>
            </a:r>
            <a:r>
              <a:rPr lang="en-GB" b="1">
                <a:latin typeface="Liberation Mono" pitchFamily="49"/>
              </a:rPr>
              <a:t>python3 for2.py</a:t>
            </a:r>
          </a:p>
          <a:p>
            <a:pPr lvl="0"/>
            <a:r>
              <a:rPr lang="en-GB">
                <a:latin typeface="Liberation Mono" pitchFamily="49"/>
              </a:rPr>
              <a:t>203</a:t>
            </a:r>
          </a:p>
          <a:p>
            <a:pPr lvl="0"/>
            <a:r>
              <a:rPr lang="en-GB">
                <a:latin typeface="Liberation Mono" pitchFamily="49"/>
              </a:rPr>
              <a:t>$</a:t>
            </a:r>
          </a:p>
          <a:p>
            <a:pPr lvl="0"/>
            <a:endParaRPr lang="en-GB"/>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5F5D5ECC-E0EB-4421-A8E1-8EE2AB07D8EC}" type="slidenum">
              <a:t>242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Our third example made a new list from the elements of an old list. For example, we might want to take a list of numbers and produce the list of their squares.</a:t>
            </a:r>
          </a:p>
          <a:p>
            <a:pPr lvl="0"/>
            <a:r>
              <a:rPr lang="en-GB"/>
              <a:t>In this case the usual process is that rather than have an accumulator with an initial value we start with an empty list and, as we loop through the input values, we </a:t>
            </a:r>
            <a:r>
              <a:rPr lang="en-GB">
                <a:latin typeface="Liberation Mono" pitchFamily="49"/>
              </a:rPr>
              <a:t>append()</a:t>
            </a:r>
            <a:r>
              <a:rPr lang="en-GB"/>
              <a:t> the corresponding output values.</a:t>
            </a:r>
          </a:p>
          <a:p>
            <a:pPr lvl="0"/>
            <a:endParaRPr lang="en-GB"/>
          </a:p>
          <a:p>
            <a:pPr lvl="0"/>
            <a:r>
              <a:rPr lang="en-GB">
                <a:latin typeface="Liberation Mono" pitchFamily="49"/>
              </a:rPr>
              <a:t>$ </a:t>
            </a:r>
            <a:r>
              <a:rPr lang="en-GB" b="1">
                <a:latin typeface="Liberation Mono" pitchFamily="49"/>
              </a:rPr>
              <a:t>python3 for3.py</a:t>
            </a:r>
          </a:p>
          <a:p>
            <a:pPr lvl="0"/>
            <a:r>
              <a:rPr lang="en-GB">
                <a:latin typeface="Liberation Mono" pitchFamily="49"/>
              </a:rPr>
              <a:t>[16, 49, 4, 81, 1]</a:t>
            </a:r>
          </a:p>
          <a:p>
            <a:pPr lvl="0"/>
            <a:r>
              <a:rPr lang="en-GB">
                <a:latin typeface="Liberation Mono" pitchFamily="49"/>
              </a:rPr>
              <a:t>$</a:t>
            </a:r>
          </a:p>
          <a:p>
            <a:pPr lvl="0"/>
            <a:endParaRPr lang="en-GB"/>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A43F9B8C-CF4F-4C7B-AB5C-2770445A2AA1}" type="slidenum">
              <a:t>243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There is one nicety we should observe.</a:t>
            </a:r>
          </a:p>
          <a:p>
            <a:pPr lvl="0"/>
            <a:r>
              <a:rPr lang="en-GB"/>
              <a:t>The loop variable was created for the purpose of running through the elements in the list. But it is just a Python name, no different from the ones we establish by direct assignment. While the </a:t>
            </a:r>
            <a:r>
              <a:rPr lang="en-GB">
                <a:latin typeface="Liberation Mono" pitchFamily="49"/>
              </a:rPr>
              <a:t>for</a:t>
            </a:r>
            <a:r>
              <a:rPr lang="en-GB">
                <a:latin typeface="Liberation Sans" pitchFamily="34"/>
              </a:rPr>
              <a:t>…</a:t>
            </a:r>
            <a:r>
              <a:rPr lang="en-GB"/>
              <a:t> loop creates the name it does not clean it up afterwards.</a:t>
            </a: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DCA719A0-1E54-4141-A28C-E82398E6BF74}" type="slidenum">
              <a:t>244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It is good practice to delete the name after we have finished using it. So we will follow our </a:t>
            </a:r>
            <a:r>
              <a:rPr lang="en-GB">
                <a:latin typeface="Liberation Mono" pitchFamily="49"/>
              </a:rPr>
              <a:t>for</a:t>
            </a:r>
            <a:r>
              <a:rPr lang="en-GB">
                <a:latin typeface="Liberation Sans" pitchFamily="34"/>
              </a:rPr>
              <a:t>…</a:t>
            </a:r>
            <a:r>
              <a:rPr lang="en-GB"/>
              <a:t> loops with a del statement.</a:t>
            </a:r>
          </a:p>
          <a:p>
            <a:pPr lvl="0"/>
            <a:r>
              <a:rPr lang="en-GB"/>
              <a:t>This is not required by the Python language but we recommend it as good practice.</a:t>
            </a: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D953EC37-24A2-4E4D-A669-C9839801EC7A}" type="slidenum">
              <a:t>245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409EB116-21E7-4D59-9453-3BC8E214FDB5}" type="slidenum">
              <a:t>246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B9220449-BF00-4C30-82F4-6F8CE58EDD42}" type="slidenum">
              <a:t>247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have seen already that every Python type comes with a function that attempts to convert other Python objects into that type. So the </a:t>
            </a:r>
            <a:r>
              <a:rPr lang="en-GB">
                <a:latin typeface="Liberation Mono" pitchFamily="49"/>
              </a:rPr>
              <a:t>list</a:t>
            </a:r>
            <a:r>
              <a:rPr lang="en-GB"/>
              <a:t> type has a </a:t>
            </a:r>
            <a:r>
              <a:rPr lang="en-GB">
                <a:latin typeface="Liberation Mono" pitchFamily="49"/>
              </a:rPr>
              <a:t>list()</a:t>
            </a:r>
            <a:r>
              <a:rPr lang="en-GB"/>
              <a:t> function.</a:t>
            </a:r>
          </a:p>
          <a:p>
            <a:pPr lvl="0"/>
            <a:r>
              <a:rPr lang="en-GB"/>
              <a:t>However, with lists Python goes further and puts a lot of work into making this transparent and convenient. In very many cases in Python you can drop an object into a list construct and it will act as if it was a list, and a convenient list at that.</a:t>
            </a: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E55A38FB-6351-4A93-B493-CFA93D8DBCAD}" type="slidenum">
              <a:t>248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For example, we know that if we apply the </a:t>
            </a:r>
            <a:r>
              <a:rPr lang="en-GB">
                <a:latin typeface="Liberation Mono" pitchFamily="49"/>
              </a:rPr>
              <a:t>list()</a:t>
            </a:r>
            <a:r>
              <a:rPr lang="en-GB"/>
              <a:t> function to a string we get the list of characters. But the Python “treat it like a list” magic means that if we simply drop a string into the list slot in a </a:t>
            </a:r>
            <a:r>
              <a:rPr lang="en-GB">
                <a:latin typeface="Liberation Mono" pitchFamily="49"/>
              </a:rPr>
              <a:t>for</a:t>
            </a:r>
            <a:r>
              <a:rPr lang="en-GB">
                <a:latin typeface="Liberation Sans" pitchFamily="34"/>
              </a:rPr>
              <a:t>…</a:t>
            </a:r>
            <a:r>
              <a:rPr lang="en-GB"/>
              <a:t> loop then it is treated as exactly that list of characters automatically.</a:t>
            </a:r>
          </a:p>
          <a:p>
            <a:pPr lvl="0"/>
            <a:endParaRPr lang="en-GB"/>
          </a:p>
          <a:p>
            <a:pPr lvl="0"/>
            <a:r>
              <a:rPr lang="en-GB">
                <a:latin typeface="Liberation Mono" pitchFamily="49"/>
              </a:rPr>
              <a:t>$ </a:t>
            </a:r>
            <a:r>
              <a:rPr lang="en-GB" b="1">
                <a:latin typeface="Liberation Mono" pitchFamily="49"/>
              </a:rPr>
              <a:t>python for4.py</a:t>
            </a:r>
          </a:p>
          <a:p>
            <a:pPr lvl="0"/>
            <a:r>
              <a:rPr lang="en-GB">
                <a:latin typeface="Liberation Mono" pitchFamily="49"/>
              </a:rPr>
              <a:t>H</a:t>
            </a:r>
          </a:p>
          <a:p>
            <a:pPr lvl="0"/>
            <a:r>
              <a:rPr lang="en-GB">
                <a:latin typeface="Liberation Mono" pitchFamily="49"/>
              </a:rPr>
              <a:t>e</a:t>
            </a:r>
          </a:p>
          <a:p>
            <a:pPr lvl="0"/>
            <a:r>
              <a:rPr lang="en-GB">
                <a:latin typeface="Liberation Mono" pitchFamily="49"/>
              </a:rPr>
              <a:t>l</a:t>
            </a:r>
          </a:p>
          <a:p>
            <a:pPr lvl="0"/>
            <a:r>
              <a:rPr lang="en-GB">
                <a:latin typeface="Liberation Mono" pitchFamily="49"/>
              </a:rPr>
              <a:t>l</a:t>
            </a:r>
          </a:p>
          <a:p>
            <a:pPr lvl="0"/>
            <a:r>
              <a:rPr lang="en-GB">
                <a:latin typeface="Liberation Mono" pitchFamily="49"/>
              </a:rPr>
              <a:t>o</a:t>
            </a:r>
          </a:p>
          <a:p>
            <a:pPr lvl="0"/>
            <a:r>
              <a:rPr lang="en-GB">
                <a:latin typeface="Liberation Mono" pitchFamily="49"/>
              </a:rPr>
              <a:t>$</a:t>
            </a:r>
          </a:p>
          <a:p>
            <a:pPr lvl="0"/>
            <a:endParaRPr lang="en-GB"/>
          </a:p>
          <a:p>
            <a:pPr lvl="0"/>
            <a:endParaRPr lang="en-GB"/>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254204F4-062A-4FA7-BCAB-A9875015D78A}" type="slidenum">
              <a:t>249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There are other Python objects which, while not lists exactly, can be treated like lists in a </a:t>
            </a:r>
            <a:r>
              <a:rPr lang="en-GB">
                <a:latin typeface="Liberation Mono" pitchFamily="49"/>
              </a:rPr>
              <a:t>for</a:t>
            </a:r>
            <a:r>
              <a:rPr lang="en-GB">
                <a:latin typeface="Liberation Sans" pitchFamily="34"/>
              </a:rPr>
              <a:t>…</a:t>
            </a:r>
            <a:r>
              <a:rPr lang="en-GB"/>
              <a:t> loop. A very important case is a “</a:t>
            </a:r>
            <a:r>
              <a:rPr lang="en-GB">
                <a:latin typeface="Liberation Mono" pitchFamily="49"/>
              </a:rPr>
              <a:t>range</a:t>
            </a:r>
            <a:r>
              <a:rPr lang="en-GB"/>
              <a:t>” object.</a:t>
            </a:r>
          </a:p>
          <a:p>
            <a:pPr lvl="0"/>
            <a:r>
              <a:rPr lang="en-GB"/>
              <a:t>Note that the range defined by 3 and 8 starts at 3 but ends one short. This is part of the whole “count from zero” business.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18E17274-322B-42A7-8CEE-3C4F58918F95}" type="slidenum">
              <a:t>25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In these slides I’m going to represent the stored text as characters because that’s easier to read. In reality, all computers can store are numbers. Every character has a number associated with it. You can get the number corresponding to any character by using the </a:t>
            </a:r>
            <a:r>
              <a:rPr lang="en-GB">
                <a:latin typeface="Liberation Mono" pitchFamily="49"/>
              </a:rPr>
              <a:t>ord()</a:t>
            </a:r>
            <a:r>
              <a:rPr lang="en-GB"/>
              <a:t> function and you can get the character corresponding to any number with the </a:t>
            </a:r>
            <a:r>
              <a:rPr lang="en-GB">
                <a:latin typeface="Liberation Mono" pitchFamily="49"/>
              </a:rPr>
              <a:t>chr()</a:t>
            </a:r>
            <a:r>
              <a:rPr lang="en-GB"/>
              <a:t> function.</a:t>
            </a:r>
          </a:p>
          <a:p>
            <a:pPr lvl="0"/>
            <a:r>
              <a:rPr lang="en-GB"/>
              <a:t>Mathematical note:</a:t>
            </a:r>
          </a:p>
          <a:p>
            <a:pPr lvl="0"/>
            <a:r>
              <a:rPr lang="en-GB"/>
              <a:t>The subscript 10 and 16 indicate the “base” of the numbers.</a:t>
            </a: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940E7D9F-BA86-450E-90A6-324B80BB9699}" type="slidenum">
              <a:t>250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Strictly speaking a </a:t>
            </a:r>
            <a:r>
              <a:rPr lang="en-GB">
                <a:latin typeface="Liberation Mono" pitchFamily="49"/>
              </a:rPr>
              <a:t>range</a:t>
            </a:r>
            <a:r>
              <a:rPr lang="en-GB"/>
              <a:t> is not a list. But it is close enough to a list that when you drop it into a </a:t>
            </a:r>
            <a:r>
              <a:rPr lang="en-GB">
                <a:latin typeface="Liberation Mono" pitchFamily="49"/>
              </a:rPr>
              <a:t>for</a:t>
            </a:r>
            <a:r>
              <a:rPr lang="en-GB">
                <a:latin typeface="Liberation Sans" pitchFamily="34"/>
              </a:rPr>
              <a:t>…</a:t>
            </a:r>
            <a:r>
              <a:rPr lang="en-GB"/>
              <a:t> loop, which is its most common use by far, then it behaves like the list of numbers.</a:t>
            </a: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F72258BE-4C0C-42E2-A15D-22561247F959}" type="slidenum">
              <a:t>251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So why does the </a:t>
            </a:r>
            <a:r>
              <a:rPr lang="en-GB">
                <a:latin typeface="Liberation Mono" pitchFamily="49"/>
              </a:rPr>
              <a:t>range()</a:t>
            </a:r>
            <a:r>
              <a:rPr lang="en-GB"/>
              <a:t> function not just produce a list?</a:t>
            </a:r>
          </a:p>
          <a:p>
            <a:pPr lvl="0"/>
            <a:r>
              <a:rPr lang="en-GB"/>
              <a:t>Well, its most common use is in a for</a:t>
            </a:r>
            <a:r>
              <a:rPr lang="en-GB">
                <a:latin typeface="Liberation Sans" pitchFamily="34"/>
              </a:rPr>
              <a:t>…</a:t>
            </a:r>
            <a:r>
              <a:rPr lang="en-GB"/>
              <a:t> loop. Only one value is required at a time. If the list was explicitly created t would waste computer memory for all the items not in use at the time and computer time for creating them all at once.</a:t>
            </a:r>
          </a:p>
          <a:p>
            <a:pPr lvl="0"/>
            <a:r>
              <a:rPr lang="en-GB"/>
              <a:t>(Truth be told, for the purposes of this course you wouldn’t notice.)</a:t>
            </a: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C7961BAA-5DB5-4819-8F97-705ED01737AC}" type="slidenum">
              <a:t>252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a:t>
            </a:r>
            <a:r>
              <a:rPr lang="en-GB">
                <a:latin typeface="Liberation Mono" pitchFamily="49"/>
              </a:rPr>
              <a:t>range()</a:t>
            </a:r>
            <a:r>
              <a:rPr lang="en-GB"/>
              <a:t> function can be used with different numbers of arguments.</a:t>
            </a:r>
          </a:p>
          <a:p>
            <a:pPr lvl="0"/>
            <a:r>
              <a:rPr lang="en-GB"/>
              <a:t>A single argument gives a list running from zero to the number.</a:t>
            </a:r>
          </a:p>
          <a:p>
            <a:pPr lvl="0"/>
            <a:r>
              <a:rPr lang="en-GB"/>
              <a:t>Two arguments gives the lists we have already seen.</a:t>
            </a:r>
          </a:p>
          <a:p>
            <a:pPr lvl="0"/>
            <a:r>
              <a:rPr lang="en-GB"/>
              <a:t>A third argument acts as a “stride” and can be negative.</a:t>
            </a: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F0D6EEC5-0CD1-4525-A61B-91FC3964C443}" type="slidenum">
              <a:t>253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Now that we have the range object we can move on to one of the most important uses of it.</a:t>
            </a:r>
          </a:p>
          <a:p>
            <a:pPr lvl="0"/>
            <a:r>
              <a:rPr lang="en-GB"/>
              <a:t>So far we have used a </a:t>
            </a:r>
            <a:r>
              <a:rPr lang="en-GB">
                <a:latin typeface="Liberation Mono" pitchFamily="49"/>
              </a:rPr>
              <a:t>for</a:t>
            </a:r>
            <a:r>
              <a:rPr lang="en-GB">
                <a:latin typeface="Liberation Sans" pitchFamily="34"/>
              </a:rPr>
              <a:t>…</a:t>
            </a:r>
            <a:r>
              <a:rPr lang="en-GB"/>
              <a:t> loop to step through the values in a list. From time to time it is important to be able to step through the valid indices of the list.</a:t>
            </a:r>
          </a:p>
          <a:p>
            <a:pPr lvl="0"/>
            <a:r>
              <a:rPr lang="en-GB"/>
              <a:t>Observe that if we apply the </a:t>
            </a:r>
            <a:r>
              <a:rPr lang="en-GB">
                <a:latin typeface="Liberation Mono" pitchFamily="49"/>
              </a:rPr>
              <a:t>range()</a:t>
            </a:r>
            <a:r>
              <a:rPr lang="en-GB"/>
              <a:t> function to a single number which is the length of a list then we get a list of the valid indices for that list.</a:t>
            </a: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942F7EDD-F3D6-4A1E-A014-92BA3F002F7A}" type="slidenum">
              <a:t>254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What good is a list of valid indices?</a:t>
            </a:r>
          </a:p>
          <a:p>
            <a:pPr lvl="0"/>
            <a:r>
              <a:rPr lang="en-GB"/>
              <a:t>There are two ways to step through the values in a list. One is directly; this is the method we have met already. The second is to step through the indices and to look up the corresponding value in the list.</a:t>
            </a:r>
          </a:p>
          <a:p>
            <a:pPr lvl="0"/>
            <a:r>
              <a:rPr lang="en-GB"/>
              <a:t>These are equivalent and the first method we have already seen is shorter to write. So why bother with the second?</a:t>
            </a: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FB23766F-B6D8-4044-BAAE-7E1EE5AE055A}" type="slidenum">
              <a:t>255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Consider operations on </a:t>
            </a:r>
            <a:r>
              <a:rPr lang="en-GB" i="1"/>
              <a:t>two</a:t>
            </a:r>
            <a:r>
              <a:rPr lang="en-GB"/>
              <a:t> lists.</a:t>
            </a:r>
          </a:p>
          <a:p>
            <a:pPr lvl="0"/>
            <a:r>
              <a:rPr lang="en-GB"/>
              <a:t>A concrete example might be the “dot product” of two lists. This is the sum of the products of matching elements.</a:t>
            </a:r>
          </a:p>
          <a:p>
            <a:pPr lvl="0"/>
            <a:r>
              <a:rPr lang="en-GB"/>
              <a:t>So</a:t>
            </a:r>
          </a:p>
          <a:p>
            <a:pPr lvl="0">
              <a:tabLst>
                <a:tab pos="279360" algn="l"/>
              </a:tabLst>
            </a:pPr>
            <a:r>
              <a:rPr lang="en-GB"/>
              <a:t>	[0.3, 0.0, 0.4] · [0.2, 0.5, 0.6]</a:t>
            </a:r>
          </a:p>
          <a:p>
            <a:pPr lvl="0">
              <a:tabLst>
                <a:tab pos="279360" algn="l"/>
              </a:tabLst>
            </a:pPr>
            <a:r>
              <a:rPr lang="en-GB"/>
              <a:t>=	0.3×0.2 + 0.0×0.5 + 0.4×0.6</a:t>
            </a:r>
          </a:p>
          <a:p>
            <a:pPr lvl="0">
              <a:tabLst>
                <a:tab pos="279360" algn="l"/>
              </a:tabLst>
            </a:pPr>
            <a:r>
              <a:rPr lang="en-GB"/>
              <a:t>=	0.06 + 0.0 + 0.24</a:t>
            </a:r>
          </a:p>
          <a:p>
            <a:pPr lvl="0">
              <a:tabLst>
                <a:tab pos="279360" algn="l"/>
              </a:tabLst>
            </a:pPr>
            <a:r>
              <a:rPr lang="en-GB"/>
              <a:t>=	0.6</a:t>
            </a:r>
          </a:p>
          <a:p>
            <a:pPr lvl="0"/>
            <a:r>
              <a:rPr lang="en-GB"/>
              <a:t>How might we implement this in Python?</a:t>
            </a: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9D4DE60B-6402-4DBC-9C1D-E783AB9F3644}" type="slidenum">
              <a:t>256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can approach this problem by running through the valid indices and looking up the corresponding values from each list in the body of the </a:t>
            </a:r>
            <a:r>
              <a:rPr lang="en-GB">
                <a:latin typeface="Liberation Mono" pitchFamily="49"/>
              </a:rPr>
              <a:t>for</a:t>
            </a:r>
            <a:r>
              <a:rPr lang="en-GB">
                <a:latin typeface="Liberation Sans" pitchFamily="34"/>
              </a:rPr>
              <a:t>…</a:t>
            </a:r>
            <a:r>
              <a:rPr lang="en-GB"/>
              <a:t> loop.</a:t>
            </a: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FB6517C-F891-4D2C-917D-5A96CF72FFCC}" type="slidenum">
              <a:t>257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a:t>
            </a:r>
            <a:r>
              <a:rPr lang="en-GB">
                <a:latin typeface="Liberation Mono" pitchFamily="49"/>
              </a:rPr>
              <a:t>range</a:t>
            </a:r>
            <a:r>
              <a:rPr lang="en-GB"/>
              <a:t> object is one of the most commonly met examples of an iterable, something that isn’t a list but is “close enough”.</a:t>
            </a: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EBCC8FC8-23B7-452F-AD69-697F0DAFF64E}" type="slidenum">
              <a:t>258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will look a little more closely at iterables so that we can recognise them when we meet them later.</a:t>
            </a:r>
          </a:p>
          <a:p>
            <a:pPr lvl="0"/>
            <a:r>
              <a:rPr lang="en-GB"/>
              <a:t>If we start with a list then we can turn it into an iterable with the </a:t>
            </a:r>
            <a:r>
              <a:rPr lang="en-GB">
                <a:latin typeface="Liberation Mono" pitchFamily="49"/>
              </a:rPr>
              <a:t>iter()</a:t>
            </a:r>
            <a:r>
              <a:rPr lang="en-GB"/>
              <a:t> function.</a:t>
            </a:r>
          </a:p>
          <a:p>
            <a:pPr lvl="0"/>
            <a:r>
              <a:rPr lang="en-GB"/>
              <a:t>An iterable ceated from a list is essentially the same as the list with a note of how far through the list we have read. This reference starts at zero, obviously.</a:t>
            </a:r>
          </a:p>
          <a:p>
            <a:pPr lvl="0"/>
            <a:r>
              <a:rPr lang="en-GB"/>
              <a:t>Python provides a </a:t>
            </a:r>
            <a:r>
              <a:rPr lang="en-GB">
                <a:latin typeface="Liberation Mono" pitchFamily="49"/>
              </a:rPr>
              <a:t>next()</a:t>
            </a:r>
            <a:r>
              <a:rPr lang="en-GB"/>
              <a:t> function which can act on any iterable which returns the next value (or the first if we’ve not started) and increments this internal counter.</a:t>
            </a: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AA1EA494-1D92-4712-9F32-4B2F5239904A}" type="slidenum">
              <a:t>259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Note that </a:t>
            </a:r>
            <a:r>
              <a:rPr lang="en-GB">
                <a:latin typeface="Liberation Mono" pitchFamily="49"/>
              </a:rPr>
              <a:t>next()</a:t>
            </a:r>
            <a:r>
              <a:rPr lang="en-GB"/>
              <a:t> complains vigorously if we try to run off the end. For this course, where these errors are all fatal it means that we can’t use </a:t>
            </a:r>
            <a:r>
              <a:rPr lang="en-GB">
                <a:latin typeface="Liberation Mono" pitchFamily="49"/>
              </a:rPr>
              <a:t>next()</a:t>
            </a:r>
            <a:r>
              <a:rPr lang="en-GB"/>
              <a:t> directly. we don’t need to; we have the </a:t>
            </a:r>
            <a:r>
              <a:rPr lang="en-GB">
                <a:latin typeface="Liberation Mono" pitchFamily="49"/>
              </a:rPr>
              <a:t>for</a:t>
            </a:r>
            <a:r>
              <a:rPr lang="en-GB">
                <a:latin typeface="Liberation Sans" pitchFamily="34"/>
              </a:rPr>
              <a:t>…</a:t>
            </a:r>
            <a:r>
              <a:rPr lang="en-GB"/>
              <a:t> loop which handles the error for us.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F74EAC69-E5C5-4F87-84E3-7A64DE49FAC7}" type="slidenum">
              <a:t>26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Now let’s do something with strings.</a:t>
            </a:r>
          </a:p>
          <a:p>
            <a:pPr lvl="0"/>
            <a:r>
              <a:rPr lang="en-GB"/>
              <a:t>If we ‘add’ two strings together Python joins them together to form a longer string.</a:t>
            </a:r>
          </a:p>
          <a:p>
            <a:pPr lvl="0"/>
            <a:r>
              <a:rPr lang="en-GB"/>
              <a:t>Python actually permits you to omit the “</a:t>
            </a:r>
            <a:r>
              <a:rPr lang="en-GB">
                <a:latin typeface="Liberation Mono" pitchFamily="49"/>
              </a:rPr>
              <a:t>+</a:t>
            </a:r>
            <a:r>
              <a:rPr lang="en-GB"/>
              <a:t>”. Don’t do this.</a:t>
            </a: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AB03B124-ADAB-4C01-90F9-63A9A8366C2B}" type="slidenum">
              <a:t>260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7B4210F1-74BD-4D8A-83D3-B418567D491C}" type="slidenum">
              <a:t>261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This exercise develops the Python to calculate the square of the distance between two 3D points. We could use our square root Python from earlier to calculate the distance itself but we will meet the “real” square root function later in this course so we’ll hold back from that for now.</a:t>
            </a: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3F18D6E7-F978-4BAB-9A78-07CC08FE1AD0}" type="slidenum">
              <a:t>262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There is one last piece of list Pythonry we need to see.</a:t>
            </a:r>
          </a:p>
          <a:p>
            <a:pPr lvl="0"/>
            <a:r>
              <a:rPr lang="en-GB"/>
              <a:t>Python has a syntax for making copies of parts of lists, which it calls “</a:t>
            </a:r>
            <a:r>
              <a:rPr lang="en-GB" i="1"/>
              <a:t>slices</a:t>
            </a:r>
            <a:r>
              <a:rPr lang="en-GB"/>
              <a:t>”.</a:t>
            </a:r>
          </a:p>
          <a:p>
            <a:pPr lvl="0"/>
            <a:r>
              <a:rPr lang="en-GB"/>
              <a:t>If, instead of a simple index we put two indices separated by a colon then we get the sub-list running from the first index up to but excluding the seocnd index.</a:t>
            </a: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B5CB5F08-98E6-4EC1-BE25-4942CFB050DE}" type="slidenum">
              <a:t>263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last index is omitted as part of the “count from zero” thing.</a:t>
            </a: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13AE0453-8627-4F7D-AFE1-5B092234E65F}" type="slidenum">
              <a:t>264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can omit either or both of the numbers. Missing the first number means “from the start” and missing the second means “right up to the end”.</a:t>
            </a: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E488BCEE-9A6E-40F3-B8D8-2C0B5442DEBA}" type="slidenum">
              <a:t>265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can also add a second colon which is followed by a stride, just as with </a:t>
            </a:r>
            <a:r>
              <a:rPr lang="en-GB">
                <a:latin typeface="Liberation Mono" pitchFamily="49"/>
              </a:rPr>
              <a:t>range()</a:t>
            </a:r>
            <a:r>
              <a:rPr lang="en-GB"/>
              <a:t>.</a:t>
            </a: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8B0A2918-D0DA-404F-9A11-D69A8CED5260}" type="slidenum">
              <a:t>266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Slices allow us to make copies of entire lists.</a:t>
            </a:r>
          </a:p>
          <a:p>
            <a:pPr lvl="0"/>
            <a:r>
              <a:rPr lang="en-GB"/>
              <a:t>If we use simple name attachment then we just get two names for the same list.</a:t>
            </a: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10D83CED-1CE6-4245-AAF6-99817431E1BE}" type="slidenum">
              <a:t>267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Changing an item in the list via one name shows up via the other name.</a:t>
            </a: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E67DADFF-E96D-4830-9BE8-92176913EEA0}" type="slidenum">
              <a:t>268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Slices are copies, though, so if we attach a name to a slice from a list </a:t>
            </a:r>
            <a:r>
              <a:rPr lang="en-GB">
                <a:latin typeface="Liberation Sans" pitchFamily="34"/>
              </a:rPr>
              <a:t>—</a:t>
            </a:r>
            <a:r>
              <a:rPr lang="en-GB"/>
              <a:t> even if that slice is the entire list </a:t>
            </a:r>
            <a:r>
              <a:rPr lang="en-GB">
                <a:latin typeface="Liberation Sans" pitchFamily="34"/>
              </a:rPr>
              <a:t>―</a:t>
            </a:r>
            <a:r>
              <a:rPr lang="en-GB"/>
              <a:t> then we have two separate lists each with their own name attached.</a:t>
            </a: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505845CC-D989-4830-B29E-A69439A09D98}" type="slidenum">
              <a:t>269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So changes in one don’t show in the other because they are not the same list.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2687677D-ECE3-4BCB-9A0C-23489DDEB78E}" type="slidenum">
              <a:t>27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This joining together is very simple. If you want words split by a space you have to put the space in.</a:t>
            </a: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3080A6EA-4E64-4F5F-B0DF-93066EA8F333}" type="slidenum">
              <a:t>270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62FBEDB-934F-41A5-A9FA-151391A82078}" type="slidenum">
              <a:t>271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F5019BA5-8DE5-4E6F-9AAE-1E6A45F3CBD0}" type="slidenum">
              <a:t>272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Now we will look at something completely different that will turn out to be just like a list: Files.</a:t>
            </a:r>
          </a:p>
          <a:p>
            <a:pPr lvl="0"/>
            <a:r>
              <a:rPr lang="en-GB"/>
              <a:t>We want our Python scripts to be able to read in and write out files of text or data.</a:t>
            </a:r>
          </a:p>
          <a:p>
            <a:pPr lvl="0"/>
            <a:r>
              <a:rPr lang="en-GB"/>
              <a:t>We will consider reading files first and writing them second.</a:t>
            </a: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847C4C29-A761-4FC0-8A3F-1A8F104D018C}" type="slidenum">
              <a:t>273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Reading from a file involves four operations bracketing three phases.</a:t>
            </a:r>
          </a:p>
          <a:p>
            <a:pPr lvl="0"/>
            <a:r>
              <a:rPr lang="en-GB"/>
              <a:t>We start with a file name. This is a string of characters.</a:t>
            </a:r>
          </a:p>
          <a:p>
            <a:pPr lvl="0"/>
            <a:r>
              <a:rPr lang="en-GB"/>
              <a:t>I want to be pedantic about something in this course: a file </a:t>
            </a:r>
            <a:r>
              <a:rPr lang="en-GB" i="1"/>
              <a:t>name</a:t>
            </a:r>
            <a:r>
              <a:rPr lang="en-GB"/>
              <a:t> is not a file. A file is a lump of data in the computer’s long-term store. A file name is a short piece of text.</a:t>
            </a:r>
          </a:p>
          <a:p>
            <a:pPr lvl="0"/>
            <a:r>
              <a:rPr lang="en-GB"/>
              <a:t>We link a file name to a file by a process called “opening the file”. This takes the file name and creates a Python file object which will act as our conduit to the file proper.</a:t>
            </a:r>
          </a:p>
          <a:p>
            <a:pPr lvl="0"/>
            <a:r>
              <a:rPr lang="en-GB"/>
              <a:t>We will use this file object to read data from the file into the Python script.</a:t>
            </a:r>
          </a:p>
          <a:p>
            <a:pPr lvl="0"/>
            <a:r>
              <a:rPr lang="en-GB"/>
              <a:t>When we are done reading data out of the file (via the file object) we will signal to both python and the operating system that we are done with it by “closing” it. This disconnects us from the file and we would have to re-open it if we wanted more data.</a:t>
            </a: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A07B2D56-1ADE-47EA-A942-77DFB9DBACA8}" type="slidenum">
              <a:t>274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will start with opening a file.</a:t>
            </a:r>
          </a:p>
          <a:p>
            <a:pPr lvl="0"/>
            <a:r>
              <a:rPr lang="en-GB"/>
              <a:t>We start with just the file name. This is passed into the open() function with a second argument, </a:t>
            </a:r>
            <a:r>
              <a:rPr lang="en-GB">
                <a:latin typeface="Liberation Mono" pitchFamily="49"/>
              </a:rPr>
              <a:t>'r'</a:t>
            </a:r>
            <a:r>
              <a:rPr lang="en-GB"/>
              <a:t>, indicating that we only want to </a:t>
            </a:r>
            <a:r>
              <a:rPr lang="en-GB" b="1"/>
              <a:t>r</a:t>
            </a:r>
            <a:r>
              <a:rPr lang="en-GB"/>
              <a:t>ead the file.</a:t>
            </a:r>
          </a:p>
          <a:p>
            <a:pPr lvl="0"/>
            <a:r>
              <a:rPr lang="en-GB"/>
              <a:t>The function hooks into the operating system, which looks up the file by name, checks that we have permission to read it, records the fact that we are reading it, and hands us back a handle </a:t>
            </a:r>
            <a:r>
              <a:rPr lang="en-GB">
                <a:latin typeface="Liberation Sans" pitchFamily="34"/>
              </a:rPr>
              <a:t>—</a:t>
            </a:r>
            <a:r>
              <a:rPr lang="en-GB"/>
              <a:t> the file object </a:t>
            </a:r>
            <a:r>
              <a:rPr lang="en-GB">
                <a:latin typeface="Liberation Sans" pitchFamily="34"/>
              </a:rPr>
              <a:t>―</a:t>
            </a:r>
            <a:r>
              <a:rPr lang="en-GB"/>
              <a:t> by which we can access its contents.</a:t>
            </a: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17614114-4EFF-4964-B60A-F42F8367861B}" type="slidenum">
              <a:t>275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Now that we have this hook into the file itself, how do we read the data from it?</a:t>
            </a:r>
          </a:p>
          <a:p>
            <a:pPr lvl="0"/>
            <a:r>
              <a:rPr lang="en-GB"/>
              <a:t>File objects are iterators, so we can apply the next() function to them to get the next line, starting with the first.</a:t>
            </a: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65AC9DE3-F512-4375-A87F-6765876E95E8}" type="slidenum">
              <a:t>276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Note that a “blank” line actually contains the end of line character. It has length 1, and  is not an empty string, length 0.</a:t>
            </a: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74830BB8-ABA6-4A91-8410-214E5763A9DA}" type="slidenum">
              <a:t>277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When we are done reading the data we need to signal that we are done with it. Python file objects have a </a:t>
            </a:r>
            <a:r>
              <a:rPr lang="en-GB">
                <a:latin typeface="Liberation Mono" pitchFamily="49"/>
              </a:rPr>
              <a:t>close()</a:t>
            </a:r>
            <a:r>
              <a:rPr lang="en-GB"/>
              <a:t> method built into them which does precisely this.</a:t>
            </a: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5F72F5FF-D874-46D1-AF12-5F7B02512B86}" type="slidenum">
              <a:t>278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UTF-8 means “UCS Transformation Format </a:t>
            </a:r>
            <a:r>
              <a:rPr lang="en-GB">
                <a:latin typeface="Liberation Sans" pitchFamily="34"/>
              </a:rPr>
              <a:t>―</a:t>
            </a:r>
            <a:r>
              <a:rPr lang="en-GB"/>
              <a:t> 8-bit”.</a:t>
            </a:r>
          </a:p>
          <a:p>
            <a:pPr lvl="0"/>
            <a:r>
              <a:rPr lang="en-GB"/>
              <a:t>UCS means “”Universal Character Set. This is defined by International Standard ISO/IEC 10646, Information technology — Universal multiple-octet coded character set (UCS). For more information than you could possibly want on this topic visit the Unicode web pages: </a:t>
            </a:r>
            <a:r>
              <a:rPr lang="en-GB">
                <a:latin typeface="Liberation Mono" pitchFamily="49"/>
              </a:rPr>
              <a:t>www.unicode.org</a:t>
            </a:r>
            <a:r>
              <a:rPr lang="en-GB"/>
              <a:t>.</a:t>
            </a: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EAC5D526-17D7-432B-9BEA-9E2DFE22EC93}" type="slidenum">
              <a:t>279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Python file object contains a lot of different bits of information. There are also lots of different sorts of file object, but we are glossing over that in this introductory course.</a:t>
            </a:r>
          </a:p>
          <a:p>
            <a:pPr lvl="0"/>
            <a:r>
              <a:rPr lang="en-GB"/>
              <a:t>What they share is a reference into the operating system’s file system that identifies the specific file and acts as the declaration to the operating system that the Python process is using the file.</a:t>
            </a:r>
          </a:p>
          <a:p>
            <a:pPr lvl="0"/>
            <a:r>
              <a:rPr lang="en-GB"/>
              <a:t>They also share an “offset”. This is a number that identifies how far into the file the program has read so far. The </a:t>
            </a:r>
            <a:r>
              <a:rPr lang="en-GB">
                <a:latin typeface="Liberation Mono" pitchFamily="49"/>
              </a:rPr>
              <a:t>next()</a:t>
            </a:r>
            <a:r>
              <a:rPr lang="en-GB"/>
              <a:t> function reads from the offset to the next new line and increases the offset to be the distance into the file of the new line character.</a:t>
            </a:r>
          </a:p>
          <a:p>
            <a:pPr lvl="0"/>
            <a:r>
              <a:rPr lang="en-GB"/>
              <a:t>The file object also records the name it was opened from and the text encoding it is using to convert bytes in the file to characters in the program.</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F4C794A1-538A-4068-95C5-D3671022F258}" type="slidenum">
              <a:t>28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It doesn’t matter whether we write our strings with single or double quotes (so long as they match at the two ends). Python simply notes that we are defining a string.</a:t>
            </a: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87029419-4F23-4075-B512-4A3AD676F10E}" type="slidenum">
              <a:t>280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Given that a file is an iterable, we can smply convert it into a list and we get the list of lines.</a:t>
            </a: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2843EEA7-7C45-4B0E-820C-B524466BB355}" type="slidenum">
              <a:t>281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Note, however, that the act of reading the file to get the lines reads through the file, so doing it twice gives an empty result second time round.</a:t>
            </a: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C8A9BA7F-3C4C-41AE-B253-B95E50917F8A}" type="slidenum">
              <a:t>282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recall that the reading starts at the offset and reads forwards </a:t>
            </a:r>
            <a:r>
              <a:rPr lang="en-GB">
                <a:latin typeface="Liberation Sans" pitchFamily="34"/>
              </a:rPr>
              <a:t>—</a:t>
            </a:r>
            <a:r>
              <a:rPr lang="en-GB"/>
              <a:t> to the end of the file in this example. It also moves the offset to what was last read. So the offset is changed to refer to the end of the file.</a:t>
            </a: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EDB74EBA-F936-48BC-9BEA-29F302642E20}" type="slidenum">
              <a:t>283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can deliberately change the offset. For text files with lines of different lengths this can be more complex that you would imagine. The only safe value to change the offset to is zero which takes us back to the start of the file.</a:t>
            </a: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3CB5CD6-C4D8-4C3F-8147-6E2CE3C8D8A4}" type="slidenum">
              <a:t>284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There are other ways to read in the data. Earlier versions of Python only supported a couple of built-in methods. You may still see these in other people’s scripts but we don’ recommend writing them in scripts that you create.</a:t>
            </a: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2B710FA7-3C94-4515-A231-7A4FC31968F7}" type="slidenum">
              <a:t>285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Being able to read a single line of a file is all very well. Converting an entire book into a list of its lines might prove to be unwieldy.</a:t>
            </a:r>
          </a:p>
          <a:p>
            <a:pPr lvl="0"/>
            <a:r>
              <a:rPr lang="en-GB"/>
              <a:t>What is the typical way to do it?</a:t>
            </a:r>
          </a:p>
          <a:p>
            <a:pPr lvl="0"/>
            <a:r>
              <a:rPr lang="en-GB"/>
              <a:t>Given that files can be treated like lists the easiest way to process each line of a file is with a </a:t>
            </a:r>
            <a:r>
              <a:rPr lang="en-GB">
                <a:latin typeface="Liberation Mono" pitchFamily="49"/>
              </a:rPr>
              <a:t>for</a:t>
            </a:r>
            <a:r>
              <a:rPr lang="en-GB">
                <a:latin typeface="Liberation Sans" pitchFamily="34"/>
              </a:rPr>
              <a:t>…</a:t>
            </a:r>
            <a:r>
              <a:rPr lang="en-GB"/>
              <a:t> loop.</a:t>
            </a: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BEEBE59D-199A-4157-B178-E1638302C2F4}" type="slidenum">
              <a:t>286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For example, we could just increment a counter for each line to count the number of lines.</a:t>
            </a: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CB5DAB9C-A772-48B8-9370-E7B6FA346E31}" type="slidenum">
              <a:t>287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could measure the length of the line and increment the counter by the number of characters in the line to count the total number of characters in the file.</a:t>
            </a: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3B2754D6-7277-4DCB-88CC-E28418F2F3A9}" type="slidenum">
              <a:t>288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4F32EEC-01D5-4854-B673-48C81C1790D2}" type="slidenum">
              <a:t>289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Once this script is complete you will have written an equivalent of the standard (albeit simple) Unix command line tool “</a:t>
            </a:r>
            <a:r>
              <a:rPr lang="en-GB" b="1"/>
              <a:t>wc</a:t>
            </a:r>
            <a:r>
              <a:rPr lang="en-GB"/>
              <a:t>”.</a:t>
            </a:r>
          </a:p>
          <a:p>
            <a:pPr lvl="0"/>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E2571D21-0019-463C-A9E5-9D336568F390}" type="slidenum">
              <a:t>29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Internally there are no quotes, just a record that the object is text.</a:t>
            </a:r>
          </a:p>
          <a:p>
            <a:pPr lvl="0"/>
            <a:r>
              <a:rPr lang="en-GB"/>
              <a:t>When Python comes to display the string and declares “this is text” itself it uses single quotes.</a:t>
            </a: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6FF74462-C3F0-4362-84FC-717D2B2B90A8}" type="slidenum">
              <a:t>290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Enough of reading files Robert Louis Stephenson has prepared for us. Let’s write our own.</a:t>
            </a:r>
          </a:p>
          <a:p>
            <a:pPr lvl="0"/>
            <a:r>
              <a:rPr lang="en-GB"/>
              <a:t>This is again a three phase process. We will open a file for writing, write to it and then close it.</a:t>
            </a: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B7ECA4F5-AAB2-4A23-96CA-897C4EB63A1C}" type="slidenum">
              <a:t>291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Opening a file for writing is the same as opening it for reading except that the mode is </a:t>
            </a:r>
            <a:r>
              <a:rPr lang="en-GB">
                <a:latin typeface="Liberation Mono" pitchFamily="49"/>
              </a:rPr>
              <a:t>'w'</a:t>
            </a:r>
            <a:r>
              <a:rPr lang="en-GB"/>
              <a:t> for </a:t>
            </a:r>
            <a:r>
              <a:rPr lang="en-GB" b="1"/>
              <a:t>w</a:t>
            </a:r>
            <a:r>
              <a:rPr lang="en-GB"/>
              <a:t>riting.</a:t>
            </a:r>
          </a:p>
          <a:p>
            <a:pPr lvl="0"/>
            <a:r>
              <a:rPr lang="en-GB"/>
              <a:t>If the file already exists then this overwrites it. The file gets truncated to zero bytes long because you haven’t written to it yet.</a:t>
            </a: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614DD367-60CA-4A1B-BD39-9ABBA8541E3C}" type="slidenum">
              <a:t>292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A writeable file object has a method write() which takes a text string (typically but not necessarily a line) and writes it to the file.</a:t>
            </a: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930F9C26-4CE6-4E98-858B-04DDA103985F}" type="slidenum">
              <a:t>293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How the data is chopped up between writes is up to you.</a:t>
            </a: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DB9E6955-8116-4D87-B2B2-C0FAE23CE922}" type="slidenum">
              <a:t>294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It also has a close() method.</a:t>
            </a: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BED75777-329D-462B-AF59-9A57E120540E}" type="slidenum">
              <a:t>295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Closing files is even more important for written files that read ones.</a:t>
            </a:r>
          </a:p>
          <a:p>
            <a:pPr lvl="0"/>
            <a:r>
              <a:rPr lang="en-GB"/>
              <a:t>It is only when a file is closed that the data you have written to the Python file object is definitely sent to the operating system’s file. This is a process called “flushing the file to disc”.</a:t>
            </a:r>
          </a:p>
          <a:p>
            <a:pPr lvl="0"/>
            <a:r>
              <a:rPr lang="en-GB"/>
              <a:t>Writing to disc is slow by computing standards so, for efficiency reasons, systems like Python tend to wait until they have at least a certain amount of data for a file before they flush it to disc. If your program exists before flushing then the data may be lost. Closing a file signals that there will be no more data coming for it so Python flushes whatever it has in hand to the disc as part of the closure process.</a:t>
            </a: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EFBAD3D2-701D-40BB-9894-9A33E17A0C34}" type="slidenum">
              <a:t>296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There’s more to it than just flushing, though. Holding a file open signals to the underlying computer operating system that you have an interest in the file. How the operating system reacts to this varies from system to system, but Microsoft Windows™ will lock a file so that if you have it open for writing nobody else can open it for reading, even if you don’t plan to write any more to it than you have already.</a:t>
            </a: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422C7B43-5833-43EB-9804-43B041258DB3}" type="slidenum">
              <a:t>297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There is one last issue to address with writing data to files.</a:t>
            </a:r>
          </a:p>
          <a:p>
            <a:pPr lvl="0"/>
            <a:r>
              <a:rPr lang="en-GB"/>
              <a:t>IUnlike the </a:t>
            </a:r>
            <a:r>
              <a:rPr lang="en-GB">
                <a:latin typeface="Liberation Mono" pitchFamily="50"/>
              </a:rPr>
              <a:t>print()</a:t>
            </a:r>
            <a:r>
              <a:rPr lang="en-GB"/>
              <a:t> function, the </a:t>
            </a:r>
            <a:r>
              <a:rPr lang="en-GB">
                <a:latin typeface="Liberation Mono" pitchFamily="50"/>
              </a:rPr>
              <a:t>write()</a:t>
            </a:r>
            <a:r>
              <a:rPr lang="en-GB"/>
              <a:t> function can only handle text arguments. The </a:t>
            </a:r>
            <a:r>
              <a:rPr lang="en-GB">
                <a:latin typeface="Liberation Mono" pitchFamily="50"/>
              </a:rPr>
              <a:t>print()</a:t>
            </a:r>
            <a:r>
              <a:rPr lang="en-GB"/>
              <a:t> function automatically converts non-text values; </a:t>
            </a:r>
            <a:r>
              <a:rPr lang="en-GB">
                <a:latin typeface="Liberation Mono" pitchFamily="50"/>
              </a:rPr>
              <a:t>write()</a:t>
            </a:r>
            <a:r>
              <a:rPr lang="en-GB"/>
              <a:t> does not. Therefore, we must do the conversion ourselves.</a:t>
            </a: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B6B784B7-94CD-40E0-A957-811340A5BEB8}" type="slidenum">
              <a:t>298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do this simply by calling the </a:t>
            </a:r>
            <a:r>
              <a:rPr lang="en-GB">
                <a:latin typeface="Liberation Mono" pitchFamily="50"/>
              </a:rPr>
              <a:t>str()</a:t>
            </a:r>
            <a:r>
              <a:rPr lang="en-GB"/>
              <a:t> function which converts (almost) anything directly into text.</a:t>
            </a:r>
          </a:p>
          <a:p>
            <a:pPr lvl="0"/>
            <a:r>
              <a:rPr lang="en-GB"/>
              <a:t>We also need to explicitly add on the new line character to indicate the end of the line with the data on it.</a:t>
            </a:r>
          </a:p>
          <a:p>
            <a:pPr lvl="0"/>
            <a:endParaRPr lang="en-GB"/>
          </a:p>
          <a:p>
            <a:pPr lvl="0"/>
            <a:r>
              <a:rPr lang="en-GB"/>
              <a:t>Later in this course we will see a system Python has for generating formatted text. This will provide a more elegant solution but, until then, we will make do with </a:t>
            </a:r>
            <a:r>
              <a:rPr lang="en-GB">
                <a:latin typeface="Liberation Mono" pitchFamily="50"/>
              </a:rPr>
              <a:t>str()</a:t>
            </a:r>
            <a:r>
              <a:rPr lang="en-GB"/>
              <a:t> and </a:t>
            </a:r>
            <a:r>
              <a:rPr lang="en-GB">
                <a:latin typeface="Liberation Mono" pitchFamily="50"/>
              </a:rPr>
              <a:t>\n</a:t>
            </a:r>
            <a:r>
              <a:rPr lang="en-GB"/>
              <a:t>.</a:t>
            </a: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251E40E7-A5B8-4159-A6B3-349CA9FF6BF7}" type="slidenum">
              <a:t>299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99754ABE-8720-465B-BBDA-F747A403D808}" type="slidenum">
              <a:t>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ADC6722B-1E61-4919-8718-408C1690734E}" type="slidenum">
              <a:t>30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Having two sorts of quotes can be useful in certain circumstances. If you want the text itself to include quotes of one type you can define it surrounded by the other type.</a:t>
            </a: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4690CC79-9A46-4584-B361-09B45D064DBD}" type="slidenum">
              <a:t>300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55E95C31-5370-416E-9874-217608C001E9}" type="slidenum">
              <a:t>301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D7B7C22B-8500-4736-8187-3F4F8A6EC2D3}" type="slidenum">
              <a:t>302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This is the complete set of Python functions that we have met to date.</a:t>
            </a:r>
          </a:p>
          <a:p>
            <a:pPr lvl="0"/>
            <a:r>
              <a:rPr lang="en-GB"/>
              <a:t>Actually it’s surprising how </a:t>
            </a:r>
            <a:r>
              <a:rPr lang="en-GB" i="1"/>
              <a:t>few</a:t>
            </a:r>
            <a:r>
              <a:rPr lang="en-GB"/>
              <a:t> there are, not how many. Python’s philosophy leads to functions that only make sense for a particular sort of object being methods of that object, not free-standing functions.</a:t>
            </a:r>
          </a:p>
          <a:p>
            <a:pPr lvl="0"/>
            <a:r>
              <a:rPr lang="en-GB"/>
              <a:t>We are now going to write our own functions.</a:t>
            </a:r>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D5CF412C-DF63-4951-801F-40C1E156652A}" type="slidenum">
              <a:t>303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Why?</a:t>
            </a:r>
          </a:p>
          <a:p>
            <a:pPr lvl="0"/>
            <a:r>
              <a:rPr lang="en-GB"/>
              <a:t>Moving our scripts’ functionality into functions and then calling those functions is going to make </a:t>
            </a:r>
            <a:r>
              <a:rPr lang="en-GB" i="1"/>
              <a:t>everything</a:t>
            </a:r>
            <a:r>
              <a:rPr lang="en-GB"/>
              <a:t> better. This is the first step towards “structured programming” which is where programming goes when your scripts get too long to write in one go without really thinking about it.</a:t>
            </a:r>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49F80AF1-F408-429C-9F75-74FF1779A8AE}" type="slidenum">
              <a:t>304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So what do we need to do?</a:t>
            </a:r>
          </a:p>
          <a:p>
            <a:pPr lvl="0"/>
            <a:r>
              <a:rPr lang="en-GB"/>
              <a:t>Well any functions starts by defining what inputs it needs, what it does with those inputs to generate the results and exactly what results/outputs it generates.</a:t>
            </a:r>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8EF249EF-E24B-4DA6-BE15-769EFB36895E}" type="slidenum">
              <a:t>305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To give ourselves a simple but concrete example to keep in mind we will set ourselves the challenge of writing a function that sums the elements of a list.</a:t>
            </a:r>
          </a:p>
          <a:p>
            <a:pPr lvl="0"/>
            <a:r>
              <a:rPr lang="en-GB"/>
              <a:t>This may sound trivial but immediately raises some interesting cases that need to be considered.</a:t>
            </a:r>
          </a:p>
          <a:p>
            <a:pPr lvl="0"/>
            <a:r>
              <a:rPr lang="en-GB"/>
              <a:t>What is the sum of an empty list? Zero? Is that an integer zero or a floating point zero? (Or a complex zero?)</a:t>
            </a:r>
          </a:p>
          <a:p>
            <a:pPr lvl="0"/>
            <a:r>
              <a:rPr lang="en-GB"/>
              <a:t>We will say it should sum to an integer zero.</a:t>
            </a:r>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99A3D055-28FD-4952-ACF5-BC334A22C374}" type="slidenum">
              <a:t>306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will plunge straight into the Python.</a:t>
            </a:r>
          </a:p>
          <a:p>
            <a:pPr lvl="0"/>
            <a:r>
              <a:rPr lang="en-GB"/>
              <a:t>The Python keyword to </a:t>
            </a:r>
            <a:r>
              <a:rPr lang="en-GB" b="1"/>
              <a:t>def</a:t>
            </a:r>
            <a:r>
              <a:rPr lang="en-GB"/>
              <a:t>ine a function is “</a:t>
            </a:r>
            <a:r>
              <a:rPr lang="en-GB">
                <a:latin typeface="Liberation Mono" pitchFamily="49"/>
              </a:rPr>
              <a:t>def</a:t>
            </a:r>
            <a:r>
              <a:rPr lang="en-GB"/>
              <a:t>”.</a:t>
            </a:r>
          </a:p>
          <a:p>
            <a:pPr lvl="0"/>
            <a:r>
              <a:rPr lang="en-GB"/>
              <a:t>This is followed by the name of the function, “</a:t>
            </a:r>
            <a:r>
              <a:rPr lang="en-GB">
                <a:latin typeface="Liberation Mono" pitchFamily="49"/>
              </a:rPr>
              <a:t>total</a:t>
            </a:r>
            <a:r>
              <a:rPr lang="en-GB"/>
              <a:t>” in this case.</a:t>
            </a:r>
          </a:p>
          <a:p>
            <a:pPr lvl="0"/>
            <a:r>
              <a:rPr lang="en-GB"/>
              <a:t>This is followed by a pair of round brackets which will contain all the input values for the function.</a:t>
            </a:r>
          </a:p>
          <a:p>
            <a:pPr lvl="0"/>
            <a:r>
              <a:rPr lang="en-GB"/>
              <a:t>Finally there is a colon to mark the end of the line and the beginning of the body of the function.</a:t>
            </a:r>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D3E6B50A-9F68-4925-B8BD-520629A1820E}" type="slidenum">
              <a:t>307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Our function takes a single input: the list of numbers to be summed.</a:t>
            </a:r>
          </a:p>
          <a:p>
            <a:pPr lvl="0"/>
            <a:r>
              <a:rPr lang="en-GB"/>
              <a:t>What goes inside the brackets on the </a:t>
            </a:r>
            <a:r>
              <a:rPr lang="en-GB">
                <a:latin typeface="Liberation Mono" pitchFamily="49"/>
              </a:rPr>
              <a:t>def</a:t>
            </a:r>
            <a:r>
              <a:rPr lang="en-GB"/>
              <a:t> line is the name that this list will have inside the function’s definition. This is the “</a:t>
            </a:r>
            <a:r>
              <a:rPr lang="en-GB" i="1"/>
              <a:t>x</a:t>
            </a:r>
            <a:r>
              <a:rPr lang="en-GB"/>
              <a:t>” in maths. This internal names is typically unrelated to the name the list has in the main body of the script.</a:t>
            </a:r>
          </a:p>
          <a:p>
            <a:pPr lvl="0"/>
            <a:r>
              <a:rPr lang="en-GB"/>
              <a:t>It is always a good idea to name your inputs (and other variables) meaningfully. Please try to avoid calling them “</a:t>
            </a:r>
            <a:r>
              <a:rPr lang="en-GB" i="1"/>
              <a:t>x</a:t>
            </a:r>
            <a:r>
              <a:rPr lang="en-GB"/>
              <a:t>”, “</a:t>
            </a:r>
            <a:r>
              <a:rPr lang="en-GB" i="1"/>
              <a:t>y</a:t>
            </a:r>
            <a:r>
              <a:rPr lang="en-GB"/>
              <a:t>”, or “</a:t>
            </a:r>
            <a:r>
              <a:rPr lang="en-GB" i="1"/>
              <a:t>z</a:t>
            </a:r>
            <a:r>
              <a:rPr lang="en-GB"/>
              <a:t>”.</a:t>
            </a:r>
          </a:p>
          <a:p>
            <a:pPr lvl="0"/>
            <a:r>
              <a:rPr lang="en-GB"/>
              <a:t>We will call ours “</a:t>
            </a:r>
            <a:r>
              <a:rPr lang="en-GB">
                <a:latin typeface="Liberation Mono" pitchFamily="49"/>
              </a:rPr>
              <a:t>numbers</a:t>
            </a:r>
            <a:r>
              <a:rPr lang="en-GB"/>
              <a:t>”.</a:t>
            </a:r>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BB34E725-0995-49C7-943D-5D6570610305}" type="slidenum">
              <a:t>308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As ever with Python a colon at the end of a line is followed by an indented block of code. This will be the body of the function where we write the Python that defines what the function actually does with the input(s) it is given.</a:t>
            </a:r>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EFB617C2-A168-4DC8-864B-73D1C6376F78}" type="slidenum">
              <a:t>309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For our function this is particularly simple.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F94EA31B-663D-4604-8E9C-2A5D0791EED3}" type="slidenum">
              <a:t>31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You must mix the quotes like that. If you do not then Python will be unable to make sense of the command.</a:t>
            </a:r>
          </a:p>
          <a:p>
            <a:pPr lvl="0"/>
            <a:r>
              <a:rPr lang="en-GB"/>
              <a:t>We will look at Python’s error messages in more detail later.</a:t>
            </a: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6D07656D-775A-4AF2-A78F-8F6042F499CA}" type="slidenum">
              <a:t>310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a:t>
            </a:r>
            <a:r>
              <a:rPr lang="en-GB">
                <a:latin typeface="Liberation Mono" pitchFamily="49"/>
              </a:rPr>
              <a:t>numbers</a:t>
            </a:r>
            <a:r>
              <a:rPr lang="en-GB"/>
              <a:t>  name we specified on the </a:t>
            </a:r>
            <a:r>
              <a:rPr lang="en-GB">
                <a:latin typeface="Liberation Mono" pitchFamily="49"/>
              </a:rPr>
              <a:t>def</a:t>
            </a:r>
            <a:r>
              <a:rPr lang="en-GB"/>
              <a:t> line is visible to Python only within the function definition. Similarly any names that get created within the function body exist only within that function body and will not be visible outside. Nor will they clash with any other uses of those names outside the function body.</a:t>
            </a:r>
          </a:p>
          <a:p>
            <a:pPr lvl="0"/>
            <a:r>
              <a:rPr lang="en-GB"/>
              <a:t>In our example code the name “</a:t>
            </a:r>
            <a:r>
              <a:rPr lang="en-GB">
                <a:latin typeface="Liberation Mono" pitchFamily="49"/>
              </a:rPr>
              <a:t>numbers</a:t>
            </a:r>
            <a:r>
              <a:rPr lang="en-GB"/>
              <a:t>” is defined in the </a:t>
            </a:r>
            <a:r>
              <a:rPr lang="en-GB">
                <a:latin typeface="Liberation Mono" pitchFamily="49"/>
              </a:rPr>
              <a:t>def</a:t>
            </a:r>
            <a:r>
              <a:rPr lang="en-GB"/>
              <a:t> line, the “</a:t>
            </a:r>
            <a:r>
              <a:rPr lang="en-GB">
                <a:latin typeface="Liberation Mono" pitchFamily="49"/>
              </a:rPr>
              <a:t>sum_so_far</a:t>
            </a:r>
            <a:r>
              <a:rPr lang="en-GB"/>
              <a:t>” name is defined explicitly in the function body and the “</a:t>
            </a:r>
            <a:r>
              <a:rPr lang="en-GB">
                <a:latin typeface="Liberation Mono" pitchFamily="49"/>
              </a:rPr>
              <a:t>number</a:t>
            </a:r>
            <a:r>
              <a:rPr lang="en-GB"/>
              <a:t>” name is defined by the </a:t>
            </a:r>
            <a:r>
              <a:rPr lang="en-GB">
                <a:latin typeface="Liberation Mono" pitchFamily="49"/>
              </a:rPr>
              <a:t>for</a:t>
            </a:r>
            <a:r>
              <a:rPr lang="en-GB">
                <a:latin typeface="Liberation Sans" pitchFamily="34"/>
              </a:rPr>
              <a:t>…</a:t>
            </a:r>
            <a:r>
              <a:rPr lang="en-GB"/>
              <a:t> loop as its loop variable.</a:t>
            </a:r>
          </a:p>
          <a:p>
            <a:pPr lvl="0"/>
            <a:r>
              <a:rPr lang="en-GB"/>
              <a:t>None of these interact with the Python outside the function definition.</a:t>
            </a:r>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3AD22F45-2011-400C-ADA0-632296B2A439}" type="slidenum">
              <a:t>311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Finally we need to specify exactly what value the function is going to return. We do this with another Python keyword, “</a:t>
            </a:r>
            <a:r>
              <a:rPr lang="en-GB">
                <a:latin typeface="Liberation Mono" pitchFamily="49"/>
              </a:rPr>
              <a:t>return</a:t>
            </a:r>
            <a:r>
              <a:rPr lang="en-GB"/>
              <a:t>”. The value that follows the </a:t>
            </a:r>
            <a:r>
              <a:rPr lang="en-GB">
                <a:latin typeface="Liberation Mono" pitchFamily="49"/>
              </a:rPr>
              <a:t>return</a:t>
            </a:r>
            <a:r>
              <a:rPr lang="en-GB"/>
              <a:t> keyword is the value returned by the function.</a:t>
            </a:r>
          </a:p>
          <a:p>
            <a:pPr lvl="0"/>
            <a:r>
              <a:rPr lang="en-GB"/>
              <a:t>When Python reaches the </a:t>
            </a:r>
            <a:r>
              <a:rPr lang="en-GB">
                <a:latin typeface="Liberation Mono" pitchFamily="49"/>
              </a:rPr>
              <a:t>return</a:t>
            </a:r>
            <a:r>
              <a:rPr lang="en-GB"/>
              <a:t> statement in a function definition it hands back the value and ends the execution of the function body itself.</a:t>
            </a:r>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AA36701A-1753-4F7B-9644-2CF5E234DFE0}" type="slidenum">
              <a:t>312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And that’s all that is involved in the creation of a Python function.</a:t>
            </a:r>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773A8EA2-A529-4741-B3F8-23DA05792F7C}" type="slidenum">
              <a:t>313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Note that because of this isolation of names we don’t have to worry about not using names that are used elsewhere in the script.</a:t>
            </a:r>
          </a:p>
          <a:p>
            <a:pPr lvl="0"/>
            <a:r>
              <a:rPr lang="en-GB"/>
              <a:t>Also, as part of this isolation all these function-internal names are automatically cleared when the function finishes. We do not need to worry about deleting them.</a:t>
            </a:r>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1B6CB75D-EA23-4171-A661-9E754E685EB7}" type="slidenum">
              <a:t>314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use this function we have defined in exactly the same way as we would use a function provided by Python.</a:t>
            </a:r>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BC1278DB-22FB-491F-8DD6-3FC8F088C3E4}" type="slidenum">
              <a:t>315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79D28C7E-B988-46AD-86E8-583590040D20}" type="slidenum">
              <a:t>316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DE25881E-3AC3-43A7-817F-A2307FB2D40D}" type="slidenum">
              <a:t>317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file total1.py in your home directories contains exactly the code you see here.</a:t>
            </a:r>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760956FE-7440-4B58-935D-D79EF2DBA48F}" type="slidenum">
              <a:t>318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F4EC9CAF-5791-408D-B166-9CE88094A5D9}" type="slidenum">
              <a:t>319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9F694F87-39A2-4C3D-B6EF-3F91732DA6D4}" type="slidenum">
              <a:t>32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There is a more general solution to the “quotes within quotes” problem.</a:t>
            </a:r>
          </a:p>
          <a:p>
            <a:pPr lvl="0"/>
            <a:r>
              <a:rPr lang="en-GB"/>
              <a:t>Preceding each quote within the body of the text signals to Python that this is just an ordinary quote character and should not be treated specially.</a:t>
            </a:r>
          </a:p>
          <a:p>
            <a:pPr lvl="0"/>
            <a:r>
              <a:rPr lang="en-GB"/>
              <a:t>Note that what is encoded in the string is a single character. The backslash is a signal to the Python interpreter as its constructs the string. Once the string is constructed, with quotes in it, the backslash’s work is done.</a:t>
            </a:r>
          </a:p>
          <a:p>
            <a:pPr lvl="0"/>
            <a:r>
              <a:rPr lang="en-GB"/>
              <a:t>This process of flagging a character to be treated differently than normal is called “escaping” the character.</a:t>
            </a: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D6EBB4B0-28D2-4937-BD37-8C01CD40A881}" type="slidenum">
              <a:t>320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FF8124D8-E2AA-41CD-A1D1-F4F59B6B7C40}" type="slidenum">
              <a:t>321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Let’s quickly remind ourselves about how we can uses indices for lists rather than values from lists directly.</a:t>
            </a:r>
          </a:p>
          <a:p>
            <a:pPr lvl="0"/>
            <a:r>
              <a:rPr lang="en-GB"/>
              <a:t>We found this particularly useful when we were traversing more than one list at once.</a:t>
            </a:r>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D485F73E-2821-4A12-BA44-FB89DF8FDF5C}" type="slidenum">
              <a:t>322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So how do we build functions that take in more than one input at once?</a:t>
            </a:r>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3042498A-ACBF-4BC1-92CB-BD916B63CD60}" type="slidenum">
              <a:t>323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dirty="0"/>
              <a:t>The Python syntax for multiple inputs is much the same as it is for a </a:t>
            </a:r>
            <a:r>
              <a:rPr lang="en-GB" dirty="0" err="1"/>
              <a:t>mathemtical</a:t>
            </a:r>
            <a:r>
              <a:rPr lang="en-GB" dirty="0"/>
              <a:t> function: we separate the inputs by commas.</a:t>
            </a:r>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EC0470B0-C917-47D7-9527-224E5D247DCB}" type="slidenum">
              <a:t>324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Note that functions that take in more than one list typically need to use indices.</a:t>
            </a:r>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2AF101FF-E2C9-4F84-80CA-841D6E2A9569}" type="slidenum">
              <a:t>325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But what if we want to return multiple values?</a:t>
            </a:r>
          </a:p>
          <a:p>
            <a:pPr lvl="0"/>
            <a:r>
              <a:rPr lang="en-GB"/>
              <a:t>We can write a function that determines the minimum value in a list, and we can write a function that returns the maximum. What do we do if we want to find both?</a:t>
            </a:r>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F3A73A2C-A233-4DAE-82B9-263BF060BD5B}" type="slidenum">
              <a:t>326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So here’s the function that determines the minimum value in a list</a:t>
            </a:r>
            <a:r>
              <a:rPr lang="en-GB">
                <a:latin typeface="Liberation Sans" pitchFamily="34"/>
              </a:rPr>
              <a:t>…</a:t>
            </a:r>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66821554-088E-41E1-8A3C-306884ACD85F}" type="slidenum">
              <a:t>327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latin typeface="Liberation Sans" pitchFamily="34"/>
              </a:rPr>
              <a:t>…</a:t>
            </a:r>
            <a:r>
              <a:rPr lang="en-GB"/>
              <a:t>and just the maximum.</a:t>
            </a:r>
          </a:p>
        </p:txBody>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2FE99B47-F68D-4353-8099-26B75DF9C664}" type="slidenum">
              <a:t>328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Combining the bodies of these two functions is quite straightforward.</a:t>
            </a:r>
          </a:p>
          <a:p>
            <a:pPr lvl="0"/>
            <a:r>
              <a:rPr lang="en-GB"/>
              <a:t>But what do we return?</a:t>
            </a:r>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9A33469B-2572-4B2D-832C-67DF6A9F33F8}" type="slidenum">
              <a:t>329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Two return two values we simply put them both after the </a:t>
            </a:r>
            <a:r>
              <a:rPr lang="en-GB">
                <a:latin typeface="Liberation Mono" pitchFamily="49"/>
              </a:rPr>
              <a:t>return</a:t>
            </a:r>
            <a:r>
              <a:rPr lang="en-GB"/>
              <a:t> statement separated by a comma, just as we would have done with the inputs.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D37D413-22FF-4B4B-A3F0-7AC02B62B39B}" type="slidenum">
              <a:t>33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will follow the theme of “inserting awkward characters into strings” by looking at line breaks.</a:t>
            </a:r>
          </a:p>
          <a:p>
            <a:pPr lvl="0"/>
            <a:r>
              <a:rPr lang="en-GB"/>
              <a:t>We cannot insert a line break by hitting the [↵] key. This signals to Python that it should process the line so far and Python cannot; it is incomplete.</a:t>
            </a:r>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B59010B1-6813-4D15-8AB0-CBE0E3B365F5}" type="slidenum">
              <a:t>330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These sets of values separated by commas (but not in square brackets to make a list) are called “tuples” in Python. Sometimes they are written with round brackets around them to make it clearer that they come together. But it’s the comma that is the active ingredient making them a tuple, not the brackets.</a:t>
            </a:r>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BAC4A2BB-86FE-49A6-871B-2285AA4BFE70}" type="slidenum">
              <a:t>331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If we return a pair of values in a tuple, we can also attach a pair of names to them as a tuple too.</a:t>
            </a:r>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8B7EECA2-7EC0-4FDC-8BCF-2024E4ED7E69}" type="slidenum">
              <a:t>332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can do this outside the context of functions returning values, of course. We can do it anywhere.</a:t>
            </a:r>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1B7E6761-F5D0-46FA-A640-B0EF6E251A27}" type="slidenum">
              <a:t>333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Because the entire right hand side is evaluated before the left hand side is considered this lets us use tuples for some particularly useful tricks. perhaps the most useful is swapping two values.</a:t>
            </a:r>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F959DC64-7301-4F14-9F80-B1E5A0416A1D}" type="slidenum">
              <a:t>334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values associated with the names are evaluated first. Then the names get reattached to those values, regardless of what names they might have had before.</a:t>
            </a:r>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C186DBDD-9A9A-4AED-B05B-DD42790E6771}" type="slidenum">
              <a:t>335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can also use it to help us with our “change of coordinates” example.</a:t>
            </a:r>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8A9522ED-84AC-44D5-ADC8-4CE8FB6570EE}" type="slidenum">
              <a:t>336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This works in exactly the same way.</a:t>
            </a:r>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F29287E5-6486-40C4-9D5A-37B83BD84A6B}" type="slidenum">
              <a:t>337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DE4BC00-4EC5-4ED5-91D1-E80908DB75AA}" type="slidenum">
              <a:t>338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C49CD05-4865-4F7C-8C19-551C2754B73A}" type="slidenum">
              <a:t>339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Tuples tend to blur the boundary between multiple objects and a single object.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B8C76FC5-F9F2-4BE9-9F9E-DAA38D2CD82E}" type="slidenum">
              <a:t>34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Again, the backslash character comes to our rescue.</a:t>
            </a:r>
          </a:p>
          <a:p>
            <a:pPr lvl="0"/>
            <a:r>
              <a:rPr lang="en-GB"/>
              <a:t>If we create a string with the sequence “</a:t>
            </a:r>
            <a:r>
              <a:rPr lang="en-GB">
                <a:latin typeface="Liberation Mono" pitchFamily="49"/>
              </a:rPr>
              <a:t>\n</a:t>
            </a:r>
            <a:r>
              <a:rPr lang="en-GB"/>
              <a:t>” then Python interprets this as the </a:t>
            </a:r>
            <a:r>
              <a:rPr lang="en-GB" i="1"/>
              <a:t>single</a:t>
            </a:r>
            <a:r>
              <a:rPr lang="en-GB"/>
              <a:t> character ↵.</a:t>
            </a:r>
          </a:p>
          <a:p>
            <a:pPr lvl="0"/>
            <a:r>
              <a:rPr lang="en-GB"/>
              <a:t>Python can tell us exactly how many characters there are in a string. The </a:t>
            </a:r>
            <a:r>
              <a:rPr lang="en-GB">
                <a:latin typeface="Liberation Mono" pitchFamily="49"/>
              </a:rPr>
              <a:t>len()</a:t>
            </a:r>
            <a:r>
              <a:rPr lang="en-GB"/>
              <a:t> function tells us the length of the string in characters. There are 13 characters in the string created by </a:t>
            </a:r>
            <a:r>
              <a:rPr lang="en-GB">
                <a:latin typeface="Liberation Mono" pitchFamily="49"/>
              </a:rPr>
              <a:t>'Hello,\nworld!'</a:t>
            </a:r>
            <a:r>
              <a:rPr lang="en-GB"/>
              <a:t>. The quotes are not part of the text and the </a:t>
            </a:r>
            <a:r>
              <a:rPr lang="en-GB">
                <a:latin typeface="Liberation Mono" pitchFamily="49"/>
              </a:rPr>
              <a:t>\n</a:t>
            </a:r>
            <a:r>
              <a:rPr lang="en-GB"/>
              <a:t> becomes a single character.</a:t>
            </a:r>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CCA4279C-2F2A-4D7D-846D-8AE9B012D2D7}" type="slidenum">
              <a:t>340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can treat a tuple as a single object. It has a type called , “</a:t>
            </a:r>
            <a:r>
              <a:rPr lang="en-GB">
                <a:latin typeface="Liberation Mono" pitchFamily="49"/>
              </a:rPr>
              <a:t>tuple</a:t>
            </a:r>
            <a:r>
              <a:rPr lang="en-GB"/>
              <a:t>” unsurprisingly.</a:t>
            </a:r>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F7215C10-C530-4B61-8E88-ABDBCEF56F75}" type="slidenum">
              <a:t>341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can manipulate the tuple as a single object quite happily.</a:t>
            </a:r>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D2A67263-DE62-48D8-B102-18CC39807472}" type="slidenum">
              <a:t>342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But a tuple is fundamentally made of separable pieces and can be split up.</a:t>
            </a:r>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5592A6BF-86B4-4938-A209-759DE803FF33}" type="slidenum">
              <a:t>343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Tuples are a lot like lists at first glance.</a:t>
            </a:r>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6EA1031C-A895-4957-A9E2-EE912EE5CDA9}" type="slidenum">
              <a:t>344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They have one critical difference, though. A tuple is “immutable”. You cannot change individual elements in a tuple. You get the whole tuple and you can’t fiddle with it.</a:t>
            </a:r>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C1CE2622-7921-437A-8E07-CF2E75D1473A}" type="slidenum">
              <a:t>345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E7C82C85-7F7D-474D-9AC8-8C94639C1FD0}" type="slidenum">
              <a:t>346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To date we have written a small number of functions ourselves.</a:t>
            </a:r>
          </a:p>
          <a:p>
            <a:pPr lvl="0"/>
            <a:r>
              <a:rPr lang="en-GB"/>
              <a:t>Once we become serious Python programmers using the computer for our day job then we would expect to write many more.</a:t>
            </a:r>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DC6F82CC-B46A-40EA-A7FD-CA6B77496943}" type="slidenum">
              <a:t>347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Within a script reusing a function is easy. We simply call the function whenever we want it.</a:t>
            </a:r>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756A7854-0CE8-4B0C-A304-3161E3C1E30F}" type="slidenum">
              <a:t>348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But what happens if we want to use a function in more than one script?</a:t>
            </a:r>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FDCF1464-EA1A-406D-9D39-124B3F6A3733}" type="slidenum">
              <a:t>349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Python has a mechanism to assist with this called “modules”. A module is a collection of functions (and other material) which can then be imported into a script and used within that script. If we can write our own module with our own functions then we can import them into our own scripts.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C866ABBE-1843-4BEF-93FE-5936085B605D}" type="slidenum">
              <a:t>35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have used backslash again, this time for a slightly different result. Backslash before a character with special significance, such as the quote character, makes the character “ordinary”. Used before an ordinary character, such as “</a:t>
            </a:r>
            <a:r>
              <a:rPr lang="en-GB">
                <a:latin typeface="Liberation Mono" pitchFamily="49"/>
              </a:rPr>
              <a:t>n</a:t>
            </a:r>
            <a:r>
              <a:rPr lang="en-GB"/>
              <a:t>”, it produces something “special”.</a:t>
            </a:r>
          </a:p>
          <a:p>
            <a:pPr lvl="0"/>
            <a:r>
              <a:rPr lang="en-GB"/>
              <a:t>Only a few ordinary characters have special characters associated with them but the two most commonly useful are these:</a:t>
            </a:r>
          </a:p>
          <a:p>
            <a:pPr lvl="0"/>
            <a:r>
              <a:rPr lang="en-GB">
                <a:latin typeface="Liberation Mono" pitchFamily="49"/>
              </a:rPr>
              <a:t>\n</a:t>
            </a:r>
            <a:r>
              <a:rPr lang="en-GB"/>
              <a:t>	↵	new line</a:t>
            </a:r>
          </a:p>
          <a:p>
            <a:pPr lvl="0"/>
            <a:r>
              <a:rPr lang="en-GB">
                <a:latin typeface="Liberation Mono" pitchFamily="49"/>
              </a:rPr>
              <a:t>\t</a:t>
            </a:r>
            <a:r>
              <a:rPr lang="en-GB"/>
              <a:t>	⇥	tab stop</a:t>
            </a:r>
          </a:p>
          <a:p>
            <a:pPr lvl="0"/>
            <a:endParaRPr lang="en-GB"/>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97E14B84-F319-49DD-9CA2-E33219AEFC3D}" type="slidenum">
              <a:t>350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will start with a file called </a:t>
            </a:r>
            <a:r>
              <a:rPr lang="en-GB">
                <a:latin typeface="Liberation Mono" pitchFamily="49"/>
              </a:rPr>
              <a:t>sum_squares.py</a:t>
            </a:r>
            <a:r>
              <a:rPr lang="en-GB"/>
              <a:t> which uses two functions to add up the squares of numbers from zero to some limit. We want to transfer those function definitions into a different file which we will call </a:t>
            </a:r>
            <a:r>
              <a:rPr lang="en-GB">
                <a:latin typeface="Liberation Mono" pitchFamily="49"/>
              </a:rPr>
              <a:t>utils.py</a:t>
            </a:r>
            <a:r>
              <a:rPr lang="en-GB"/>
              <a:t> (which starts empty) but still be able to use them in our original file.</a:t>
            </a:r>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56085582-BDE8-4B94-8745-0B033D9FA04D}" type="slidenum">
              <a:t>351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Just to prove I’m not fibbing, here it is working before we move anything about.</a:t>
            </a:r>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10287B1C-B1C2-46AD-80D5-4EE20549C3F5}" type="slidenum">
              <a:t>352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Using the text editor we move the definitions from </a:t>
            </a:r>
            <a:r>
              <a:rPr lang="en-GB">
                <a:latin typeface="Liberation Mono" pitchFamily="49"/>
              </a:rPr>
              <a:t>sum_squares.py</a:t>
            </a:r>
            <a:r>
              <a:rPr lang="en-GB"/>
              <a:t> to </a:t>
            </a:r>
            <a:r>
              <a:rPr lang="en-GB">
                <a:latin typeface="Liberation Mono" pitchFamily="49"/>
              </a:rPr>
              <a:t>utils.py</a:t>
            </a:r>
            <a:r>
              <a:rPr lang="en-GB"/>
              <a:t>.</a:t>
            </a:r>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F24D3C4E-0A19-4668-B7AF-9A6A75F56176}" type="slidenum">
              <a:t>353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Unsurprisingly, this breaks </a:t>
            </a:r>
            <a:r>
              <a:rPr lang="en-GB">
                <a:latin typeface="Liberation Mono" pitchFamily="49"/>
              </a:rPr>
              <a:t>sum_squares.py</a:t>
            </a:r>
            <a:r>
              <a:rPr lang="en-GB"/>
              <a:t>.</a:t>
            </a:r>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904D3D6F-758B-4EFD-BF92-F3B5A56D2CF4}" type="slidenum">
              <a:t>354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need to import the functioned defined in </a:t>
            </a:r>
            <a:r>
              <a:rPr lang="en-GB">
                <a:latin typeface="Liberation Mono" pitchFamily="49"/>
              </a:rPr>
              <a:t>utils.py</a:t>
            </a:r>
            <a:r>
              <a:rPr lang="en-GB"/>
              <a:t> into </a:t>
            </a:r>
            <a:r>
              <a:rPr lang="en-GB">
                <a:latin typeface="Liberation Mono" pitchFamily="49"/>
              </a:rPr>
              <a:t>sum_squares.py</a:t>
            </a:r>
            <a:r>
              <a:rPr lang="en-GB"/>
              <a:t>.</a:t>
            </a:r>
          </a:p>
          <a:p>
            <a:pPr lvl="0"/>
            <a:r>
              <a:rPr lang="en-GB"/>
              <a:t>First, we add the instruction “</a:t>
            </a:r>
            <a:r>
              <a:rPr lang="en-GB">
                <a:latin typeface="Liberation Mono" pitchFamily="49"/>
              </a:rPr>
              <a:t>import utils</a:t>
            </a:r>
            <a:r>
              <a:rPr lang="en-GB"/>
              <a:t>” to the top of the </a:t>
            </a:r>
            <a:r>
              <a:rPr lang="en-GB">
                <a:latin typeface="Liberation Mono" pitchFamily="49"/>
              </a:rPr>
              <a:t>stm_squares.py</a:t>
            </a:r>
            <a:r>
              <a:rPr lang="en-GB"/>
              <a:t> file.</a:t>
            </a:r>
          </a:p>
          <a:p>
            <a:pPr lvl="0"/>
            <a:r>
              <a:rPr lang="en-GB"/>
              <a:t>Note that we import “</a:t>
            </a:r>
            <a:r>
              <a:rPr lang="en-GB">
                <a:latin typeface="Liberation Mono" pitchFamily="49"/>
              </a:rPr>
              <a:t>utils</a:t>
            </a:r>
            <a:r>
              <a:rPr lang="en-GB"/>
              <a:t>”, not “</a:t>
            </a:r>
            <a:r>
              <a:rPr lang="en-GB">
                <a:latin typeface="Liberation Mono" pitchFamily="49"/>
              </a:rPr>
              <a:t>utils.py</a:t>
            </a:r>
            <a:r>
              <a:rPr lang="en-GB"/>
              <a:t>”.</a:t>
            </a:r>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60DAFC3E-31D7-46D8-A4F2-D20C027FD10B}" type="slidenum">
              <a:t>355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On its own this is not sufficient.</a:t>
            </a:r>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336552A5-F943-4F60-B855-0C6B9E87FD20}" type="slidenum">
              <a:t>356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have to indicate to Python that these functions it is looking for in </a:t>
            </a:r>
            <a:r>
              <a:rPr lang="en-GB">
                <a:latin typeface="Liberation Mono" pitchFamily="49"/>
              </a:rPr>
              <a:t>sum_squares.py</a:t>
            </a:r>
            <a:r>
              <a:rPr lang="en-GB"/>
              <a:t> come from the </a:t>
            </a:r>
            <a:r>
              <a:rPr lang="en-GB">
                <a:latin typeface="Liberation Mono" pitchFamily="49"/>
              </a:rPr>
              <a:t>utils</a:t>
            </a:r>
            <a:r>
              <a:rPr lang="en-GB"/>
              <a:t> module. To do this we include “</a:t>
            </a:r>
            <a:r>
              <a:rPr lang="en-GB">
                <a:latin typeface="Liberation Mono" pitchFamily="49"/>
              </a:rPr>
              <a:t>utils.</a:t>
            </a:r>
            <a:r>
              <a:rPr lang="en-GB"/>
              <a:t>” at the start of their names.</a:t>
            </a:r>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8624A824-1CF8-4724-BEF8-393784AACF87}" type="slidenum">
              <a:t>357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And now it works.</a:t>
            </a:r>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AE34041A-5ED2-44D9-967D-F74CA1C0D102}" type="slidenum">
              <a:t>358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784288D9-37F3-4043-BAD3-418DED580005}" type="slidenum">
              <a:t>359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358E67B-1D04-4C78-8D57-0D51E6028DB4}" type="slidenum">
              <a:t>36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a:t>
            </a:r>
            <a:r>
              <a:rPr lang="en-GB">
                <a:latin typeface="Liberation Mono" pitchFamily="49"/>
              </a:rPr>
              <a:t>\n</a:t>
            </a:r>
            <a:r>
              <a:rPr lang="en-GB"/>
              <a:t>” trick is useful for the occasional new line. It is no use for long texts where we want to control the formatting ourselves.</a:t>
            </a:r>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2F6A38A9-55E7-4A60-9E5C-1B1C6917387A}" type="slidenum">
              <a:t>360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have met the majority of the Python </a:t>
            </a:r>
            <a:r>
              <a:rPr lang="en-GB" i="1"/>
              <a:t>language</a:t>
            </a:r>
            <a:r>
              <a:rPr lang="en-GB"/>
              <a:t> already! But obviously Python has facilities to do much more than we have seen so far. The trick is that Python comes with a large number of modules of its own which have functions for performing no end of useful things.</a:t>
            </a:r>
          </a:p>
          <a:p>
            <a:pPr lvl="0"/>
            <a:r>
              <a:rPr lang="en-GB"/>
              <a:t>This philosophy is called “batteries included”. You probably already have the module you need to do your specialist application.</a:t>
            </a:r>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8156CC8-10F8-42A8-B1E3-A55C98D06777}" type="slidenum">
              <a:t>361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Let’s see an example of an “included battery”. At the very start of this course we write ourselves a square root program. Now let’s see what Python offers as an alternative.</a:t>
            </a:r>
          </a:p>
          <a:p>
            <a:pPr lvl="0"/>
            <a:r>
              <a:rPr lang="en-GB"/>
              <a:t>We import the “</a:t>
            </a:r>
            <a:r>
              <a:rPr lang="en-GB">
                <a:latin typeface="Liberation Mono" pitchFamily="49"/>
              </a:rPr>
              <a:t>math</a:t>
            </a:r>
            <a:r>
              <a:rPr lang="en-GB"/>
              <a:t>” module. (No trailing “</a:t>
            </a:r>
            <a:r>
              <a:rPr lang="en-GB">
                <a:latin typeface="Liberation Mono" pitchFamily="49"/>
              </a:rPr>
              <a:t>s</a:t>
            </a:r>
            <a:r>
              <a:rPr lang="en-GB"/>
              <a:t>”; this is the American spelling.)</a:t>
            </a:r>
          </a:p>
          <a:p>
            <a:pPr lvl="0"/>
            <a:r>
              <a:rPr lang="en-GB"/>
              <a:t>In the </a:t>
            </a:r>
            <a:r>
              <a:rPr lang="en-GB">
                <a:latin typeface="Liberation Mono" pitchFamily="49"/>
              </a:rPr>
              <a:t>math</a:t>
            </a:r>
            <a:r>
              <a:rPr lang="en-GB"/>
              <a:t> module is a</a:t>
            </a:r>
            <a:r>
              <a:rPr lang="en-GB">
                <a:latin typeface="Liberation Mono" pitchFamily="49"/>
              </a:rPr>
              <a:t> sqrt(</a:t>
            </a:r>
            <a:r>
              <a:rPr lang="en-GB"/>
              <a:t>) function. We can access this as </a:t>
            </a:r>
            <a:r>
              <a:rPr lang="en-GB">
                <a:latin typeface="Liberation Mono" pitchFamily="49"/>
              </a:rPr>
              <a:t>math.sqrt()</a:t>
            </a:r>
            <a:r>
              <a:rPr lang="en-GB"/>
              <a:t>.</a:t>
            </a:r>
          </a:p>
          <a:p>
            <a:pPr lvl="0"/>
            <a:r>
              <a:rPr lang="en-GB"/>
              <a:t>Most of the fundamental mathematical operations can be found in the </a:t>
            </a:r>
            <a:r>
              <a:rPr lang="en-GB">
                <a:latin typeface="Liberation Mono" pitchFamily="49"/>
              </a:rPr>
              <a:t>math</a:t>
            </a:r>
            <a:r>
              <a:rPr lang="en-GB"/>
              <a:t> moWe will see how to find out exactly what is in a module in a few slides’ time.</a:t>
            </a:r>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FEA0158D-07FF-4D1E-B344-749A7E1F43CA}" type="slidenum">
              <a:t>362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There are those who object to typing. If “</a:t>
            </a:r>
            <a:r>
              <a:rPr lang="en-GB">
                <a:latin typeface="Liberation Mono" pitchFamily="49"/>
              </a:rPr>
              <a:t>math</a:t>
            </a:r>
            <a:r>
              <a:rPr lang="en-GB"/>
              <a:t>” is too long then we can use an aliasing trick to give the module a shorter name.</a:t>
            </a:r>
          </a:p>
          <a:p>
            <a:pPr lvl="0"/>
            <a:r>
              <a:rPr lang="en-GB"/>
              <a:t>(The problem is rarely with </a:t>
            </a:r>
            <a:r>
              <a:rPr lang="en-GB">
                <a:latin typeface="Liberation Mono" pitchFamily="49"/>
              </a:rPr>
              <a:t>math</a:t>
            </a:r>
            <a:r>
              <a:rPr lang="en-GB"/>
              <a:t>. There is a built-in  module called “</a:t>
            </a:r>
            <a:r>
              <a:rPr lang="en-GB">
                <a:latin typeface="Liberation Mono" pitchFamily="49"/>
              </a:rPr>
              <a:t>multiprocessing</a:t>
            </a:r>
            <a:r>
              <a:rPr lang="en-GB"/>
              <a:t>” though which might get tiresome.)</a:t>
            </a:r>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AFBF64B7-1FFE-49C6-A0D7-613A5C35B988}" type="slidenum">
              <a:t>363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python does permit you to do slightly more than that. You can suppress the name of the module altogether.</a:t>
            </a:r>
          </a:p>
          <a:p>
            <a:pPr lvl="0"/>
            <a:r>
              <a:rPr lang="en-GB"/>
              <a:t>You are beginners so please take it from an old hand on trust that this turns out to be a very bad idea. You want to keep track of where your functions came from!</a:t>
            </a:r>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30CB5681-3CAE-41C5-BDBD-4DA052943742}" type="slidenum">
              <a:t>364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There are many modules that come with Python.</a:t>
            </a:r>
          </a:p>
        </p:txBody>
      </p:sp>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D35F4A68-DD5D-46E4-9189-EEC0257E04F5}" type="slidenum">
              <a:t>365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56000" y="5078520"/>
            <a:ext cx="6047640" cy="5222160"/>
          </a:xfrm>
        </p:spPr>
        <p:txBody>
          <a:bodyPr/>
          <a:lstStyle/>
          <a:p>
            <a:pPr lvl="0"/>
            <a:r>
              <a:rPr lang="en-GB"/>
              <a:t>To find out exactly what modules come with your version of Python ask the help system.</a:t>
            </a:r>
          </a:p>
          <a:p>
            <a:pPr lvl="0"/>
            <a:r>
              <a:rPr lang="en-GB"/>
              <a:t>A word of warning, though. The text at the bottom “Enter any module name</a:t>
            </a:r>
            <a:r>
              <a:rPr lang="en-GB">
                <a:latin typeface="Liberation Sans" pitchFamily="34"/>
              </a:rPr>
              <a:t>…</a:t>
            </a:r>
            <a:r>
              <a:rPr lang="en-GB"/>
              <a:t>” is not quite right.</a:t>
            </a:r>
          </a:p>
          <a:p>
            <a:pPr lvl="0"/>
            <a:r>
              <a:rPr lang="en-GB"/>
              <a:t>If you give the </a:t>
            </a:r>
            <a:r>
              <a:rPr lang="en-GB">
                <a:latin typeface="Liberation Mono" pitchFamily="49"/>
              </a:rPr>
              <a:t>help()</a:t>
            </a:r>
            <a:r>
              <a:rPr lang="en-GB"/>
              <a:t> command with no argument then you are dropped into an interactive help system. There you can type the name of a module or type “</a:t>
            </a:r>
            <a:r>
              <a:rPr lang="en-GB">
                <a:latin typeface="Liberation Mono" pitchFamily="49"/>
              </a:rPr>
              <a:t>modules spam</a:t>
            </a:r>
            <a:r>
              <a:rPr lang="en-GB"/>
              <a:t>”, etc.</a:t>
            </a:r>
          </a:p>
          <a:p>
            <a:pPr lvl="0"/>
            <a:endParaRPr lang="en-GB"/>
          </a:p>
          <a:p>
            <a:pPr lvl="0"/>
            <a:r>
              <a:rPr lang="en-GB">
                <a:latin typeface="Liberation Mono" pitchFamily="49"/>
              </a:rPr>
              <a:t>&gt;&gt;&gt; </a:t>
            </a:r>
            <a:r>
              <a:rPr lang="en-GB" b="1">
                <a:latin typeface="Liberation Mono" pitchFamily="49"/>
              </a:rPr>
              <a:t>help()</a:t>
            </a:r>
          </a:p>
          <a:p>
            <a:pPr lvl="0"/>
            <a:endParaRPr lang="en-GB">
              <a:latin typeface="Liberation Mono" pitchFamily="49"/>
            </a:endParaRPr>
          </a:p>
          <a:p>
            <a:pPr lvl="0"/>
            <a:r>
              <a:rPr lang="en-GB">
                <a:latin typeface="Liberation Mono" pitchFamily="49"/>
              </a:rPr>
              <a:t>Welcome to Python 3.1!  This is the online help utility.</a:t>
            </a:r>
          </a:p>
          <a:p>
            <a:pPr lvl="0"/>
            <a:r>
              <a:rPr lang="en-GB">
                <a:latin typeface="Liberation Sans" pitchFamily="34"/>
              </a:rPr>
              <a:t>…</a:t>
            </a:r>
          </a:p>
          <a:p>
            <a:pPr lvl="0"/>
            <a:r>
              <a:rPr lang="en-GB">
                <a:latin typeface="Liberation Mono" pitchFamily="49"/>
              </a:rPr>
              <a:t>help&gt; </a:t>
            </a:r>
            <a:r>
              <a:rPr lang="en-GB" b="1">
                <a:latin typeface="Liberation Mono" pitchFamily="49"/>
              </a:rPr>
              <a:t>modules subprocess</a:t>
            </a:r>
          </a:p>
          <a:p>
            <a:pPr lvl="0"/>
            <a:endParaRPr lang="en-GB">
              <a:latin typeface="Liberation Mono" pitchFamily="49"/>
            </a:endParaRPr>
          </a:p>
          <a:p>
            <a:pPr lvl="0"/>
            <a:r>
              <a:rPr lang="en-GB">
                <a:latin typeface="Liberation Mono" pitchFamily="49"/>
              </a:rPr>
              <a:t>Here is a list of matching modules.  Enter any module name to get more help.</a:t>
            </a:r>
          </a:p>
          <a:p>
            <a:pPr lvl="0"/>
            <a:endParaRPr lang="en-GB">
              <a:latin typeface="Liberation Mono" pitchFamily="49"/>
            </a:endParaRPr>
          </a:p>
          <a:p>
            <a:pPr lvl="0"/>
            <a:r>
              <a:rPr lang="en-GB">
                <a:latin typeface="Liberation Mono" pitchFamily="49"/>
              </a:rPr>
              <a:t>subprocess - subprocess - Subprocesses with accessible I/O streams</a:t>
            </a:r>
          </a:p>
          <a:p>
            <a:pPr lvl="0"/>
            <a:endParaRPr lang="en-GB">
              <a:latin typeface="Liberation Mono" pitchFamily="49"/>
            </a:endParaRPr>
          </a:p>
          <a:p>
            <a:pPr lvl="0"/>
            <a:r>
              <a:rPr lang="en-GB">
                <a:latin typeface="Liberation Mono" pitchFamily="49"/>
              </a:rPr>
              <a:t>help&gt; </a:t>
            </a:r>
            <a:r>
              <a:rPr lang="en-GB" b="1">
                <a:latin typeface="Liberation Mono" pitchFamily="49"/>
              </a:rPr>
              <a:t>quit</a:t>
            </a:r>
          </a:p>
          <a:p>
            <a:pPr lvl="0"/>
            <a:endParaRPr lang="en-GB">
              <a:latin typeface="Liberation Mono" pitchFamily="49"/>
            </a:endParaRPr>
          </a:p>
          <a:p>
            <a:pPr lvl="0"/>
            <a:r>
              <a:rPr lang="en-GB">
                <a:latin typeface="Liberation Mono" pitchFamily="49"/>
              </a:rPr>
              <a:t>&gt;&gt;&gt;</a:t>
            </a:r>
          </a:p>
        </p:txBody>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84FC4AE1-F89D-4449-A2AC-422CD71CEEE4}" type="slidenum">
              <a:t>366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But, of course, there’s never the particular module </a:t>
            </a:r>
            <a:r>
              <a:rPr lang="en-GB" i="1"/>
              <a:t>you</a:t>
            </a:r>
            <a:r>
              <a:rPr lang="en-GB"/>
              <a:t> want. There are modules provided by people who want Python to interoperate with whatever it is they are offering.</a:t>
            </a:r>
          </a:p>
          <a:p>
            <a:pPr lvl="0"/>
            <a:r>
              <a:rPr lang="en-GB"/>
              <a:t>There are three sets of additional modules that you may end up needing to know about.</a:t>
            </a:r>
          </a:p>
          <a:p>
            <a:pPr lvl="0"/>
            <a:r>
              <a:rPr lang="en-GB"/>
              <a:t>The numerical and scientific world has a collection of modules called Numerical Python (“</a:t>
            </a:r>
            <a:r>
              <a:rPr lang="en-GB">
                <a:latin typeface="Liberation Mono" pitchFamily="49"/>
              </a:rPr>
              <a:t>numpy</a:t>
            </a:r>
            <a:r>
              <a:rPr lang="en-GB"/>
              <a:t>”) and “scientific python” (”</a:t>
            </a:r>
            <a:r>
              <a:rPr lang="en-GB">
                <a:latin typeface="Liberation Mono" pitchFamily="49"/>
              </a:rPr>
              <a:t>scipy</a:t>
            </a:r>
            <a:r>
              <a:rPr lang="en-GB"/>
              <a:t>”) which contain enormous amounts of useful functions and types for numerical processing.</a:t>
            </a:r>
          </a:p>
          <a:p>
            <a:pPr lvl="0"/>
            <a:r>
              <a:rPr lang="en-GB"/>
              <a:t>Every database under the sun offers a module to let Python access it.</a:t>
            </a:r>
          </a:p>
          <a:p>
            <a:pPr lvl="0"/>
            <a:r>
              <a:rPr lang="en-GB"/>
              <a:t>Finally there is a module to offer very powerful 2D graphics for data visualisation and presentation.</a:t>
            </a:r>
          </a:p>
        </p:txBody>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ECBAA2CC-E7A5-42A5-ABED-2203CCE40F38}" type="slidenum">
              <a:t>367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will take a brief look at another commonly used module to illustrate some of the things Python has hidden away in its standard set.</a:t>
            </a:r>
          </a:p>
          <a:p>
            <a:pPr lvl="0"/>
            <a:r>
              <a:rPr lang="en-GB"/>
              <a:t>The “</a:t>
            </a:r>
            <a:r>
              <a:rPr lang="en-GB">
                <a:latin typeface="Liberation Mono" pitchFamily="49"/>
              </a:rPr>
              <a:t>sys</a:t>
            </a:r>
            <a:r>
              <a:rPr lang="en-GB"/>
              <a:t>” module contains many </a:t>
            </a:r>
            <a:r>
              <a:rPr lang="en-GB" b="1"/>
              <a:t>sys</a:t>
            </a:r>
            <a:r>
              <a:rPr lang="en-GB"/>
              <a:t>tems-y things. For example, it contains a list called </a:t>
            </a:r>
            <a:r>
              <a:rPr lang="en-GB">
                <a:latin typeface="Liberation Mono" pitchFamily="49"/>
              </a:rPr>
              <a:t>sys.argv</a:t>
            </a:r>
            <a:r>
              <a:rPr lang="en-GB"/>
              <a:t> which contains the </a:t>
            </a:r>
            <a:r>
              <a:rPr lang="en-GB" b="1"/>
              <a:t>arg</a:t>
            </a:r>
            <a:r>
              <a:rPr lang="en-GB"/>
              <a:t>ument </a:t>
            </a:r>
            <a:r>
              <a:rPr lang="en-GB" b="1"/>
              <a:t>v</a:t>
            </a:r>
            <a:r>
              <a:rPr lang="en-GB"/>
              <a:t>alues passed on the command line when the script was launched.</a:t>
            </a:r>
          </a:p>
          <a:p>
            <a:pPr lvl="0"/>
            <a:r>
              <a:rPr lang="en-GB"/>
              <a:t>Note two things:</a:t>
            </a:r>
          </a:p>
          <a:p>
            <a:pPr lvl="0"/>
            <a:r>
              <a:rPr lang="en-GB"/>
              <a:t>1.	that item zero in this list is always the name of the script itself,</a:t>
            </a:r>
          </a:p>
          <a:p>
            <a:pPr lvl="0"/>
            <a:r>
              <a:rPr lang="en-GB"/>
              <a:t>2.	the items are always strings</a:t>
            </a:r>
          </a:p>
        </p:txBody>
      </p:sp>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5E02CB3-8A48-46C0-A8A8-B30CD2BC157A}" type="slidenum">
              <a:t>368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Also tucked away in the </a:t>
            </a:r>
            <a:r>
              <a:rPr lang="en-GB">
                <a:latin typeface="Liberation Mono" pitchFamily="49"/>
              </a:rPr>
              <a:t>sys</a:t>
            </a:r>
            <a:r>
              <a:rPr lang="en-GB"/>
              <a:t> module is the </a:t>
            </a:r>
            <a:r>
              <a:rPr lang="en-GB">
                <a:latin typeface="Liberation Mono" pitchFamily="49"/>
              </a:rPr>
              <a:t>sys.exit()</a:t>
            </a:r>
            <a:r>
              <a:rPr lang="en-GB"/>
              <a:t> function.</a:t>
            </a:r>
          </a:p>
          <a:p>
            <a:pPr lvl="0"/>
            <a:r>
              <a:rPr lang="en-GB"/>
              <a:t>Up to this point we have been using the </a:t>
            </a:r>
            <a:r>
              <a:rPr lang="en-GB">
                <a:latin typeface="Liberation Mono" pitchFamily="49"/>
              </a:rPr>
              <a:t>exit()</a:t>
            </a:r>
            <a:r>
              <a:rPr lang="en-GB"/>
              <a:t> function to quit our scripts early. However this function is something of a filthy hack and </a:t>
            </a:r>
            <a:r>
              <a:rPr lang="en-GB">
                <a:latin typeface="Liberation Mono" pitchFamily="49"/>
              </a:rPr>
              <a:t>sys.exit()</a:t>
            </a:r>
            <a:r>
              <a:rPr lang="en-GB"/>
              <a:t> provides superior quitting and an extra facility we will be able to make use of.</a:t>
            </a:r>
          </a:p>
          <a:p>
            <a:pPr lvl="0"/>
            <a:r>
              <a:rPr lang="en-GB"/>
              <a:t>The </a:t>
            </a:r>
            <a:r>
              <a:rPr lang="en-GB">
                <a:latin typeface="Liberation Mono" pitchFamily="49"/>
              </a:rPr>
              <a:t>sys.exit()</a:t>
            </a:r>
            <a:r>
              <a:rPr lang="en-GB"/>
              <a:t> function takes an integer argument. This is the program’s “return code” which is a very short message back to the operating system to indicate whether the program completed successfully or not. A return code of 0 means “success”. A non-zero return code means failure. Some programs use different non-zero codes for different failures but many (most?) simply use a value of 1 to mean “something went wrong”.</a:t>
            </a:r>
          </a:p>
          <a:p>
            <a:pPr lvl="0"/>
            <a:r>
              <a:rPr lang="en-GB"/>
              <a:t>If your script simply stops because it reached the end then Python does an automatic </a:t>
            </a:r>
            <a:r>
              <a:rPr lang="en-GB">
                <a:latin typeface="Liberation Mono" pitchFamily="49"/>
              </a:rPr>
              <a:t>sys.exit(0)</a:t>
            </a:r>
            <a:r>
              <a:rPr lang="en-GB"/>
              <a:t>.</a:t>
            </a:r>
          </a:p>
        </p:txBody>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48CF3333-8647-497D-BDBA-A108B017AEB2}" type="slidenum">
              <a:t>369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And there’s plenty more</a:t>
            </a:r>
            <a:r>
              <a:rPr lang="en-GB">
                <a:latin typeface="Liberation Sans" pitchFamily="34"/>
              </a:rPr>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1E18D886-881B-45B0-87CC-0E89C648ED39}" type="slidenum">
              <a:t>37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Python has a special trick precisely for convenient definition of long, multi-line text.</a:t>
            </a:r>
          </a:p>
          <a:p>
            <a:pPr lvl="0"/>
            <a:r>
              <a:rPr lang="en-GB"/>
              <a:t>If you start the text with a “triple quote” then the special treatment of hitting the [↵] key is turned off. This lets you enter text “free form” with natural line breaks.</a:t>
            </a:r>
          </a:p>
          <a:p>
            <a:pPr lvl="0"/>
            <a:r>
              <a:rPr lang="en-GB"/>
              <a:t>The triple quote is three quote characters with no spaces between them. The quote character used can be either one but the triple use at one end must match the one used at the other end.</a:t>
            </a:r>
          </a:p>
        </p:txBody>
      </p:sp>
    </p:spTree>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FC8E0865-8266-4770-83B5-13EB2DA62343}" type="slidenum">
              <a:t>370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So the Python philosophy places a lot of functionality into its modules.</a:t>
            </a:r>
          </a:p>
          <a:p>
            <a:pPr lvl="0"/>
            <a:r>
              <a:rPr lang="en-GB"/>
              <a:t>This means that we have to be able to find modules and know what they can do.</a:t>
            </a:r>
          </a:p>
        </p:txBody>
      </p:sp>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E2A3C456-E9AB-4F21-8797-E9D0182B9CA0}" type="slidenum">
              <a:t>371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Some useful URLs:</a:t>
            </a:r>
          </a:p>
          <a:p>
            <a:pPr lvl="0"/>
            <a:endParaRPr lang="en-GB"/>
          </a:p>
          <a:p>
            <a:pPr lvl="0"/>
            <a:r>
              <a:rPr lang="en-GB">
                <a:latin typeface="Liberation Mono" pitchFamily="49"/>
              </a:rPr>
              <a:t>http://docs.python.org/py3k/py-modindex.html</a:t>
            </a:r>
          </a:p>
          <a:p>
            <a:pPr lvl="0"/>
            <a:r>
              <a:rPr lang="en-GB"/>
              <a:t>This contains the list of all the “batteries included” modules that come with Python. For each module it links through to their documentation.</a:t>
            </a:r>
          </a:p>
          <a:p>
            <a:pPr lvl="0"/>
            <a:endParaRPr lang="en-GB"/>
          </a:p>
          <a:p>
            <a:pPr lvl="0"/>
            <a:r>
              <a:rPr lang="en-GB">
                <a:latin typeface="Liberation Mono" pitchFamily="49"/>
              </a:rPr>
              <a:t>http://www.scipy.org/Topical_Software</a:t>
            </a:r>
            <a:br>
              <a:rPr lang="en-GB">
                <a:latin typeface="Liberation Mono" pitchFamily="49"/>
              </a:rPr>
            </a:br>
            <a:r>
              <a:rPr lang="en-GB">
                <a:latin typeface="Liberation Mono" pitchFamily="49"/>
              </a:rPr>
              <a:t>http://numpy.scipy.org/</a:t>
            </a:r>
          </a:p>
          <a:p>
            <a:pPr lvl="0"/>
            <a:r>
              <a:rPr lang="en-GB"/>
              <a:t>Scientific Python contains very many subject-specific modules for Python. Most depend on the Numerical Python module </a:t>
            </a:r>
            <a:r>
              <a:rPr lang="en-GB">
                <a:latin typeface="Liberation Mono" pitchFamily="49"/>
              </a:rPr>
              <a:t>numpy</a:t>
            </a:r>
            <a:r>
              <a:rPr lang="en-GB"/>
              <a:t>.</a:t>
            </a:r>
          </a:p>
          <a:p>
            <a:pPr lvl="0"/>
            <a:endParaRPr lang="en-GB"/>
          </a:p>
          <a:p>
            <a:pPr lvl="0"/>
            <a:r>
              <a:rPr lang="en-GB">
                <a:latin typeface="Liberation Mono" pitchFamily="49"/>
              </a:rPr>
              <a:t>http://pypi.python.org/pypi</a:t>
            </a:r>
            <a:r>
              <a:rPr lang="en-GB"/>
              <a:t>	(do check for Python3 packages)</a:t>
            </a:r>
          </a:p>
          <a:p>
            <a:pPr lvl="0"/>
            <a:r>
              <a:rPr lang="en-GB"/>
              <a:t>This is the semi-official dumping ground for everything else.</a:t>
            </a:r>
          </a:p>
          <a:p>
            <a:pPr lvl="0"/>
            <a:endParaRPr lang="en-GB"/>
          </a:p>
          <a:p>
            <a:pPr lvl="0"/>
            <a:r>
              <a:rPr lang="en-GB">
                <a:latin typeface="Liberation Mono" pitchFamily="49"/>
              </a:rPr>
              <a:t>http://www.google.co.uk/</a:t>
            </a:r>
          </a:p>
          <a:p>
            <a:pPr lvl="0"/>
            <a:r>
              <a:rPr lang="en-GB"/>
              <a:t>And for everything else there’s Google (who are big Python users, by the way).</a:t>
            </a:r>
          </a:p>
        </p:txBody>
      </p:sp>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7F55CEF1-6B61-4FF2-AD48-17254152E116}" type="slidenum">
              <a:t>372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I promised information on how to find out what is in a module. Here it is.</a:t>
            </a:r>
          </a:p>
          <a:p>
            <a:pPr lvl="0"/>
            <a:r>
              <a:rPr lang="en-GB"/>
              <a:t>Once a module has been imported you can ask it for help.</a:t>
            </a:r>
          </a:p>
        </p:txBody>
      </p:sp>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7847508D-CC37-4FE7-98E9-01BDF8A8EF67}" type="slidenum">
              <a:t>373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help will always include information on every function in the module</a:t>
            </a:r>
            <a:r>
              <a:rPr lang="en-GB">
                <a:latin typeface="Liberation Sans" pitchFamily="34"/>
              </a:rPr>
              <a:t>…</a:t>
            </a:r>
          </a:p>
        </p:txBody>
      </p:sp>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2E46476C-71A3-4F21-B7CB-0DED191596FE}" type="slidenum">
              <a:t>374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latin typeface="Liberation Sans" pitchFamily="34"/>
              </a:rPr>
              <a:t>…</a:t>
            </a:r>
            <a:r>
              <a:rPr lang="en-GB"/>
              <a:t>and every data item.</a:t>
            </a:r>
          </a:p>
        </p:txBody>
      </p:sp>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87E30E53-EC9D-40AF-ADA0-D4AA971E5A21}" type="slidenum">
              <a:t>375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What help can we get from our own module?</a:t>
            </a:r>
          </a:p>
          <a:p>
            <a:pPr lvl="0"/>
            <a:r>
              <a:rPr lang="en-GB"/>
              <a:t>By now you should have a </a:t>
            </a:r>
            <a:r>
              <a:rPr lang="en-GB">
                <a:latin typeface="Liberation Mono" pitchFamily="49"/>
              </a:rPr>
              <a:t>utils.py</a:t>
            </a:r>
            <a:r>
              <a:rPr lang="en-GB"/>
              <a:t> file with some functions of your own in it. The help simply lists the functions the module contains and the file it is defined in.</a:t>
            </a:r>
          </a:p>
        </p:txBody>
      </p:sp>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74B48F56-3BDC-45F4-9939-7CC06030716A}" type="slidenum">
              <a:t>376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But we can do better than that.</a:t>
            </a:r>
          </a:p>
          <a:p>
            <a:pPr lvl="0"/>
            <a:r>
              <a:rPr lang="en-GB"/>
              <a:t>If we simply put a Python string (typically in long text triple quotes) at the top of the file before any used Python (but after comments is fine) then this becomes the description text in the help.</a:t>
            </a:r>
          </a:p>
          <a:p>
            <a:pPr lvl="0"/>
            <a:r>
              <a:rPr lang="en-GB"/>
              <a:t>Note: You need to restart Python and re-import the module to see changes.</a:t>
            </a:r>
          </a:p>
        </p:txBody>
      </p:sp>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D0D16D9A-C216-4E4D-9433-F4F0B570E146}" type="slidenum">
              <a:t>377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If we put text immediately after a </a:t>
            </a:r>
            <a:r>
              <a:rPr lang="en-GB">
                <a:latin typeface="Liberation Mono" pitchFamily="49"/>
              </a:rPr>
              <a:t>def</a:t>
            </a:r>
            <a:r>
              <a:rPr lang="en-GB"/>
              <a:t> line and before the body of the function it becomes the help text for that function, both in the module-as-a-whole help text</a:t>
            </a:r>
            <a:r>
              <a:rPr lang="en-GB">
                <a:latin typeface="Liberation Sans" pitchFamily="34"/>
              </a:rPr>
              <a:t>…</a:t>
            </a:r>
          </a:p>
        </p:txBody>
      </p:sp>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49F8E2CF-27DF-4325-8988-D5505103F275}" type="slidenum">
              <a:t>378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latin typeface="Liberation Sans" pitchFamily="34"/>
              </a:rPr>
              <a:t>…</a:t>
            </a:r>
            <a:r>
              <a:rPr lang="en-GB"/>
              <a:t>and in the function-specific help text.</a:t>
            </a:r>
          </a:p>
        </p:txBody>
      </p:sp>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28621AC7-DFA1-4CDB-BB22-F02A5750E85D}" type="slidenum">
              <a:t>379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55060EC3-6600-492B-B3ED-FB2EC7403AE4}" type="slidenum">
              <a:t>38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triple quote lets us see another Python feature. If we type a long string raw then after we hit ↵ we see Python’s “secondary prompt”. The three dots indicate that Python is expecting more input before it will process what it has in hand.</a:t>
            </a:r>
          </a:p>
        </p:txBody>
      </p:sp>
    </p:spTree>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2B18E173-D72A-4C3C-B996-A03212158282}" type="slidenum">
              <a:t>380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D2A00ADE-DA2A-4DE6-9428-CE912D5299F7}" type="slidenum">
              <a:t>381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have one last Python type to learn about. To give it some context, we will recap the list type that we have spent so much time using.</a:t>
            </a:r>
          </a:p>
          <a:p>
            <a:pPr lvl="0"/>
            <a:r>
              <a:rPr lang="en-GB"/>
              <a:t>A list is basically an ordered sequence of values. The position in that sequence is known as the index.</a:t>
            </a:r>
          </a:p>
        </p:txBody>
      </p:sp>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48E41BA2-4061-4EF7-9CB2-B4E6BE6C5EBC}" type="slidenum">
              <a:t>382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If we now forget about the internals of a list, though, we can think of it as “some sort of Python object” that takes in a number (the index) and spits out a value.</a:t>
            </a:r>
          </a:p>
        </p:txBody>
      </p:sp>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7AB822C9-7C6B-4A71-90AC-80568126ECDC}" type="slidenum">
              <a:t>383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Can we generalise on this idea by moving away from the input (the index) needing to be a number?</a:t>
            </a:r>
          </a:p>
          <a:p>
            <a:pPr lvl="0"/>
            <a:r>
              <a:rPr lang="en-GB"/>
              <a:t>Can we model a dictionary where we take in a string (a word in English, say) and give out a different string (the corresponding word in Spanish, say).</a:t>
            </a:r>
          </a:p>
          <a:p>
            <a:pPr lvl="0"/>
            <a:r>
              <a:rPr lang="en-GB"/>
              <a:t>(Note: the author is fully aware that translation is not as simple as this. This is just a toy example.)</a:t>
            </a:r>
          </a:p>
        </p:txBody>
      </p:sp>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6C9E955A-57BE-4F7F-9B92-F3D70DCA3602}" type="slidenum">
              <a:t>384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Or, perhaps, pairs of numbers (x,y) in and items on a map out?</a:t>
            </a:r>
          </a:p>
        </p:txBody>
      </p:sp>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A79DBF19-C369-42EC-8A19-CDC25E42F9D5}" type="slidenum">
              <a:t>385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Python does have exactly such a general purpose mapper which it calls a “</a:t>
            </a:r>
            <a:r>
              <a:rPr lang="en-GB">
                <a:latin typeface="Liberation Mono" pitchFamily="49"/>
              </a:rPr>
              <a:t>dict</a:t>
            </a:r>
            <a:r>
              <a:rPr lang="en-GB"/>
              <a:t>”, short for “</a:t>
            </a:r>
            <a:r>
              <a:rPr lang="en-GB" b="1"/>
              <a:t>dict</a:t>
            </a:r>
            <a:r>
              <a:rPr lang="en-GB"/>
              <a:t>ionary”.</a:t>
            </a:r>
          </a:p>
          <a:p>
            <a:pPr lvl="0"/>
            <a:r>
              <a:rPr lang="en-GB"/>
              <a:t>Here is the Python for establishing a (very small) English to Spanish dictionary that knows about two words.</a:t>
            </a:r>
          </a:p>
          <a:p>
            <a:pPr lvl="0"/>
            <a:r>
              <a:rPr lang="en-GB"/>
              <a:t>We also see the Python for looking up a word in the dictionary.</a:t>
            </a:r>
          </a:p>
          <a:p>
            <a:pPr lvl="0"/>
            <a:r>
              <a:rPr lang="en-GB"/>
              <a:t>We will review this syntax in some detail</a:t>
            </a:r>
            <a:r>
              <a:rPr lang="en-GB">
                <a:latin typeface="Liberation Sans" pitchFamily="34"/>
              </a:rPr>
              <a:t>…</a:t>
            </a:r>
          </a:p>
        </p:txBody>
      </p:sp>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6AF2E4BB-8CA8-49E3-86CB-8D2D04C26EDA}" type="slidenum">
              <a:t>386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First we will look at creating a dictionary. In the same way that we can create a list with square brackets, we can create a dictionary with curly ones.</a:t>
            </a:r>
          </a:p>
          <a:p>
            <a:pPr lvl="0"/>
            <a:r>
              <a:rPr lang="en-GB"/>
              <a:t>Each item in a dictionary is a pair of values separated by a colo</a:t>
            </a:r>
          </a:p>
          <a:p>
            <a:pPr lvl="0"/>
            <a:r>
              <a:rPr lang="en-GB"/>
              <a:t>They are separated by commas.n.</a:t>
            </a:r>
          </a:p>
        </p:txBody>
      </p:sp>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9ABDF220-07F2-49C0-84C1-BCD486CC1117}" type="slidenum">
              <a:t>387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pairs of items separated by colons are known as the “key” and “value”. The key is what you put in (the English word in this example) that you look up in the dictionary and the value is what you get out (the translation into Spanish in this example).</a:t>
            </a:r>
          </a:p>
        </p:txBody>
      </p:sp>
    </p:spTree>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2F68FB88-6027-41F0-B083-2579BBC782D1}" type="slidenum">
              <a:t>388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Now we have seen how to create a (small) dictionary we should look at how to use it.</a:t>
            </a:r>
          </a:p>
        </p:txBody>
      </p:sp>
    </p:spTree>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CB89B349-4B78-4B9C-A2D8-77764F9191BA}" type="slidenum">
              <a:t>389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To look something up in a dictionary we pass it to the dictionary in exactly the same way as we passed the index to a list: in </a:t>
            </a:r>
            <a:r>
              <a:rPr lang="en-GB" i="1"/>
              <a:t>square</a:t>
            </a:r>
            <a:r>
              <a:rPr lang="en-GB"/>
              <a:t> brackets. Curly brackets are just for creating a dictionary; after that it’ square brackets again.</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9D1617A2-BEC8-4E15-BBB9-0B92B875613B}" type="slidenum">
              <a:t>39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It is also important to note that triple quotes are just a trick for input. The text object created is still a standard Python string. It has no memory of how it was created.</a:t>
            </a:r>
          </a:p>
          <a:p>
            <a:pPr lvl="0"/>
            <a:r>
              <a:rPr lang="en-GB"/>
              <a:t>Also note that when Python is representing the content of a string object (as opposed to printing it) it displays new lines as “</a:t>
            </a:r>
            <a:r>
              <a:rPr lang="en-GB">
                <a:latin typeface="Liberation Mono" pitchFamily="49"/>
              </a:rPr>
              <a:t>\n</a:t>
            </a:r>
            <a:r>
              <a:rPr lang="en-GB"/>
              <a:t>”.</a:t>
            </a:r>
          </a:p>
        </p:txBody>
      </p:sp>
    </p:spTree>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CC8B8645-6BFF-4F21-A028-EB671D35689B}" type="slidenum">
              <a:t>390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equivalent to shooting off the end of a list is asking for a key that’s not in a dictionary.</a:t>
            </a:r>
          </a:p>
        </p:txBody>
      </p:sp>
    </p:spTree>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C99363F-0F66-45D5-B45F-A43E51C160CF}" type="slidenum">
              <a:t>391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Also note that dictionaries are </a:t>
            </a:r>
            <a:r>
              <a:rPr lang="en-GB" i="1"/>
              <a:t>one-way</a:t>
            </a:r>
            <a:r>
              <a:rPr lang="en-GB"/>
              <a:t>.</a:t>
            </a:r>
          </a:p>
        </p:txBody>
      </p:sp>
    </p:spTree>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1AC1186-1296-47ED-BE49-79E7F8B52CF7}" type="slidenum">
              <a:t>392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Adding key-value pairs to a dictionary is a lot easier than it is with lists. With lists we needed to append on the end of a list. With dictionaries, because there is no inherent order, we can simply define them with a simple expression on the left hand side.</a:t>
            </a:r>
          </a:p>
        </p:txBody>
      </p:sp>
    </p:spTree>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4F798FB5-2930-44CC-8916-2398D0E9E10B}" type="slidenum">
              <a:t>393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can use </a:t>
            </a:r>
            <a:r>
              <a:rPr lang="en-GB">
                <a:latin typeface="Liberation Mono" pitchFamily="49"/>
              </a:rPr>
              <a:t>del</a:t>
            </a:r>
            <a:r>
              <a:rPr lang="en-GB"/>
              <a:t> to remove from a dictionary just as we did with lists.</a:t>
            </a:r>
          </a:p>
        </p:txBody>
      </p:sp>
    </p:spTree>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6E8C24D1-25B6-4AA7-BB32-FF6A5E3B7D4D}" type="slidenum">
              <a:t>394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9B219EEF-DDAB-48D9-B45A-ACD05BA2BD9D}" type="slidenum">
              <a:t>395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E67A0413-EC8A-4646-9526-35F6172F37CD}" type="slidenum">
              <a:t>396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To date we have created our own dictionaries. If we are handed one how do we find out what keys and values are in it?</a:t>
            </a:r>
          </a:p>
          <a:p>
            <a:pPr lvl="0"/>
            <a:r>
              <a:rPr lang="en-GB"/>
              <a:t>Dictionaries support two methods which return the sort-of-lists of the keys and values. We mention them here only for completeness.</a:t>
            </a:r>
          </a:p>
          <a:p>
            <a:pPr lvl="0"/>
            <a:r>
              <a:rPr lang="en-GB"/>
              <a:t>Don’t forget that you can always convert a sort-of-list into a list with the </a:t>
            </a:r>
            <a:r>
              <a:rPr lang="en-GB">
                <a:latin typeface="Liberation Mono" pitchFamily="49"/>
              </a:rPr>
              <a:t>list()</a:t>
            </a:r>
            <a:r>
              <a:rPr lang="en-GB"/>
              <a:t> function.</a:t>
            </a:r>
          </a:p>
        </p:txBody>
      </p:sp>
    </p:spTree>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E3020F3-EB6A-41C1-B3DE-9FCB32E50703}" type="slidenum">
              <a:t>397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By far the best way to get at the contents of a dictionary is to use the </a:t>
            </a:r>
            <a:r>
              <a:rPr lang="en-GB">
                <a:latin typeface="Liberation Mono" pitchFamily="49"/>
              </a:rPr>
              <a:t>items()</a:t>
            </a:r>
            <a:r>
              <a:rPr lang="en-GB"/>
              <a:t> method which generates a sort-of-list of the key-value pairs as tuples. Running a </a:t>
            </a:r>
            <a:r>
              <a:rPr lang="en-GB">
                <a:latin typeface="Liberation Mono" pitchFamily="49"/>
              </a:rPr>
              <a:t>for</a:t>
            </a:r>
            <a:r>
              <a:rPr lang="en-GB">
                <a:latin typeface="Liberation Sans" pitchFamily="34"/>
              </a:rPr>
              <a:t>…</a:t>
            </a:r>
            <a:r>
              <a:rPr lang="en-GB"/>
              <a:t> loop over this list is the easiest way to process the contents of a directory.</a:t>
            </a:r>
          </a:p>
        </p:txBody>
      </p:sp>
    </p:spTree>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E7DEE2B9-A213-4B3B-8436-2C315059B492}" type="slidenum">
              <a:t>398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Don’t be afraid to convert it explicitly into a list. Unless you dictionary is huge you won’t see any problem with this.</a:t>
            </a:r>
          </a:p>
        </p:txBody>
      </p:sp>
    </p:spTree>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34C6E814-BF1B-4169-A189-5352A73BF148}" type="slidenum">
              <a:t>399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Unfortunately when you convert a dictionary directly into a list you get the list of keys not the list of )(key,value) pairs. This is a shame but is a compromise for back compatibility with previous versions.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1FD15BC4-D8AC-402E-8A04-76CA672FEAC0}" type="slidenum">
              <a:t>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F9DBCF67-12B2-46DA-B9D0-9CDAEDB48E71}" type="slidenum">
              <a:t>40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have now seen four different ways to create a string with an embedded new line. They all produce the same string object.</a:t>
            </a:r>
          </a:p>
        </p:txBody>
      </p:sp>
    </p:spTree>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4D265C4E-BD45-4EA9-853C-7951E580FD90}" type="slidenum">
              <a:t>400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Because of this conversion to the list of keys we can ask if a key is in a dictionary using the </a:t>
            </a:r>
            <a:r>
              <a:rPr lang="en-GB">
                <a:latin typeface="Liberation Mono" pitchFamily="49"/>
              </a:rPr>
              <a:t>in</a:t>
            </a:r>
            <a:r>
              <a:rPr lang="en-GB"/>
              <a:t> keyword without having to know its corresponding value.</a:t>
            </a:r>
          </a:p>
        </p:txBody>
      </p:sp>
    </p:spTree>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70E59A36-A965-434F-B2A9-86B3F6390689}" type="slidenum">
              <a:t>401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Let’s have a serious worked example.</a:t>
            </a:r>
          </a:p>
          <a:p>
            <a:pPr lvl="0"/>
            <a:r>
              <a:rPr lang="en-GB"/>
              <a:t>We might be given a list of words and want to count the words by how many times they appear in the list.</a:t>
            </a:r>
          </a:p>
        </p:txBody>
      </p:sp>
    </p:spTree>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D4F4818B-EE59-4B6E-AA47-5909BE63494E}" type="slidenum">
              <a:t>402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start by creating an empty dictionary. It’s empty because we haven’t read any words yet.</a:t>
            </a:r>
          </a:p>
          <a:p>
            <a:pPr lvl="0"/>
            <a:r>
              <a:rPr lang="en-GB"/>
              <a:t>Then we loop through the list of words using a standard </a:t>
            </a:r>
            <a:r>
              <a:rPr lang="en-GB">
                <a:latin typeface="Liberation Mono" pitchFamily="49"/>
              </a:rPr>
              <a:t>for</a:t>
            </a:r>
            <a:r>
              <a:rPr lang="en-GB">
                <a:latin typeface="Liberation Sans" pitchFamily="34"/>
              </a:rPr>
              <a:t>…</a:t>
            </a:r>
            <a:r>
              <a:rPr lang="en-GB"/>
              <a:t> loop.</a:t>
            </a:r>
          </a:p>
          <a:p>
            <a:pPr lvl="0"/>
            <a:r>
              <a:rPr lang="en-GB"/>
              <a:t>For each word we have to do something to increment the count in the dictionary.</a:t>
            </a:r>
          </a:p>
        </p:txBody>
      </p:sp>
    </p:spTree>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2443E3F9-57FE-490B-815B-D21DF4916603}" type="slidenum">
              <a:t>403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Unfortunately a simply increment of the value in the dictionary isn’t enough.</a:t>
            </a:r>
          </a:p>
        </p:txBody>
      </p:sp>
    </p:spTree>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C9B5E875-BE47-44C2-9466-29B09B6C08BE}" type="slidenum">
              <a:t>404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cannot increment a value that isn’t there. Until the program meets a word for the first time it has no entry in the dictionary, and certainly not an entry with numerical value 0.</a:t>
            </a:r>
          </a:p>
        </p:txBody>
      </p:sp>
    </p:spTree>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DA404B94-D4F0-4503-9E26-198424E326CE}" type="slidenum">
              <a:t>405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So we have to test to see if the word is already in the dictionary to increment it if it is there and to do something else if it is not. Note how we use the “</a:t>
            </a:r>
            <a:r>
              <a:rPr lang="en-GB">
                <a:latin typeface="Liberation Mono" pitchFamily="49"/>
              </a:rPr>
              <a:t>if</a:t>
            </a:r>
            <a:r>
              <a:rPr lang="en-GB"/>
              <a:t> key </a:t>
            </a:r>
            <a:r>
              <a:rPr lang="en-GB">
                <a:latin typeface="Liberation Mono" pitchFamily="49"/>
              </a:rPr>
              <a:t>in</a:t>
            </a:r>
            <a:r>
              <a:rPr lang="en-GB"/>
              <a:t> dictionary” test.</a:t>
            </a:r>
          </a:p>
        </p:txBody>
      </p:sp>
    </p:spTree>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FF97746-B745-43E1-8464-8C47D2DF5E7E}" type="slidenum">
              <a:t>406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That something else is to create it with its initial value of 1 (because we have met the word once now).</a:t>
            </a:r>
          </a:p>
        </p:txBody>
      </p:sp>
    </p:spTree>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4DAAD272-EDD0-4E5E-BD0C-FDF738F5D8E2}" type="slidenum">
              <a:t>407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Dictionaries are unordered entities. You cannot predict the order that the keys will appear when you print a dictionary or step through its keys.</a:t>
            </a:r>
          </a:p>
        </p:txBody>
      </p:sp>
    </p:spTree>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C0F8F3EA-8FAA-4BB9-9B3A-1B8155345150}" type="slidenum">
              <a:t>408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Simply printing a dictionary gives ugly output.</a:t>
            </a:r>
          </a:p>
          <a:p>
            <a:pPr lvl="0"/>
            <a:r>
              <a:rPr lang="en-GB"/>
              <a:t>We can pull out the (key,value) pairs and print them individually if we want.</a:t>
            </a:r>
          </a:p>
          <a:p>
            <a:pPr lvl="0"/>
            <a:r>
              <a:rPr lang="en-GB"/>
              <a:t>Notice the use of pulling out the items, converting them into a list and then sorting them.</a:t>
            </a:r>
          </a:p>
        </p:txBody>
      </p:sp>
    </p:spTree>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A68F5802-0D1D-445B-B102-BFA4F0B6BD16}" type="slidenum">
              <a:t>409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BAD21157-106B-4161-94F7-E6B3AC2E1DAA}" type="slidenum">
              <a:t>41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294424B4-694F-4942-8D6A-17AD86AF18BA}" type="slidenum">
              <a:t>410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72114D4A-D317-47B2-9541-C1711D2DDA8B}" type="slidenum">
              <a:t>411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D35C363E-2C30-400E-AEC4-BED9CA5DDA60}" type="slidenum">
              <a:t>412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have one last topic to cover. The output from our word counter is not as pretty as it might be. The last topic we will cover is Python text formatting.</a:t>
            </a:r>
          </a:p>
          <a:p>
            <a:pPr lvl="0"/>
            <a:r>
              <a:rPr lang="en-GB"/>
              <a:t>Full details of the formatting system can be found online at</a:t>
            </a:r>
          </a:p>
          <a:p>
            <a:pPr lvl="0"/>
            <a:r>
              <a:rPr lang="en-GB">
                <a:latin typeface="Liberation Mono" pitchFamily="49"/>
              </a:rPr>
              <a:t>docs.python.org/py3k/library/string.html#formatspec</a:t>
            </a:r>
          </a:p>
          <a:p>
            <a:pPr lvl="0"/>
            <a:endParaRPr lang="en-GB"/>
          </a:p>
        </p:txBody>
      </p:sp>
    </p:spTree>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69BBC0FE-CBCC-4614-AC4E-899E612FA023}" type="slidenum">
              <a:t>413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In Python 3 the string type has a method called </a:t>
            </a:r>
            <a:r>
              <a:rPr lang="en-GB">
                <a:latin typeface="Liberation Mono" pitchFamily="49"/>
              </a:rPr>
              <a:t>format()</a:t>
            </a:r>
            <a:r>
              <a:rPr lang="en-GB"/>
              <a:t> which takes arguments and returns another string which is the original with the method’s arguments inserted into it in certain places. Those places are marked with curly brackets in the string.</a:t>
            </a:r>
          </a:p>
          <a:p>
            <a:pPr lvl="0"/>
            <a:r>
              <a:rPr lang="en-GB"/>
              <a:t>Curly brackets are otherwise quite normal characters. It’s only the </a:t>
            </a:r>
            <a:r>
              <a:rPr lang="en-GB">
                <a:latin typeface="Liberation Mono" pitchFamily="49"/>
              </a:rPr>
              <a:t>format()</a:t>
            </a:r>
            <a:r>
              <a:rPr lang="en-GB"/>
              <a:t> method that cares about them.</a:t>
            </a:r>
          </a:p>
          <a:p>
            <a:pPr lvl="0"/>
            <a:r>
              <a:rPr lang="en-GB"/>
              <a:t>In its simplest form, the </a:t>
            </a:r>
            <a:r>
              <a:rPr lang="en-GB">
                <a:latin typeface="Liberation Mono" pitchFamily="49"/>
              </a:rPr>
              <a:t>format()</a:t>
            </a:r>
            <a:r>
              <a:rPr lang="en-GB"/>
              <a:t> method replaces each pair of curly brackets with the corresponding argument.</a:t>
            </a:r>
          </a:p>
        </p:txBody>
      </p:sp>
    </p:spTree>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BD51BC5-619E-47D3-B60B-D9851D2A5E09}" type="slidenum">
              <a:t>414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real fun starts when we put something inside those curly brackets. These are the formatting instructions.</a:t>
            </a:r>
          </a:p>
          <a:p>
            <a:pPr lvl="0"/>
            <a:r>
              <a:rPr lang="en-GB"/>
              <a:t>The simplest examples start with a colon followed by some layout instructions. (We will see what comes in front of the colon in a few slides time.) The number indicates how many spaces to allocate for the insertion and the letter that follows tells it what type ob object to expect. “</a:t>
            </a:r>
            <a:r>
              <a:rPr lang="en-GB">
                <a:latin typeface="Liberation Mono" pitchFamily="49"/>
              </a:rPr>
              <a:t>s</a:t>
            </a:r>
            <a:r>
              <a:rPr lang="en-GB"/>
              <a:t>” stands for </a:t>
            </a:r>
            <a:r>
              <a:rPr lang="en-GB" b="1"/>
              <a:t>s</a:t>
            </a:r>
            <a:r>
              <a:rPr lang="en-GB"/>
              <a:t>tring.</a:t>
            </a:r>
          </a:p>
        </p:txBody>
      </p:sp>
    </p:spTree>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4B029931-0FFF-46F7-A6EA-5137A7F4EAD3}" type="slidenum">
              <a:t>415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By default strings align to the left of their space. We can be explicit about this by inserting a left angle bracket, which you can think of as an arrow head pointing the direction of the alignment.</a:t>
            </a:r>
          </a:p>
        </p:txBody>
      </p:sp>
    </p:spTree>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3178C310-09D4-418C-A1A3-DDFEE83D16DD}" type="slidenum">
              <a:t>416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If we want right aligned strings then we have to use the alignment marker.</a:t>
            </a:r>
          </a:p>
        </p:txBody>
      </p:sp>
    </p:spTree>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487E7FE3-9DB3-4142-9201-7E13C0775267}" type="slidenum">
              <a:t>417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If we change the letter to a “</a:t>
            </a:r>
            <a:r>
              <a:rPr lang="en-GB">
                <a:latin typeface="Liberation Mono" pitchFamily="49"/>
              </a:rPr>
              <a:t>d</a:t>
            </a:r>
            <a:r>
              <a:rPr lang="en-GB"/>
              <a:t>” we are telling the </a:t>
            </a:r>
            <a:r>
              <a:rPr lang="en-GB">
                <a:latin typeface="Liberation Mono" pitchFamily="49"/>
              </a:rPr>
              <a:t>format()</a:t>
            </a:r>
            <a:r>
              <a:rPr lang="en-GB"/>
              <a:t> method to insert an integer (“</a:t>
            </a:r>
            <a:r>
              <a:rPr lang="en-GB" b="1"/>
              <a:t>d</a:t>
            </a:r>
            <a:r>
              <a:rPr lang="en-GB"/>
              <a:t>igits”). These align to the right by default.</a:t>
            </a:r>
          </a:p>
        </p:txBody>
      </p:sp>
    </p:spTree>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EF7CBAA2-5C81-44D1-8F0B-02155D9242E8}" type="slidenum">
              <a:t>418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can be explicit about this if we want.</a:t>
            </a:r>
          </a:p>
        </p:txBody>
      </p:sp>
    </p:spTree>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9030D6DA-FEFF-44AA-9357-A5DACB9F1B5E}" type="slidenum">
              <a:t>419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And we have to be explicit to override the default.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176F6B56-E125-4055-8D30-0BCF8ED3E78B}" type="slidenum">
              <a:t>42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There is more than one way to do this.</a:t>
            </a:r>
          </a:p>
          <a:p>
            <a:pPr lvl="0"/>
            <a:r>
              <a:rPr lang="en-GB"/>
              <a:t>You can get the line breaks with \n in a single-quoted string or with literal line breaks in a triple-quoted string. An alternative, but not in keeping with the exercise, is to have four </a:t>
            </a:r>
            <a:r>
              <a:rPr lang="en-GB">
                <a:latin typeface="Liberation Mono" pitchFamily="49"/>
              </a:rPr>
              <a:t>print()</a:t>
            </a:r>
            <a:r>
              <a:rPr lang="en-GB"/>
              <a:t> statements.</a:t>
            </a:r>
          </a:p>
          <a:p>
            <a:pPr lvl="0"/>
            <a:r>
              <a:rPr lang="en-GB"/>
              <a:t>You can get the accented characters by using the </a:t>
            </a:r>
            <a:r>
              <a:rPr lang="en-GB">
                <a:latin typeface="Liberation Mono" pitchFamily="49"/>
              </a:rPr>
              <a:t>\u</a:t>
            </a:r>
            <a:r>
              <a:rPr lang="en-GB"/>
              <a:t> sequences or you can type them in literally with the keyboard combinations shown. (Linux only)</a:t>
            </a:r>
          </a:p>
        </p:txBody>
      </p:sp>
    </p:spTree>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B411ADA-42B3-4BE5-917B-DACD9F19D066}" type="slidenum">
              <a:t>420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If we precede the width number with a zero then the number is padded with zeroes rather than spaces and alignment is automatic.</a:t>
            </a:r>
          </a:p>
        </p:txBody>
      </p:sp>
    </p:spTree>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A25096F8-D528-4206-95A6-674FE9B7AEA1}" type="slidenum">
              <a:t>421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If we put a plus sign in front of the number then its sign is always shown, even if it is positive.</a:t>
            </a:r>
          </a:p>
        </p:txBody>
      </p:sp>
    </p:spTree>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6DC41550-777A-4E88-9BD1-F6125192E6CC}" type="slidenum">
              <a:t>422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And we can combine these.</a:t>
            </a:r>
          </a:p>
        </p:txBody>
      </p:sp>
    </p:spTree>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94B0DBB2-8F13-428B-A041-E4EF732784C9}" type="slidenum">
              <a:t>423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Adding a comma between the width and the “</a:t>
            </a:r>
            <a:r>
              <a:rPr lang="en-GB">
                <a:latin typeface="Liberation Mono" pitchFamily="49"/>
              </a:rPr>
              <a:t>d</a:t>
            </a:r>
            <a:r>
              <a:rPr lang="en-GB"/>
              <a:t>” adds comma breaks to large numbers.</a:t>
            </a:r>
          </a:p>
        </p:txBody>
      </p:sp>
    </p:spTree>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A5CEA390-8416-4E68-8E4D-2C53FC8F9701}" type="slidenum">
              <a:t>424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Floating point numbers are slightly more complicated. The width parameter has two parts, separated by a decimal point. The first number is the width of the entire number (just as it is for strings and integers). The number after the decimal point is the number of decimal points of precision that should be included in the formatted output.</a:t>
            </a:r>
          </a:p>
        </p:txBody>
      </p:sp>
    </p:spTree>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840C9748-97B3-4EC1-A526-ECBC7D8521F8}" type="slidenum">
              <a:t>425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default is to have six decimal points of precision and to make the field as wide as it needs to be.</a:t>
            </a:r>
          </a:p>
        </p:txBody>
      </p:sp>
    </p:spTree>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1CAECC57-CB0E-4787-9B50-8E83C5A6CF55}" type="slidenum">
              <a:t>426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What comes before the colon?</a:t>
            </a:r>
          </a:p>
          <a:p>
            <a:pPr lvl="0"/>
            <a:r>
              <a:rPr lang="en-GB"/>
              <a:t>This is a selection parameter detailing what argument to insert.</a:t>
            </a:r>
          </a:p>
          <a:p>
            <a:pPr lvl="0"/>
            <a:r>
              <a:rPr lang="en-GB"/>
              <a:t>The arguments to </a:t>
            </a:r>
            <a:r>
              <a:rPr lang="en-GB">
                <a:latin typeface="Liberation Mono" pitchFamily="49"/>
              </a:rPr>
              <a:t>format()</a:t>
            </a:r>
            <a:r>
              <a:rPr lang="en-GB"/>
              <a:t> are given numbers starting at zero. We can put these numbers in front of the colon.</a:t>
            </a:r>
          </a:p>
        </p:txBody>
      </p:sp>
    </p:spTree>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4F6F8BC2-600F-4127-BEFD-EC20467E359E}" type="slidenum">
              <a:t>427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can also use them to change the order that items appear in or to have them appear more than once (or not at all).</a:t>
            </a:r>
          </a:p>
        </p:txBody>
      </p:sp>
    </p:spTree>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C030A0D6-E88F-4588-B8A5-22EEEC1E7697}" type="slidenum">
              <a:t>428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script </a:t>
            </a:r>
            <a:r>
              <a:rPr lang="en-GB">
                <a:latin typeface="Liberation Mono" pitchFamily="49"/>
              </a:rPr>
              <a:t>counter4.py</a:t>
            </a:r>
            <a:r>
              <a:rPr lang="en-GB"/>
              <a:t> is the same as counter3.py but with the new formatting for its output.</a:t>
            </a:r>
          </a:p>
        </p:txBody>
      </p:sp>
    </p:spTree>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430D8570-BD4E-45FA-A252-4C20AB6E8D7C}" type="slidenum">
              <a:t>429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47EA3914-3825-4FCA-88C5-BDDB6FDF1653}" type="slidenum">
              <a:t>43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Now we will move on to a serious issue in learning any computing language: how to handle names for values.</a:t>
            </a:r>
          </a:p>
          <a:p>
            <a:pPr lvl="0"/>
            <a:r>
              <a:rPr lang="en-GB"/>
              <a:t>Compare the two scripts </a:t>
            </a:r>
            <a:r>
              <a:rPr lang="en-GB">
                <a:latin typeface="Liberation Mono" pitchFamily="49"/>
              </a:rPr>
              <a:t>hello1.py</a:t>
            </a:r>
            <a:r>
              <a:rPr lang="en-GB"/>
              <a:t> and </a:t>
            </a:r>
            <a:r>
              <a:rPr lang="en-GB">
                <a:latin typeface="Liberation Mono" pitchFamily="49"/>
              </a:rPr>
              <a:t>hello4.py</a:t>
            </a:r>
            <a:r>
              <a:rPr lang="en-GB"/>
              <a:t>. They both do exactly the same thing.</a:t>
            </a:r>
          </a:p>
          <a:p>
            <a:pPr lvl="0"/>
            <a:r>
              <a:rPr lang="en-GB"/>
              <a:t>We can enter the text of </a:t>
            </a:r>
            <a:r>
              <a:rPr lang="en-GB">
                <a:latin typeface="Liberation Mono" pitchFamily="49"/>
              </a:rPr>
              <a:t>hello4.py</a:t>
            </a:r>
            <a:r>
              <a:rPr lang="en-GB"/>
              <a:t> manually if we want using interactive Python, it will work equally well there.</a:t>
            </a:r>
          </a:p>
          <a:p>
            <a:pPr lvl="0"/>
            <a:r>
              <a:rPr lang="en-GB"/>
              <a:t>The first line of </a:t>
            </a:r>
            <a:r>
              <a:rPr lang="en-GB">
                <a:latin typeface="Liberation Mono" pitchFamily="49"/>
              </a:rPr>
              <a:t>hello4.py</a:t>
            </a:r>
            <a:r>
              <a:rPr lang="en-GB"/>
              <a:t> creates the string ‘Hello, world!’ but instead of printing it out directly the way that </a:t>
            </a:r>
            <a:r>
              <a:rPr lang="en-GB">
                <a:latin typeface="Liberation Mono" pitchFamily="49"/>
              </a:rPr>
              <a:t>hello1.py</a:t>
            </a:r>
            <a:r>
              <a:rPr lang="en-GB"/>
              <a:t> does, it attaches a name, “</a:t>
            </a:r>
            <a:r>
              <a:rPr lang="en-GB">
                <a:latin typeface="Liberation Mono" pitchFamily="49"/>
              </a:rPr>
              <a:t>message</a:t>
            </a:r>
            <a:r>
              <a:rPr lang="en-GB"/>
              <a:t>”, to it.</a:t>
            </a:r>
          </a:p>
          <a:p>
            <a:pPr lvl="0"/>
            <a:r>
              <a:rPr lang="en-GB"/>
              <a:t>The second line runs the </a:t>
            </a:r>
            <a:r>
              <a:rPr lang="en-GB">
                <a:latin typeface="Liberation Mono" pitchFamily="49"/>
              </a:rPr>
              <a:t>print()</a:t>
            </a:r>
            <a:r>
              <a:rPr lang="en-GB"/>
              <a:t> function, but instead of a literal string as its argument it has this name instead. Now the name has no quotes around it, and as I said earlier this means that Python tries to interpret it as something it should do something with. What it does is to look up the name and substitute in the attached value.</a:t>
            </a:r>
          </a:p>
          <a:p>
            <a:pPr lvl="0"/>
            <a:r>
              <a:rPr lang="en-GB"/>
              <a:t>Whenever the name is used, Python will look it up and substitute in the attached value.</a:t>
            </a:r>
          </a:p>
        </p:txBody>
      </p:sp>
    </p:spTree>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197D40E3-2DD7-4197-937A-B5044925BB01}" type="slidenum">
              <a:t>430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D447DAD8-A43E-47F6-904F-05F70872B915}" type="slidenum">
              <a:t>431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And congratulations!</a:t>
            </a:r>
          </a:p>
          <a:p>
            <a:pPr lvl="0"/>
            <a:r>
              <a:rPr lang="en-GB"/>
              <a:t>You have completed an introductory course on Python. Well done.</a:t>
            </a:r>
          </a:p>
          <a:p>
            <a:pPr lvl="0"/>
            <a:r>
              <a:rPr lang="en-GB"/>
              <a:t>It is only an introductory course and there is more. But do not let that dishearten you; just take a look at what you have accomplished. You now have a firm grounding to go further with Python or to start learning other programming languages. (But the author would like you to stick with Python.)</a:t>
            </a:r>
          </a:p>
        </p:txBody>
      </p:sp>
    </p:spTree>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AB66A773-0519-4268-917A-801EB58835C1}" type="slidenum">
              <a:t>432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If you do want more Python the UCS offers a selection of self-paced courses on some additional language features and on various Python modules to let you learn how to use Python for a specific purpose. We also offer a taught course introducing you to the world of object-oriented programming where you get to write your own methods and types.</a:t>
            </a:r>
          </a:p>
        </p:txBody>
      </p:sp>
    </p:spTree>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B1C907AE-4854-4B51-99B1-299F0BE22C79}" type="slidenum">
              <a:t>433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So thank you and congratulations again.</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C187320D-1289-4FA8-9121-945CBD344488}" type="slidenum">
              <a:t>44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Both “</a:t>
            </a:r>
            <a:r>
              <a:rPr lang="en-GB">
                <a:latin typeface="Liberation Mono" pitchFamily="49"/>
              </a:rPr>
              <a:t>print</a:t>
            </a:r>
            <a:r>
              <a:rPr lang="en-GB"/>
              <a:t>” and “</a:t>
            </a:r>
            <a:r>
              <a:rPr lang="en-GB">
                <a:latin typeface="Liberation Mono" pitchFamily="49"/>
              </a:rPr>
              <a:t>message</a:t>
            </a:r>
            <a:r>
              <a:rPr lang="en-GB"/>
              <a:t>” are the same this way. Both are names attached to Python objects. “</a:t>
            </a:r>
            <a:r>
              <a:rPr lang="en-GB">
                <a:latin typeface="Liberation Mono" pitchFamily="49"/>
              </a:rPr>
              <a:t>print</a:t>
            </a:r>
            <a:r>
              <a:rPr lang="en-GB"/>
              <a:t>” is attached to a chunk of memory containing the definition of a function and “</a:t>
            </a:r>
            <a:r>
              <a:rPr lang="en-GB">
                <a:latin typeface="Liberation Mono" pitchFamily="49"/>
              </a:rPr>
              <a:t>message</a:t>
            </a:r>
            <a:r>
              <a:rPr lang="en-GB"/>
              <a:t>” is attached to a chunk of memory containing the text.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6BDB8AC7-0DBC-4158-B8C6-B6860216E58F}" type="slidenum">
              <a:t>45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Now that we know how to attach names to values we can start receiving input from the user of our script.</a:t>
            </a:r>
          </a:p>
          <a:p>
            <a:pPr lvl="0"/>
            <a:r>
              <a:rPr lang="en-GB"/>
              <a:t>For this we will use the cunningly named “</a:t>
            </a:r>
            <a:r>
              <a:rPr lang="en-GB">
                <a:latin typeface="Liberation Mono" pitchFamily="49"/>
              </a:rPr>
              <a:t>input()</a:t>
            </a:r>
            <a:r>
              <a:rPr lang="en-GB"/>
              <a:t>” function.</a:t>
            </a:r>
          </a:p>
          <a:p>
            <a:pPr lvl="0"/>
            <a:r>
              <a:rPr lang="en-GB"/>
              <a:t>This function takes some (typically short) text as its argument. It prints this text as a prompt and then waits for the user to type something back (and press [↵]. It then returns whatever the user typed (without the [↵]) as its value.</a:t>
            </a:r>
          </a:p>
          <a:p>
            <a:pPr lvl="0"/>
            <a:r>
              <a:rPr lang="en-GB"/>
              <a:t>We can use this function on the right hand side of an assignment.</a:t>
            </a:r>
          </a:p>
          <a:p>
            <a:pPr lvl="0"/>
            <a:r>
              <a:rPr lang="en-GB"/>
              <a:t>Recall that the assignment completely evaluates the right hand side first. This means that it has to evaluate the </a:t>
            </a:r>
            <a:r>
              <a:rPr lang="en-GB">
                <a:latin typeface="Liberation Mono" pitchFamily="49"/>
              </a:rPr>
              <a:t>input()</a:t>
            </a:r>
            <a:r>
              <a:rPr lang="en-GB"/>
              <a:t> function, so it prompts the user for input and evaluates to whatever it was that the user typed.</a:t>
            </a:r>
          </a:p>
          <a:p>
            <a:pPr lvl="0"/>
            <a:r>
              <a:rPr lang="en-GB"/>
              <a:t>Then the left hand side is processed and the name “</a:t>
            </a:r>
            <a:r>
              <a:rPr lang="en-GB">
                <a:latin typeface="Liberation Mono" pitchFamily="49"/>
              </a:rPr>
              <a:t>message</a:t>
            </a:r>
            <a:r>
              <a:rPr lang="en-GB"/>
              <a:t>” is attached to this value.</a:t>
            </a:r>
          </a:p>
          <a:p>
            <a:pPr lvl="0"/>
            <a:r>
              <a:rPr lang="en-GB"/>
              <a:t>We can then print this input text by using the attached name.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FFFE2C5-108A-4DD8-B67C-CFB8EF868B9B}" type="slidenum">
              <a:t>46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In the previous example script </a:t>
            </a:r>
            <a:r>
              <a:rPr lang="en-GB">
                <a:latin typeface="Liberation Mono" pitchFamily="49"/>
              </a:rPr>
              <a:t>input1.py</a:t>
            </a:r>
            <a:r>
              <a:rPr lang="en-GB"/>
              <a:t> we simply took what we were given by </a:t>
            </a:r>
            <a:r>
              <a:rPr lang="en-GB">
                <a:latin typeface="Liberation Mono" pitchFamily="49"/>
              </a:rPr>
              <a:t>input()</a:t>
            </a:r>
            <a:r>
              <a:rPr lang="en-GB"/>
              <a:t> and printed it. The </a:t>
            </a:r>
            <a:r>
              <a:rPr lang="en-GB">
                <a:latin typeface="Liberation Mono" pitchFamily="49"/>
              </a:rPr>
              <a:t>print()</a:t>
            </a:r>
            <a:r>
              <a:rPr lang="en-GB"/>
              <a:t> function is a flexible beast; it can cope with almost anything.</a:t>
            </a:r>
          </a:p>
          <a:p>
            <a:pPr lvl="0"/>
            <a:r>
              <a:rPr lang="en-GB"/>
              <a:t>The script </a:t>
            </a:r>
            <a:r>
              <a:rPr lang="en-GB">
                <a:latin typeface="Liberation Mono" pitchFamily="49"/>
              </a:rPr>
              <a:t>hello2.py</a:t>
            </a:r>
            <a:r>
              <a:rPr lang="en-GB"/>
              <a:t> attempts to take what is given and do arithmetic with it, namely add 1 to it. It fails, even though we type a number at </a:t>
            </a:r>
            <a:r>
              <a:rPr lang="en-GB">
                <a:latin typeface="Liberation Mono" pitchFamily="49"/>
              </a:rPr>
              <a:t>input()</a:t>
            </a:r>
            <a:r>
              <a:rPr lang="en-GB"/>
              <a:t>’s prompt.</a:t>
            </a:r>
          </a:p>
          <a:p>
            <a:pPr lvl="0"/>
            <a:r>
              <a:rPr lang="en-GB"/>
              <a:t>This also gives us an error message and it’s time to investigate Python’s error messages in more detail.</a:t>
            </a:r>
          </a:p>
          <a:p>
            <a:pPr lvl="0"/>
            <a:r>
              <a:rPr lang="en-GB"/>
              <a:t>The first (the “trace back”) tells us where the error was. It was on line 2 of the file </a:t>
            </a:r>
            <a:r>
              <a:rPr lang="en-GB">
                <a:latin typeface="Liberation Mono" pitchFamily="49"/>
              </a:rPr>
              <a:t>input2.py</a:t>
            </a:r>
            <a:r>
              <a:rPr lang="en-GB"/>
              <a:t>. It also tells us what was on the line. Recall that with syntax errors it also pointed out where in the line it realized something was going wrong.</a:t>
            </a:r>
          </a:p>
          <a:p>
            <a:pPr lvl="0"/>
            <a:r>
              <a:rPr lang="en-GB"/>
              <a:t>The second part tells us </a:t>
            </a:r>
            <a:r>
              <a:rPr lang="en-GB" i="1"/>
              <a:t>what</a:t>
            </a:r>
            <a:r>
              <a:rPr lang="en-GB"/>
              <a:t> the error was: we tried to add a string (text) and an integer (a number). More precisely, Python couldn’t convert the things we were adding together into things that we could add.</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5DD4AA4A-317B-4EB2-80A7-1A0310ED8F4A}" type="slidenum">
              <a:t>47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problem is that the </a:t>
            </a:r>
            <a:r>
              <a:rPr lang="en-GB">
                <a:latin typeface="Liberation Mono" pitchFamily="49"/>
              </a:rPr>
              <a:t>input()</a:t>
            </a:r>
            <a:r>
              <a:rPr lang="en-GB"/>
              <a:t> function always returns a string and the string “character 1 followed by character 0” is not the same as the integer ten.</a:t>
            </a:r>
          </a:p>
          <a:p>
            <a:pPr lvl="0"/>
            <a:r>
              <a:rPr lang="en-GB"/>
              <a:t>We will need to convert from the string to the integer explicitly.</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3DF149F-4A2D-44CD-ABD9-651F62C5DCDF}" type="slidenum">
              <a:t>48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To date we have seen only two types: “</a:t>
            </a:r>
            <a:r>
              <a:rPr lang="en-GB">
                <a:latin typeface="Liberation Mono" pitchFamily="49"/>
              </a:rPr>
              <a:t>str</a:t>
            </a:r>
            <a:r>
              <a:rPr lang="en-GB"/>
              <a:t>” and “</a:t>
            </a:r>
            <a:r>
              <a:rPr lang="en-GB">
                <a:latin typeface="Liberation Mono" pitchFamily="49"/>
              </a:rPr>
              <a:t>builtin_function_or_method</a:t>
            </a:r>
            <a:r>
              <a:rPr lang="en-GB"/>
              <a:t>”. Here are some more.</a:t>
            </a:r>
          </a:p>
          <a:p>
            <a:pPr lvl="0"/>
            <a:r>
              <a:rPr lang="en-GB"/>
              <a:t>Integers (whole numbers) are a type called “</a:t>
            </a:r>
            <a:r>
              <a:rPr lang="en-GB">
                <a:latin typeface="Liberation Mono" pitchFamily="49"/>
              </a:rPr>
              <a:t>int</a:t>
            </a:r>
            <a:r>
              <a:rPr lang="en-GB"/>
              <a:t>”.</a:t>
            </a:r>
          </a:p>
          <a:p>
            <a:pPr lvl="0"/>
            <a:r>
              <a:rPr lang="en-GB"/>
              <a:t>Floating point numbers (how computers approximate real numbers) are a type called “</a:t>
            </a:r>
            <a:r>
              <a:rPr lang="en-GB">
                <a:latin typeface="Liberation Mono" pitchFamily="49"/>
              </a:rPr>
              <a:t>float</a:t>
            </a:r>
            <a:r>
              <a:rPr lang="en-GB"/>
              <a:t>”.</a:t>
            </a:r>
          </a:p>
          <a:p>
            <a:pPr lvl="0"/>
            <a:r>
              <a:rPr lang="en-GB"/>
              <a:t>The </a:t>
            </a:r>
            <a:r>
              <a:rPr lang="en-GB">
                <a:latin typeface="Liberation Mono" pitchFamily="49"/>
              </a:rPr>
              <a:t>input()</a:t>
            </a:r>
            <a:r>
              <a:rPr lang="en-GB"/>
              <a:t> function gave is a “</a:t>
            </a:r>
            <a:r>
              <a:rPr lang="en-GB">
                <a:latin typeface="Liberation Mono" pitchFamily="49"/>
              </a:rPr>
              <a:t>str</a:t>
            </a:r>
            <a:r>
              <a:rPr lang="en-GB"/>
              <a:t>”. We want an “</a:t>
            </a:r>
            <a:r>
              <a:rPr lang="en-GB">
                <a:latin typeface="Liberation Mono" pitchFamily="49"/>
              </a:rPr>
              <a:t>int</a:t>
            </a:r>
            <a:r>
              <a:rPr lang="en-GB"/>
              <a: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8E0CF87C-4C70-4EE3-809B-A56276C5180B}" type="slidenum">
              <a:t>49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There is a function </a:t>
            </a:r>
            <a:r>
              <a:rPr lang="en-GB">
                <a:latin typeface="Liberation Sans" pitchFamily="34"/>
              </a:rPr>
              <a:t>—</a:t>
            </a:r>
            <a:r>
              <a:rPr lang="en-GB"/>
              <a:t> also called “</a:t>
            </a:r>
            <a:r>
              <a:rPr lang="en-GB">
                <a:latin typeface="Liberation Mono" pitchFamily="49"/>
              </a:rPr>
              <a:t>int()</a:t>
            </a:r>
            <a:r>
              <a:rPr lang="en-GB"/>
              <a:t>” </a:t>
            </a:r>
            <a:r>
              <a:rPr lang="en-GB">
                <a:latin typeface="Liberation Sans" pitchFamily="34"/>
              </a:rPr>
              <a:t>―</a:t>
            </a:r>
            <a:r>
              <a:rPr lang="en-GB"/>
              <a:t> that converts the textual representation of an integer into a genuine integer.</a:t>
            </a:r>
          </a:p>
          <a:p>
            <a:pPr lvl="0"/>
            <a:r>
              <a:rPr lang="en-GB"/>
              <a:t>It copes with extraneous spaces and other junk around the integer but it does not parse general expressions. It will take the textual form of a number, but that's it.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A599C30B-D9B4-414A-8D09-4D7F36CC7746}" type="slidenum">
              <a:t>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B145B405-6DCD-41F0-9821-A3D0E23DF3D2}" type="slidenum">
              <a:t>50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There is a similar function called </a:t>
            </a:r>
            <a:r>
              <a:rPr lang="en-GB">
                <a:latin typeface="Liberation Mono" pitchFamily="49"/>
              </a:rPr>
              <a:t>float()</a:t>
            </a:r>
            <a:r>
              <a:rPr lang="en-GB"/>
              <a:t> which creates floating point numbers.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99979D06-318A-4AA1-B5D2-BF62D3DD3137}" type="slidenum">
              <a:t>51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functions can take more than just strings, though. They can take other numbers, for example. Note that the </a:t>
            </a:r>
            <a:r>
              <a:rPr lang="en-GB">
                <a:latin typeface="Liberation Mono" pitchFamily="49"/>
              </a:rPr>
              <a:t>int()</a:t>
            </a:r>
            <a:r>
              <a:rPr lang="en-GB"/>
              <a:t> function truncates floating point numbers.</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F10389CA-4B69-45CB-990B-98DF9A719A55}" type="slidenum">
              <a:t>52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There is also a </a:t>
            </a:r>
            <a:r>
              <a:rPr lang="en-GB">
                <a:latin typeface="Liberation Mono" pitchFamily="49"/>
              </a:rPr>
              <a:t>str()</a:t>
            </a:r>
            <a:r>
              <a:rPr lang="en-GB"/>
              <a:t> function for turning things into strings.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51E7EE63-F63C-4E4E-8C5F-17D104917F8F}" type="slidenum">
              <a:t>53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In general there is a function for each type that converts whatever it can into that type.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EEAF8886-991A-4CBB-94C2-94D7EABF4276}" type="slidenum">
              <a:t>54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So finally we can see what we have to do to make our failing script work: we need to add a type conversion line.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B606BB6F-47D1-4490-A27A-96622CECB6AE}" type="slidenum">
              <a:t>55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4AB53A79-2FE2-4BDD-AD20-AB5D6B56CCB1}" type="slidenum">
              <a:t>56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C4A058D9-8FE9-4D29-8955-D20A58EDBB7E}" type="slidenum">
              <a:t>57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Now that we have some rudimentary understanding of Python it’s time to dive in a little deeper to the three types we have met so far.</a:t>
            </a:r>
          </a:p>
          <a:p>
            <a:pPr lvl="0"/>
            <a:r>
              <a:rPr lang="en-GB"/>
              <a:t>We are going to start with the whole numbers, “integers” in technical language.</a:t>
            </a:r>
          </a:p>
          <a:p>
            <a:pPr lvl="0"/>
            <a:r>
              <a:rPr lang="en-GB"/>
              <a:t>Mathematical note:</a:t>
            </a:r>
          </a:p>
          <a:p>
            <a:pPr lvl="0"/>
            <a:r>
              <a:rPr lang="en-GB"/>
              <a:t>The fancy Z is the mathematical symbol for the integers based on the German word </a:t>
            </a:r>
            <a:r>
              <a:rPr lang="en-GB" i="1"/>
              <a:t>Zahlen</a:t>
            </a:r>
            <a:r>
              <a:rPr lang="en-GB"/>
              <a:t>.</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E094E635-57F1-410E-BBA4-1EC2D408D027}" type="slidenum">
              <a:t>58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can start our handling of integers with some very basic arithmetic.</a:t>
            </a:r>
          </a:p>
          <a:p>
            <a:pPr lvl="0"/>
            <a:r>
              <a:rPr lang="en-GB"/>
              <a:t>Note that spaces around the plus and minus character are ignored.</a:t>
            </a:r>
          </a:p>
          <a:p>
            <a:pPr lvl="0"/>
            <a:r>
              <a:rPr lang="en-GB"/>
              <a:t>Adding or subtracting two integers simply gives a third integer.</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F833786-CD76-4903-B8AE-279F95DCEFD6}" type="slidenum">
              <a:t>59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arithmetical operations addition and subtraction have their usual mathematical symbols reflected on the standard keyboard. We have a plus sign and a minus sign (actually a “hyphen”) character and we use them.</a:t>
            </a:r>
          </a:p>
          <a:p>
            <a:pPr lvl="0"/>
            <a:r>
              <a:rPr lang="en-GB"/>
              <a:t>There is no multiplication symbol on the standard keyboard. You can generate it as one of the octopus-friendly key combinations, but it’s not a simple key.</a:t>
            </a:r>
          </a:p>
          <a:p>
            <a:pPr lvl="0"/>
            <a:r>
              <a:rPr lang="en-GB"/>
              <a:t>Instead, the computing profession has settled on using the asterisk (“</a:t>
            </a:r>
            <a:r>
              <a:rPr lang="en-GB">
                <a:latin typeface="Liberation Mono" pitchFamily="49"/>
              </a:rPr>
              <a:t>*</a:t>
            </a:r>
            <a:r>
              <a:rPr lang="en-GB"/>
              <a:t>”) to represent multiplication. On your keyboards this is [Shift]+[8].</a:t>
            </a:r>
          </a:p>
          <a:p>
            <a:pPr lvl="0"/>
            <a:r>
              <a:rPr lang="en-GB"/>
              <a:t>Multiplying two integers gives a third integer.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C15E7B55-31DA-4884-8BA2-8A7195964202}" type="slidenum">
              <a:t>6</a:t>
            </a:fld>
            <a:endParaRPr lang="en-GB"/>
          </a:p>
        </p:txBody>
      </p:sp>
      <p:sp>
        <p:nvSpPr>
          <p:cNvPr id="2" name="Notes Placeholder 1"/>
          <p:cNvSpPr txBox="1">
            <a:spLocks noGrp="1"/>
          </p:cNvSpPr>
          <p:nvPr>
            <p:ph type="body" sz="quarter" idx="1"/>
          </p:nvPr>
        </p:nvSpPr>
        <p:spPr/>
        <p:txBody>
          <a:bodyPr/>
          <a:lstStyle/>
          <a:p>
            <a:pPr lvl="0"/>
            <a:r>
              <a:rPr lang="en-GB"/>
              <a:t>So who uses Python and what for?</a:t>
            </a:r>
          </a:p>
          <a:p>
            <a:pPr lvl="0"/>
            <a:r>
              <a:rPr lang="en-GB"/>
              <a:t>Python is used for everything! For example:</a:t>
            </a:r>
          </a:p>
          <a:p>
            <a:pPr lvl="0"/>
            <a:r>
              <a:rPr lang="en-GB"/>
              <a:t>“massively multiplayer online role-playing games” like Eve Online, science fiction’s answer to World of Warcraft,</a:t>
            </a:r>
          </a:p>
          <a:p>
            <a:pPr lvl="0"/>
            <a:r>
              <a:rPr lang="en-GB"/>
              <a:t>web applications written in a framework built on Python called “Django”,</a:t>
            </a:r>
          </a:p>
          <a:p>
            <a:pPr lvl="0"/>
            <a:r>
              <a:rPr lang="en-GB"/>
              <a:t>desktop applications like Blender, the 3-d animation suite which makes considerable use of Python scripts,</a:t>
            </a:r>
          </a:p>
          <a:p>
            <a:pPr lvl="0"/>
            <a:r>
              <a:rPr lang="en-GB"/>
              <a:t>the Scientific Python libraries (“SciPy”),</a:t>
            </a:r>
          </a:p>
          <a:p>
            <a:pPr lvl="0"/>
            <a:r>
              <a:rPr lang="en-GB"/>
              <a:t>instrument control and</a:t>
            </a:r>
          </a:p>
          <a:p>
            <a:pPr lvl="0"/>
            <a:r>
              <a:rPr lang="en-GB"/>
              <a:t>embedded systems.</a:t>
            </a:r>
          </a:p>
        </p:txBody>
      </p:sp>
      <p:sp>
        <p:nvSpPr>
          <p:cNvPr id="3" name="Slide Image Placeholder 2"/>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A2780F81-93FF-4DA6-8DF6-784E41BA3EF5}" type="slidenum">
              <a:t>60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There is no division symbol on the keyboard without holding three keys down at the same time. Again a convention has arisen to use the forward slash character (strictly called a “solidus”) for division.</a:t>
            </a:r>
          </a:p>
          <a:p>
            <a:pPr lvl="0"/>
            <a:r>
              <a:rPr lang="en-GB"/>
              <a:t>So far there have been no surprises in Python’s integer arithmetic. That changes with division.</a:t>
            </a:r>
          </a:p>
          <a:p>
            <a:pPr lvl="0"/>
            <a:r>
              <a:rPr lang="en-GB"/>
              <a:t>Not all integer division can be achieved precisely. You cannot divide 3 into 5 exactly. Because of this Python 3 always returns a type of number capable of representing fractional values (a floating point number) even when the division would have been exact.</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F9697236-D930-40AA-88AB-2CEC044C32BA}" type="slidenum">
              <a:t>61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designers of Python decided that consistency of output was important and therefore because it might sometimes need to use a float it should always use a float.</a:t>
            </a:r>
          </a:p>
          <a:p>
            <a:pPr lvl="0"/>
            <a:r>
              <a:rPr lang="en-GB"/>
              <a:t>Note that even floating point numbers cannot exactly represent all fractions. ½ can be precisely represented but ⅔ cannot. We will return to the imprecision of floating point numbers when we look at them in detail.</a:t>
            </a:r>
          </a:p>
          <a:p>
            <a:pPr lvl="0"/>
            <a:r>
              <a:rPr lang="en-GB"/>
              <a:t>(If you really want to stick to integers then Python 3 offers the “</a:t>
            </a:r>
            <a:r>
              <a:rPr lang="en-GB">
                <a:latin typeface="Liberation Mono" pitchFamily="49"/>
              </a:rPr>
              <a:t>//</a:t>
            </a:r>
            <a:r>
              <a:rPr lang="en-GB"/>
              <a:t>“ operator which returns an integer answer, rounded strictly down in case of fractional answers.)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1456C048-CD62-4C8D-96DB-E34F27AF1570}" type="slidenum">
              <a:t>62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Just as there is no mathematical symbol on the keyboard for multiplication and division, there is no symbol at all for raising to powers. Mathematically we represent it by superscripting the power after the number being raised.</a:t>
            </a:r>
          </a:p>
          <a:p>
            <a:pPr lvl="0"/>
            <a:r>
              <a:rPr lang="en-GB"/>
              <a:t>We can’t do this on the keyboard so instead we cheat and invent our own symbol for the operation.</a:t>
            </a:r>
          </a:p>
          <a:p>
            <a:pPr lvl="0"/>
            <a:r>
              <a:rPr lang="en-GB"/>
              <a:t>Computing has split for this operation. Some languages use the circumflex accent (“</a:t>
            </a:r>
            <a:r>
              <a:rPr lang="en-GB">
                <a:latin typeface="Liberation Mono" pitchFamily="49"/>
              </a:rPr>
              <a:t>^</a:t>
            </a:r>
            <a:r>
              <a:rPr lang="en-GB"/>
              <a:t>”) and others, including Python, use a double asterisk, “</a:t>
            </a:r>
            <a:r>
              <a:rPr lang="en-GB">
                <a:latin typeface="Liberation Mono" pitchFamily="49"/>
              </a:rPr>
              <a:t>**</a:t>
            </a:r>
            <a:r>
              <a:rPr lang="en-GB"/>
              <a:t>”.</a:t>
            </a:r>
          </a:p>
          <a:p>
            <a:pPr lvl="0"/>
            <a:r>
              <a:rPr lang="en-GB"/>
              <a:t>Note that while spaces around the operator are ignored you can’t split the two asterisks.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A01DBF5D-7591-4F44-B58B-3AC4DB8075E8}" type="slidenum">
              <a:t>63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There’s one last integer arithmetic operator we will use once in a while.</a:t>
            </a:r>
          </a:p>
          <a:p>
            <a:pPr lvl="0"/>
            <a:r>
              <a:rPr lang="en-GB"/>
              <a:t>Another way to look at division is to ask what the remainder is after a division. Python represents this concept by using the percent sign between to numbers to represent the remainder when the first number is divided by the second.</a:t>
            </a:r>
          </a:p>
          <a:p>
            <a:pPr lvl="0"/>
            <a:r>
              <a:rPr lang="en-GB"/>
              <a:t>We will use it for one purpose only in this course: to determine if a number is even or odd. If a number’s remainder when divided by 2 is 0 then it’s even and if the remainder is 1 then it’s odd.</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5B048D6E-8DB8-466D-BFAC-F2BE3378E1F7}" type="slidenum">
              <a:t>64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Now we will look at the numbers themselves. We can ask the question “how big can an integer be?” Mathematically, of course, there is no limit. In a computer there are always limits. Each computer has only a finite amount of memory to store information so there has to be a limit. We will see that Python has no limits in principle and it is only the technical limit of the computer that can restrict us. In practice this is never an issue for the size of integers.</a:t>
            </a:r>
          </a:p>
          <a:p>
            <a:pPr lvl="0"/>
            <a:r>
              <a:rPr lang="en-GB"/>
              <a:t>We will experiment with large integers by repeated squaring. We start with a 2 and keep squaring.</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82974E16-CAB8-4849-AE66-8AC706D60A30}" type="slidenum">
              <a:t>65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Python takes it in its stride and happily carries on.</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27412196-5A52-4BB9-875C-80CFB6E333FF}" type="slidenum">
              <a:t>66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Python language has no limit on the size of integer.</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13828A9C-43B3-4880-A99A-DCD69668BF4D}" type="slidenum">
              <a:t>67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This may sound rather trivial but, in fact, Python is quite exceptional in this regard. The compiled languages have to allocate space for their integers in advance and so place limits on how large they can grow.</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B689EDEF-2723-493F-AD28-2FD0D677B580}" type="slidenum">
              <a:t>68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And that’s it for whole numbers. Now we will look at floating point numbers, a computer’s way of storing fractional values. This is a computer’s approximation to the real numbers. As we will see it is a problematic approximation.</a:t>
            </a:r>
          </a:p>
          <a:p>
            <a:pPr lvl="0"/>
            <a:r>
              <a:rPr lang="en-GB"/>
              <a:t>The fancy ℝ is the mathematical symbol for the real numbers, from the English word </a:t>
            </a:r>
            <a:r>
              <a:rPr lang="en-GB" i="1"/>
              <a:t>Real</a:t>
            </a:r>
            <a:r>
              <a:rPr lang="en-GB"/>
              <a:t>.</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FF0498B8-CB02-4B71-9988-C0E77B8F8D66}" type="slidenum">
              <a:t>69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For our basic operations, floating point numbers behave just the same as integers, using the same operators to achieve the same results. Floating point division creates a floating point number.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CF956A02-9895-41AE-B9D5-99C2AE6C61EF}" type="slidenum">
              <a:t>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What sort of language is Python? The naïve view of computer languages is that they come as either compiled languages or interpreted languages.</a:t>
            </a:r>
          </a:p>
          <a:p>
            <a:pPr lvl="0"/>
            <a:r>
              <a:rPr lang="en-GB"/>
              <a:t>At the strictly compiled end languages like C, C++ or Fortran are "compiled" (converted) into raw machine code for your computer. You point your CPU at that code and it runs.</a:t>
            </a:r>
          </a:p>
          <a:p>
            <a:pPr lvl="0"/>
            <a:r>
              <a:rPr lang="en-GB"/>
              <a:t>Slightly separate from the strictly compiled languages are languages like Java and C# (or anything running in the .net framework). You do need to explicitly compile these programming languages but they are compiled to machine code for a fake CPU which is then emulated on whichever system you run on.</a:t>
            </a:r>
          </a:p>
          <a:p>
            <a:pPr lvl="0"/>
            <a:r>
              <a:rPr lang="en-GB"/>
              <a:t>Then there is Python. Python does not have to be explicitly compiled but behind the scenes there is a system that compiles Python into an intermediate code which is stashed away to make things faster in future.</a:t>
            </a:r>
          </a:p>
          <a:p>
            <a:pPr lvl="0"/>
            <a:r>
              <a:rPr lang="en-GB"/>
              <a:t>But it does this without you having to do anything explicit yourself. So from the point of view of how you use it you can treat it as a purely interpreted language like the shell or Perl.</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8E3A3CF4-3D1D-4CF3-9F84-A792B71FF678}" type="slidenum">
              <a:t>70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So let’s see our first problem.</a:t>
            </a:r>
          </a:p>
          <a:p>
            <a:pPr lvl="0"/>
            <a:r>
              <a:rPr lang="en-GB"/>
              <a:t>Floating point arithmetic is not exact, and cannot be.</a:t>
            </a:r>
          </a:p>
          <a:p>
            <a:pPr lvl="0"/>
            <a:r>
              <a:rPr lang="en-GB"/>
              <a:t>Floating point numbers on modern hardware tends to give a precision of 17 significant figures. You do see the occasional issue as shown on the slide but, frankly, if you are relying on the exact value of the final decimal place you are doing it wroing.</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B2BFDF9-2A3C-4E09-9C47-B87EA1742899}" type="slidenum">
              <a:t>71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Not all imprecision is overt. Some of it can creep up on you.</a:t>
            </a:r>
          </a:p>
          <a:p>
            <a:pPr lvl="0"/>
            <a:r>
              <a:rPr lang="en-GB"/>
              <a:t>Computers work in base 2. They can store numbers like ½ and ⅞ exactly. But they cannot store numbers like 1/10 exactly, just like we can’t represent ⅓ exactly in a decimal expansion.</a:t>
            </a:r>
          </a:p>
          <a:p>
            <a:pPr lvl="0"/>
            <a:r>
              <a:rPr lang="en-GB"/>
              <a:t>The errors in storing 1/10 are small enough, though, that they are invisible at first. However, if they accumulate they become large enough to show through.</a:t>
            </a:r>
          </a:p>
          <a:p>
            <a:pPr lvl="0"/>
            <a:r>
              <a:rPr lang="en-GB"/>
              <a:t>Really: don’t depend on precise values.</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DB6D2F92-D97E-4FAD-B430-1C42EA874388}" type="slidenum">
              <a:t>72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Let’s ask the same question about floats as we asked about integers: how large can they be?</a:t>
            </a:r>
          </a:p>
          <a:p>
            <a:pPr lvl="0"/>
            <a:r>
              <a:rPr lang="en-GB"/>
              <a:t>We will repeat our approach of repeated squaring. We fast-forward to start at 65536.0 squared and notice that we soon get anomolous responses.</a:t>
            </a:r>
          </a:p>
          <a:p>
            <a:pPr lvl="0"/>
            <a:r>
              <a:rPr lang="en-GB"/>
              <a:t>When we square 4,294,967,296 we get a number with the letter “e” in it. User’s of pocket calculators at school may recognise this representation: it indicates a number between 1.0 and 9.999</a:t>
            </a:r>
            <a:r>
              <a:rPr lang="en-GB">
                <a:latin typeface="Liberation Sans" pitchFamily="34"/>
              </a:rPr>
              <a:t>…</a:t>
            </a:r>
            <a:r>
              <a:rPr lang="en-GB"/>
              <a:t> multiplied by a power of 10.</a:t>
            </a:r>
          </a:p>
          <a:p>
            <a:pPr lvl="0"/>
            <a:r>
              <a:rPr lang="en-GB"/>
              <a:t>Floating point numbers can only hold roughly 17 significant figures of accuracy. This means that when the integer needs more than 17 digits something has to give.</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1A56C5C9-40D2-4285-844C-5018BE5CE56D}" type="slidenum">
              <a:t>73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approximation isn’t bad. The error is 384 in </a:t>
            </a:r>
            <a:r>
              <a:rPr lang="en-GB">
                <a:solidFill>
                  <a:srgbClr val="000000"/>
                </a:solidFill>
              </a:rPr>
              <a:t>18446744073709551616, or approximately 2×10</a:t>
            </a:r>
            <a:r>
              <a:rPr lang="en-GB" baseline="30000">
                <a:solidFill>
                  <a:srgbClr val="000000"/>
                </a:solidFill>
              </a:rPr>
              <a:t>-17</a:t>
            </a:r>
            <a:r>
              <a:rPr lang="en-GB">
                <a:solidFill>
                  <a:srgbClr val="000000"/>
                </a:solidFill>
              </a:rPr>
              <a:t>.</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B76C8907-6066-4023-AD15-D76DAADAFD90}" type="slidenum">
              <a:t>74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If we accept that our answers are now only approximate we can keep squaring. The “e-number” representation of scientific notation is accepted on input by Python.</a:t>
            </a:r>
          </a:p>
          <a:p>
            <a:pPr lvl="0"/>
            <a:r>
              <a:rPr lang="en-GB"/>
              <a:t>When we come to square 1.3407807929942597×10</a:t>
            </a:r>
            <a:r>
              <a:rPr lang="en-GB" baseline="30000"/>
              <a:t>154</a:t>
            </a:r>
            <a:r>
              <a:rPr lang="en-GB"/>
              <a:t>, though, we hit another issue, this one fatal.</a:t>
            </a:r>
          </a:p>
          <a:p>
            <a:pPr lvl="0"/>
            <a:r>
              <a:rPr lang="en-GB"/>
              <a:t>We get an “overflow error”. This means we have tried to create a floating point number larger than Python can cope with. Under some circumstances the “too big” problem gives rise to a sort-of-number called “</a:t>
            </a:r>
            <a:r>
              <a:rPr lang="en-GB">
                <a:latin typeface="Liberation Mono" pitchFamily="49"/>
              </a:rPr>
              <a:t>inf</a:t>
            </a:r>
            <a:r>
              <a:rPr lang="en-GB"/>
              <a:t>” (standing for “infinity”).</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DEEC8A19-5AC5-41D4-A342-F65F036A880E}" type="slidenum">
              <a:t>75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Just for the record, floating point numbers have limits both in terms of the largest and smallest numbers they can contain.</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5DCB2B91-7531-4C38-9968-9E0100D0083F}" type="slidenum">
              <a:t>76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Python also supports complex numbers, using </a:t>
            </a:r>
            <a:r>
              <a:rPr lang="en-GB">
                <a:latin typeface="Liberation Mono" pitchFamily="49"/>
              </a:rPr>
              <a:t>j</a:t>
            </a:r>
            <a:r>
              <a:rPr lang="en-GB"/>
              <a:t> for the square root of -1. We will not use them in this course, but you ought to know they exist.</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762DDC5C-574C-4661-8A7F-917D1248DBBC}" type="slidenum">
              <a:t>77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741ADB93-04AC-452B-A4AB-902B75A3C5AD}" type="slidenum">
              <a:t>78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65E7F089-058F-4C0A-8438-C3E73B77077D}" type="slidenum">
              <a:t>79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can do arithmetic on numbers. What else?</a:t>
            </a:r>
          </a:p>
          <a:p>
            <a:pPr lvl="0"/>
            <a:r>
              <a:rPr lang="en-GB"/>
              <a:t>We need to be able to compare numbers.</a:t>
            </a:r>
          </a:p>
          <a:p>
            <a:pPr lvl="0"/>
            <a:r>
              <a:rPr lang="en-GB"/>
              <a:t>Is 5 less than 10? Yes it is.</a:t>
            </a:r>
          </a:p>
          <a:p>
            <a:pPr lvl="0"/>
            <a:r>
              <a:rPr lang="en-GB"/>
              <a:t>Is 5 greater than 10? No it isn’t.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EC54EB6-C3A2-45EB-A822-F108C27AD213}" type="slidenum">
              <a:t>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are going to use Python from the command line either directly or indirectly.</a:t>
            </a:r>
          </a:p>
          <a:p>
            <a:pPr lvl="0"/>
            <a:r>
              <a:rPr lang="en-GB"/>
              <a:t>So, first I need a Unix command line. I will get that from the GUI by clicking on the terminal icon in the desktop application bar.</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1A8D5573-45AC-478F-99A6-B466C516CC1F}" type="slidenum">
              <a:t>80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Now let’s see that in Python.</a:t>
            </a:r>
          </a:p>
          <a:p>
            <a:pPr lvl="0"/>
            <a:r>
              <a:rPr lang="en-GB"/>
              <a:t>The “less than” character appears on the keyboard so we don’t need anything special to express the concept like “**” for powers.</a:t>
            </a:r>
          </a:p>
          <a:p>
            <a:pPr lvl="0"/>
            <a:r>
              <a:rPr lang="en-GB"/>
              <a:t>Python seems to answer the questions with “</a:t>
            </a:r>
            <a:r>
              <a:rPr lang="en-GB">
                <a:latin typeface="Liberation Mono" pitchFamily="49"/>
              </a:rPr>
              <a:t>True</a:t>
            </a:r>
            <a:r>
              <a:rPr lang="en-GB"/>
              <a:t>” and “</a:t>
            </a:r>
            <a:r>
              <a:rPr lang="en-GB">
                <a:latin typeface="Liberation Mono" pitchFamily="49"/>
              </a:rPr>
              <a:t>False</a:t>
            </a:r>
            <a:r>
              <a:rPr lang="en-GB"/>
              <a:t>”.</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B7B43431-B1FD-49A4-9ACE-081C67D9C075}" type="slidenum">
              <a:t>81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important thing to understand is that this is not just Python reporting on a test but rather the value generated by the test. </a:t>
            </a:r>
            <a:r>
              <a:rPr lang="en-GB">
                <a:latin typeface="Liberation Mono" pitchFamily="49"/>
              </a:rPr>
              <a:t>True</a:t>
            </a:r>
            <a:r>
              <a:rPr lang="en-GB"/>
              <a:t> and </a:t>
            </a:r>
            <a:r>
              <a:rPr lang="en-GB">
                <a:latin typeface="Liberation Mono" pitchFamily="49"/>
              </a:rPr>
              <a:t>False</a:t>
            </a:r>
            <a:r>
              <a:rPr lang="en-GB"/>
              <a:t> are (the only) two values of a special Python type called a “Boolean” used for recording whether something is true or not.</a:t>
            </a:r>
          </a:p>
          <a:p>
            <a:pPr lvl="0"/>
            <a:r>
              <a:rPr lang="en-GB"/>
              <a:t>Just as the “+” operator takes two integers and returns an integer value, the “&lt;” operator takes two integers and returns a Boolean.</a:t>
            </a:r>
          </a:p>
          <a:p>
            <a:pPr lvl="0"/>
            <a:r>
              <a:rPr lang="en-GB"/>
              <a:t>Booleans are named after George Boole, whose work laid the ground for modern algebraic logic. (His classic book’s full title is “An Investigation of the Laws of Thought on Which are Founded the Mathematical Theories of Logic and Probabilities”, in true Victorian style.)</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A6BF9ED6-A5F2-4E33-95ED-375634C34702}" type="slidenum">
              <a:t>82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boolean type has precisely two values.</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FBFE82B4-8F97-4FA1-9030-202685240A83}" type="slidenum">
              <a:t>83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There are six comparison operations in Python.</a:t>
            </a:r>
          </a:p>
          <a:p>
            <a:pPr lvl="0"/>
            <a:r>
              <a:rPr lang="en-GB"/>
              <a:t>The equality comparison is defined in Python with a </a:t>
            </a:r>
            <a:r>
              <a:rPr lang="en-GB" i="1"/>
              <a:t>double</a:t>
            </a:r>
            <a:r>
              <a:rPr lang="en-GB"/>
              <a:t> equals sign, “</a:t>
            </a:r>
            <a:r>
              <a:rPr lang="en-GB">
                <a:latin typeface="Liberation Mono" pitchFamily="49"/>
              </a:rPr>
              <a:t>==</a:t>
            </a:r>
            <a:r>
              <a:rPr lang="en-GB"/>
              <a:t>”. The sign is doubled to distinguish comparison from assignment.</a:t>
            </a:r>
          </a:p>
          <a:p>
            <a:pPr lvl="0"/>
            <a:r>
              <a:rPr lang="en-GB"/>
              <a:t>There is no “not equals” symbol on the standard keyboard. Instead, Python uses the “</a:t>
            </a:r>
            <a:r>
              <a:rPr lang="en-GB">
                <a:latin typeface="Liberation Mono" pitchFamily="49"/>
              </a:rPr>
              <a:t>!=</a:t>
            </a:r>
            <a:r>
              <a:rPr lang="en-GB"/>
              <a:t>” pair of characters. (As with “</a:t>
            </a:r>
            <a:r>
              <a:rPr lang="en-GB">
                <a:latin typeface="Liberation Mono" pitchFamily="49"/>
              </a:rPr>
              <a:t>**</a:t>
            </a:r>
            <a:r>
              <a:rPr lang="en-GB"/>
              <a:t>” there must be no space between the two characters.)</a:t>
            </a:r>
          </a:p>
          <a:p>
            <a:pPr lvl="0"/>
            <a:r>
              <a:rPr lang="en-GB"/>
              <a:t>“Less than” and “greater than” we have already covered. These are implemented directly by the “&lt;” and “&gt;” characters.</a:t>
            </a:r>
          </a:p>
          <a:p>
            <a:pPr lvl="0"/>
            <a:r>
              <a:rPr lang="en-GB"/>
              <a:t>There are no “less than or equal to” or “greater than or equal to” keys, though, so Python resorts to double character sequences again.</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00508BAD-F2F9-4DD8-8185-0082E4D264E1}" type="slidenum">
              <a:t>84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If ever there was a “classic typo” in programming it is the confusion of “=” and “==”. Be careful.</a:t>
            </a:r>
          </a:p>
          <a:p>
            <a:pPr lvl="0"/>
            <a:endParaRPr lang="en-GB"/>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A3D21DA1-34BD-4148-8FDF-F2F289B26529}" type="slidenum">
              <a:t>85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Booleans typically arise from comparisons. We can compare more than numbers (integers or floating point). We can also compare strings.</a:t>
            </a:r>
          </a:p>
          <a:p>
            <a:pPr lvl="0"/>
            <a:r>
              <a:rPr lang="en-GB"/>
              <a:t>Text comparisons are based around the ordering of characters in the Unicode character set. Note that all the uppercase letters in the Latin alphabet precede all the lowercase letters. So any text that starts with an uppercase letter counts as “less than“ any text that starts with a lowercase letter.</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5D28E471-95E2-4745-A941-D476E297C997}" type="slidenum">
              <a:t>86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Please note, however, that this is just a comparison of strings. It is not a general comparison of text. Ordering text is called “collation” and is a very compicated field.</a:t>
            </a:r>
          </a:p>
          <a:p>
            <a:pPr lvl="0"/>
            <a:r>
              <a:rPr lang="en-GB"/>
              <a:t>For example, different languages order characters differently. Some countries have different orderings for different purposes.</a:t>
            </a:r>
          </a:p>
          <a:p>
            <a:pPr lvl="0"/>
            <a:r>
              <a:rPr lang="en-GB"/>
              <a:t>If you want to learn more about this field, start with the Unicode page on collation: </a:t>
            </a:r>
            <a:r>
              <a:rPr lang="en-GB">
                <a:latin typeface="Liberation Mono" pitchFamily="49"/>
              </a:rPr>
              <a:t>http://www.unicode.org/reports/tr10/</a:t>
            </a:r>
          </a:p>
          <a:p>
            <a:pPr lvl="0"/>
            <a:r>
              <a:rPr lang="en-GB"/>
              <a:t>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8B7B64B3-CE9C-4FA1-842D-0E5FDCB7B1D3}" type="slidenum">
              <a:t>87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A common requirement is to determine if a number lies in a particular range. For this purpose, Python supports the mathematical notation </a:t>
            </a:r>
            <a:r>
              <a:rPr lang="en-GB" i="1"/>
              <a:t>a &lt; b &lt; c</a:t>
            </a:r>
            <a:r>
              <a:rPr lang="en-GB"/>
              <a:t>. The inequalities can be any combination that make sense.</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49E17E5D-0FE0-414D-AC66-58FA3FD4E773}" type="slidenum">
              <a:t>88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As with all Python types there is a function named after the type that tries to convert arbitrary inputs into Booleans. Given that there are only two Boolean values this tends to be a very simple function.</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5422D1BF-FFCE-4EFD-887E-0A8CE8BA20E0}" type="slidenum">
              <a:t>89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empty string is mapped to </a:t>
            </a:r>
            <a:r>
              <a:rPr lang="en-GB">
                <a:latin typeface="Liberation Mono" pitchFamily="49"/>
              </a:rPr>
              <a:t>False</a:t>
            </a:r>
            <a:r>
              <a:rPr lang="en-GB"/>
              <a:t>. Every other string is mapped to </a:t>
            </a:r>
            <a:r>
              <a:rPr lang="en-GB">
                <a:latin typeface="Liberation Mono" pitchFamily="49"/>
              </a:rPr>
              <a:t>True</a:t>
            </a:r>
            <a:r>
              <a:rPr lang="en-GB"/>
              <a:t>.</a:t>
            </a:r>
          </a:p>
          <a:p>
            <a:pPr lvl="0"/>
            <a:r>
              <a:rPr lang="en-GB"/>
              <a:t>For integers, 0 is mapped to </a:t>
            </a:r>
            <a:r>
              <a:rPr lang="en-GB">
                <a:latin typeface="Liberation Mono" pitchFamily="49"/>
              </a:rPr>
              <a:t>False</a:t>
            </a:r>
            <a:r>
              <a:rPr lang="en-GB"/>
              <a:t> and every other value to </a:t>
            </a:r>
            <a:r>
              <a:rPr lang="en-GB">
                <a:latin typeface="Liberation Mono" pitchFamily="49"/>
              </a:rPr>
              <a:t>True</a:t>
            </a:r>
            <a:r>
              <a:rPr lang="en-GB"/>
              <a:t>.</a:t>
            </a:r>
          </a:p>
          <a:p>
            <a:pPr lvl="0"/>
            <a:r>
              <a:rPr lang="en-GB"/>
              <a:t>For floating point numbers, 0.0 is mapped to </a:t>
            </a:r>
            <a:r>
              <a:rPr lang="en-GB">
                <a:latin typeface="Liberation Mono" pitchFamily="49"/>
              </a:rPr>
              <a:t>False</a:t>
            </a:r>
            <a:r>
              <a:rPr lang="en-GB"/>
              <a:t> and every other value to </a:t>
            </a:r>
            <a:r>
              <a:rPr lang="en-GB">
                <a:latin typeface="Liberation Mono" pitchFamily="49"/>
              </a:rPr>
              <a:t>True</a:t>
            </a:r>
            <a:r>
              <a:rPr lang="en-GB"/>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58438128-DBAB-4892-BCD8-3967220B5DD9}" type="slidenum">
              <a:t>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Now, the Unix interpreter prompts you to give it a Unix command with a short bit of text that ends with a dollar. In the slides this will be represented simply as a dollar.</a:t>
            </a:r>
          </a:p>
          <a:p>
            <a:pPr lvl="0"/>
            <a:r>
              <a:rPr lang="en-GB"/>
              <a:t>This is a Unix prompt asking for a Unix command.</a:t>
            </a:r>
          </a:p>
          <a:p>
            <a:pPr lvl="0"/>
            <a:r>
              <a:rPr lang="en-GB"/>
              <a:t>The Unix command we are going to give is “</a:t>
            </a:r>
            <a:r>
              <a:rPr lang="en-GB">
                <a:latin typeface="Liberation Mono" pitchFamily="49"/>
              </a:rPr>
              <a:t>python3</a:t>
            </a:r>
            <a:r>
              <a:rPr lang="en-GB"/>
              <a:t>”. Please note that trailing “3”. The command “python” gives you either Python 2 or Python 3 depending on what system you are on. With this command we are insisting on getting a version of Python 3.</a:t>
            </a:r>
          </a:p>
          <a:p>
            <a:pPr lvl="0"/>
            <a:r>
              <a:rPr lang="en-GB"/>
              <a:t>The Python interpreter then runs, starting with a couple of lines of blurb. In particular it identifies the specific version of Python it is running. (3.2.3 in this slide.)</a:t>
            </a:r>
          </a:p>
          <a:p>
            <a:pPr lvl="0"/>
            <a:r>
              <a:rPr lang="en-GB"/>
              <a:t>Then it gives a prompt of its own, three “greater than” characters. The Python 3 program is now running and it is prompting us to give a Python command.</a:t>
            </a:r>
          </a:p>
          <a:p>
            <a:pPr lvl="0"/>
            <a:r>
              <a:rPr lang="en-GB"/>
              <a:t>You cannot give a Unix command at a Python prompt (or </a:t>
            </a:r>
            <a:r>
              <a:rPr lang="en-GB" i="1"/>
              <a:t>vice versa</a:t>
            </a:r>
            <a:r>
              <a:rPr lang="en-GB"/>
              <a:t>).</a:t>
            </a:r>
          </a:p>
          <a:p>
            <a:pPr lvl="0"/>
            <a:endParaRPr lang="en-GB"/>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B1946B80-7886-4DF9-ABE2-0D2AF847AD2C}" type="slidenum">
              <a:t>90</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Boolean types have their own arithmetic just like ordinary numbers. It was the algebra of these that George Boole developed.</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A89AC5F5-A03D-4C44-812E-735370462EF6}" type="slidenum">
              <a:t>91</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first operation on Booleans is the “</a:t>
            </a:r>
            <a:r>
              <a:rPr lang="en-GB">
                <a:latin typeface="Liberation Mono" pitchFamily="49"/>
              </a:rPr>
              <a:t>and</a:t>
            </a:r>
            <a:r>
              <a:rPr lang="en-GB"/>
              <a:t>” operator.</a:t>
            </a:r>
          </a:p>
          <a:p>
            <a:pPr lvl="0"/>
            <a:r>
              <a:rPr lang="en-GB"/>
              <a:t>The and of two booleans values is </a:t>
            </a:r>
            <a:r>
              <a:rPr lang="en-GB">
                <a:latin typeface="Liberation Mono" pitchFamily="49"/>
              </a:rPr>
              <a:t>True</a:t>
            </a:r>
            <a:r>
              <a:rPr lang="en-GB"/>
              <a:t> if (and only if) both its inputs are </a:t>
            </a:r>
            <a:r>
              <a:rPr lang="en-GB">
                <a:latin typeface="Liberation Mono" pitchFamily="49"/>
              </a:rPr>
              <a:t>True</a:t>
            </a:r>
            <a:r>
              <a:rPr lang="en-GB"/>
              <a:t>. If either is </a:t>
            </a:r>
            <a:r>
              <a:rPr lang="en-GB">
                <a:latin typeface="Liberation Mono" pitchFamily="49"/>
              </a:rPr>
              <a:t>False</a:t>
            </a:r>
            <a:r>
              <a:rPr lang="en-GB"/>
              <a:t> then its output is </a:t>
            </a:r>
            <a:r>
              <a:rPr lang="en-GB">
                <a:latin typeface="Liberation Mono" pitchFamily="49"/>
              </a:rPr>
              <a:t>False</a:t>
            </a:r>
            <a:r>
              <a:rPr lang="en-GB"/>
              <a:t>.</a:t>
            </a:r>
          </a:p>
          <a:p>
            <a:pPr lvl="0"/>
            <a:r>
              <a:rPr lang="en-GB">
                <a:latin typeface="Liberation Mono" pitchFamily="49"/>
              </a:rPr>
              <a:t>&gt;&gt;&gt; </a:t>
            </a:r>
            <a:r>
              <a:rPr lang="en-GB" b="1">
                <a:latin typeface="Liberation Mono" pitchFamily="49"/>
              </a:rPr>
              <a:t>True and False</a:t>
            </a:r>
          </a:p>
          <a:p>
            <a:pPr lvl="0"/>
            <a:r>
              <a:rPr lang="en-GB">
                <a:latin typeface="Liberation Mono" pitchFamily="49"/>
              </a:rPr>
              <a:t>False</a:t>
            </a:r>
          </a:p>
          <a:p>
            <a:pPr lvl="0"/>
            <a:r>
              <a:rPr lang="en-GB">
                <a:latin typeface="Liberation Mono" pitchFamily="49"/>
              </a:rPr>
              <a:t>&gt;&gt;&gt; </a:t>
            </a:r>
            <a:r>
              <a:rPr lang="en-GB" b="1">
                <a:latin typeface="Liberation Mono" pitchFamily="49"/>
              </a:rPr>
              <a:t>True and True</a:t>
            </a:r>
          </a:p>
          <a:p>
            <a:pPr lvl="0"/>
            <a:r>
              <a:rPr lang="en-GB">
                <a:latin typeface="Liberation Mono" pitchFamily="49"/>
              </a:rPr>
              <a:t>True</a:t>
            </a:r>
          </a:p>
          <a:p>
            <a:pPr lvl="0"/>
            <a:r>
              <a:rPr lang="en-GB"/>
              <a:t>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BC0B29B2-7C84-4F0E-8099-0B56DA739242}" type="slidenum">
              <a:t>92</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We are much more likely to encounter the input booleans as the results of comparisons that as literal values.</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68D35443-7729-4E05-AA30-8F89F9BBECCF}" type="slidenum">
              <a:t>93</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next boolean operation to look at is “</a:t>
            </a:r>
            <a:r>
              <a:rPr lang="en-GB">
                <a:latin typeface="Liberation Mono" pitchFamily="49"/>
              </a:rPr>
              <a:t>or</a:t>
            </a:r>
            <a:r>
              <a:rPr lang="en-GB"/>
              <a:t>”. The results of this operation is </a:t>
            </a:r>
            <a:r>
              <a:rPr lang="en-GB">
                <a:latin typeface="Liberation Mono" pitchFamily="49"/>
              </a:rPr>
              <a:t>True</a:t>
            </a:r>
            <a:r>
              <a:rPr lang="en-GB"/>
              <a:t> if either of its inputs are </a:t>
            </a:r>
            <a:r>
              <a:rPr lang="en-GB">
                <a:latin typeface="Liberation Mono" pitchFamily="49"/>
              </a:rPr>
              <a:t>True</a:t>
            </a:r>
            <a:r>
              <a:rPr lang="en-GB"/>
              <a:t> and </a:t>
            </a:r>
            <a:r>
              <a:rPr lang="en-GB">
                <a:latin typeface="Liberation Mono" pitchFamily="49"/>
              </a:rPr>
              <a:t>False</a:t>
            </a:r>
            <a:r>
              <a:rPr lang="en-GB"/>
              <a:t> only if both its inputs are </a:t>
            </a:r>
            <a:r>
              <a:rPr lang="en-GB">
                <a:latin typeface="Liberation Mono" pitchFamily="49"/>
              </a:rPr>
              <a:t>False</a:t>
            </a:r>
            <a:r>
              <a:rPr lang="en-GB"/>
              <a:t>.</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65648CE6-99D0-4623-8E39-062AAE77A04A}" type="slidenum">
              <a:t>94</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Again, we tend to encounter it more often with other tests than with literal booleans.</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8FAD970E-6554-414E-8749-20267068F953}" type="slidenum">
              <a:t>95</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pPr lvl="0"/>
            <a:r>
              <a:rPr lang="en-GB"/>
              <a:t>The final operation is “</a:t>
            </a:r>
            <a:r>
              <a:rPr lang="en-GB">
                <a:latin typeface="Liberation Mono" pitchFamily="49"/>
              </a:rPr>
              <a:t>not</a:t>
            </a:r>
            <a:r>
              <a:rPr lang="en-GB"/>
              <a:t>”. This takes only one input and “flips” it. </a:t>
            </a:r>
            <a:r>
              <a:rPr lang="en-GB">
                <a:latin typeface="Liberation Mono" pitchFamily="49"/>
              </a:rPr>
              <a:t>True</a:t>
            </a:r>
            <a:r>
              <a:rPr lang="en-GB"/>
              <a:t> becomes </a:t>
            </a:r>
            <a:r>
              <a:rPr lang="en-GB">
                <a:latin typeface="Liberation Mono" pitchFamily="49"/>
              </a:rPr>
              <a:t>False</a:t>
            </a:r>
            <a:r>
              <a:rPr lang="en-GB"/>
              <a:t> and </a:t>
            </a:r>
            <a:r>
              <a:rPr lang="en-GB" i="1"/>
              <a:t>vice versa</a:t>
            </a:r>
            <a:r>
              <a:rPr lang="en-GB"/>
              <a:t>.</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B671CA78-ADA4-4A14-BD7B-81F067FD72A7}" type="slidenum">
              <a:t>96</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260AE427-A090-4744-9888-2BEB05CC9858}" type="slidenum">
              <a:t>97</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2F7FEEB2-CD09-45D0-B154-40A033DB04B1}" type="slidenum">
              <a:t>98</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lstStyle/>
          <a:p>
            <a:pPr lvl="0"/>
            <a:fld id="{65DBA802-CD1C-4C30-BB0B-5AAAE5427F81}" type="slidenum">
              <a:t>99</a:t>
            </a:fld>
            <a:endParaRPr lang="en-GB"/>
          </a:p>
        </p:txBody>
      </p:sp>
      <p:sp>
        <p:nvSpPr>
          <p:cNvPr id="2" name="Slide Image Placeholder 1"/>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7913"/>
            <a:ext cx="8569325" cy="16208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2888" y="4283075"/>
            <a:ext cx="7056437" cy="193198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p>
            <a:pPr lvl="0"/>
            <a:fld id="{633C0F23-A322-4EEF-B037-AA59ACC96B3E}" type="slidenum">
              <a:t>‹#›</a:t>
            </a:fld>
            <a:endParaRPr lang="en-GB"/>
          </a:p>
        </p:txBody>
      </p:sp>
      <p:sp>
        <p:nvSpPr>
          <p:cNvPr id="5" name="Footer Placeholder 4"/>
          <p:cNvSpPr>
            <a:spLocks noGrp="1"/>
          </p:cNvSpPr>
          <p:nvPr>
            <p:ph type="ftr" sz="quarter" idx="11"/>
          </p:nvPr>
        </p:nvSpPr>
        <p:spPr/>
        <p:txBody>
          <a:bodyPr/>
          <a:lstStyle/>
          <a:p>
            <a:pPr lvl="0"/>
            <a:endParaRPr lang="en-GB"/>
          </a:p>
        </p:txBody>
      </p:sp>
      <p:sp>
        <p:nvSpPr>
          <p:cNvPr id="6" name="Date Placeholder 5"/>
          <p:cNvSpPr>
            <a:spLocks noGrp="1"/>
          </p:cNvSpPr>
          <p:nvPr>
            <p:ph type="dt" sz="half" idx="12"/>
          </p:nvPr>
        </p:nvSpPr>
        <p:spPr/>
        <p:txBody>
          <a:bodyPr/>
          <a:lstStyle/>
          <a:p>
            <a:pPr lvl="0"/>
            <a:endParaRPr lang="en-GB"/>
          </a:p>
        </p:txBody>
      </p:sp>
    </p:spTree>
    <p:extLst>
      <p:ext uri="{BB962C8B-B14F-4D97-AF65-F5344CB8AC3E}">
        <p14:creationId xmlns:p14="http://schemas.microsoft.com/office/powerpoint/2010/main" val="2078589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p>
            <a:pPr lvl="0"/>
            <a:fld id="{F5711AAD-545B-46A7-8C2E-DAE935560156}" type="slidenum">
              <a:t>‹#›</a:t>
            </a:fld>
            <a:endParaRPr lang="en-GB"/>
          </a:p>
        </p:txBody>
      </p:sp>
      <p:sp>
        <p:nvSpPr>
          <p:cNvPr id="5" name="Footer Placeholder 4"/>
          <p:cNvSpPr>
            <a:spLocks noGrp="1"/>
          </p:cNvSpPr>
          <p:nvPr>
            <p:ph type="ftr" sz="quarter" idx="11"/>
          </p:nvPr>
        </p:nvSpPr>
        <p:spPr/>
        <p:txBody>
          <a:bodyPr/>
          <a:lstStyle/>
          <a:p>
            <a:pPr lvl="0"/>
            <a:endParaRPr lang="en-GB"/>
          </a:p>
        </p:txBody>
      </p:sp>
      <p:sp>
        <p:nvSpPr>
          <p:cNvPr id="6" name="Date Placeholder 5"/>
          <p:cNvSpPr>
            <a:spLocks noGrp="1"/>
          </p:cNvSpPr>
          <p:nvPr>
            <p:ph type="dt" sz="half" idx="12"/>
          </p:nvPr>
        </p:nvSpPr>
        <p:spPr/>
        <p:txBody>
          <a:bodyPr/>
          <a:lstStyle/>
          <a:p>
            <a:pPr lvl="0"/>
            <a:endParaRPr lang="en-GB"/>
          </a:p>
        </p:txBody>
      </p:sp>
    </p:spTree>
    <p:extLst>
      <p:ext uri="{BB962C8B-B14F-4D97-AF65-F5344CB8AC3E}">
        <p14:creationId xmlns:p14="http://schemas.microsoft.com/office/powerpoint/2010/main" val="767718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301625"/>
            <a:ext cx="226695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301625"/>
            <a:ext cx="6653212"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p>
            <a:pPr lvl="0"/>
            <a:fld id="{84E8CF49-FAE7-4C50-A894-B803EB8E6F17}" type="slidenum">
              <a:t>‹#›</a:t>
            </a:fld>
            <a:endParaRPr lang="en-GB"/>
          </a:p>
        </p:txBody>
      </p:sp>
      <p:sp>
        <p:nvSpPr>
          <p:cNvPr id="5" name="Footer Placeholder 4"/>
          <p:cNvSpPr>
            <a:spLocks noGrp="1"/>
          </p:cNvSpPr>
          <p:nvPr>
            <p:ph type="ftr" sz="quarter" idx="11"/>
          </p:nvPr>
        </p:nvSpPr>
        <p:spPr/>
        <p:txBody>
          <a:bodyPr/>
          <a:lstStyle/>
          <a:p>
            <a:pPr lvl="0"/>
            <a:endParaRPr lang="en-GB"/>
          </a:p>
        </p:txBody>
      </p:sp>
      <p:sp>
        <p:nvSpPr>
          <p:cNvPr id="6" name="Date Placeholder 5"/>
          <p:cNvSpPr>
            <a:spLocks noGrp="1"/>
          </p:cNvSpPr>
          <p:nvPr>
            <p:ph type="dt" sz="half" idx="12"/>
          </p:nvPr>
        </p:nvSpPr>
        <p:spPr/>
        <p:txBody>
          <a:bodyPr/>
          <a:lstStyle/>
          <a:p>
            <a:pPr lvl="0"/>
            <a:endParaRPr lang="en-GB"/>
          </a:p>
        </p:txBody>
      </p:sp>
    </p:spTree>
    <p:extLst>
      <p:ext uri="{BB962C8B-B14F-4D97-AF65-F5344CB8AC3E}">
        <p14:creationId xmlns:p14="http://schemas.microsoft.com/office/powerpoint/2010/main" val="2206530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p>
            <a:pPr lvl="0"/>
            <a:fld id="{2242DBA3-7385-4071-AC3D-745BE53A3DC7}" type="slidenum">
              <a:t>‹#›</a:t>
            </a:fld>
            <a:endParaRPr lang="en-GB"/>
          </a:p>
        </p:txBody>
      </p:sp>
      <p:sp>
        <p:nvSpPr>
          <p:cNvPr id="5" name="Footer Placeholder 4"/>
          <p:cNvSpPr>
            <a:spLocks noGrp="1"/>
          </p:cNvSpPr>
          <p:nvPr>
            <p:ph type="ftr" sz="quarter" idx="11"/>
          </p:nvPr>
        </p:nvSpPr>
        <p:spPr/>
        <p:txBody>
          <a:bodyPr/>
          <a:lstStyle/>
          <a:p>
            <a:pPr lvl="0"/>
            <a:endParaRPr lang="en-GB"/>
          </a:p>
        </p:txBody>
      </p:sp>
      <p:sp>
        <p:nvSpPr>
          <p:cNvPr id="6" name="Date Placeholder 5"/>
          <p:cNvSpPr>
            <a:spLocks noGrp="1"/>
          </p:cNvSpPr>
          <p:nvPr>
            <p:ph type="dt" sz="half" idx="12"/>
          </p:nvPr>
        </p:nvSpPr>
        <p:spPr/>
        <p:txBody>
          <a:bodyPr/>
          <a:lstStyle/>
          <a:p>
            <a:pPr lvl="0"/>
            <a:endParaRPr lang="en-GB"/>
          </a:p>
        </p:txBody>
      </p:sp>
    </p:spTree>
    <p:extLst>
      <p:ext uri="{BB962C8B-B14F-4D97-AF65-F5344CB8AC3E}">
        <p14:creationId xmlns:p14="http://schemas.microsoft.com/office/powerpoint/2010/main" val="620150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p>
            <a:pPr lvl="0"/>
            <a:fld id="{7CE4F79C-A218-42DA-BCA0-2B37FD511C71}" type="slidenum">
              <a:t>‹#›</a:t>
            </a:fld>
            <a:endParaRPr lang="en-GB"/>
          </a:p>
        </p:txBody>
      </p:sp>
      <p:sp>
        <p:nvSpPr>
          <p:cNvPr id="5" name="Footer Placeholder 4"/>
          <p:cNvSpPr>
            <a:spLocks noGrp="1"/>
          </p:cNvSpPr>
          <p:nvPr>
            <p:ph type="ftr" sz="quarter" idx="11"/>
          </p:nvPr>
        </p:nvSpPr>
        <p:spPr/>
        <p:txBody>
          <a:bodyPr/>
          <a:lstStyle/>
          <a:p>
            <a:pPr lvl="0"/>
            <a:endParaRPr lang="en-GB"/>
          </a:p>
        </p:txBody>
      </p:sp>
      <p:sp>
        <p:nvSpPr>
          <p:cNvPr id="6" name="Date Placeholder 5"/>
          <p:cNvSpPr>
            <a:spLocks noGrp="1"/>
          </p:cNvSpPr>
          <p:nvPr>
            <p:ph type="dt" sz="half" idx="12"/>
          </p:nvPr>
        </p:nvSpPr>
        <p:spPr/>
        <p:txBody>
          <a:bodyPr/>
          <a:lstStyle/>
          <a:p>
            <a:pPr lvl="0"/>
            <a:endParaRPr lang="en-GB"/>
          </a:p>
        </p:txBody>
      </p:sp>
    </p:spTree>
    <p:extLst>
      <p:ext uri="{BB962C8B-B14F-4D97-AF65-F5344CB8AC3E}">
        <p14:creationId xmlns:p14="http://schemas.microsoft.com/office/powerpoint/2010/main" val="2023857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768475"/>
            <a:ext cx="4359275" cy="4384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14913" y="1768475"/>
            <a:ext cx="4359275" cy="4384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p>
            <a:pPr lvl="0"/>
            <a:fld id="{172CE8B2-17E1-43D9-9B36-811F1EBAFB17}" type="slidenum">
              <a:t>‹#›</a:t>
            </a:fld>
            <a:endParaRPr lang="en-GB"/>
          </a:p>
        </p:txBody>
      </p:sp>
      <p:sp>
        <p:nvSpPr>
          <p:cNvPr id="6" name="Footer Placeholder 5"/>
          <p:cNvSpPr>
            <a:spLocks noGrp="1"/>
          </p:cNvSpPr>
          <p:nvPr>
            <p:ph type="ftr" sz="quarter" idx="11"/>
          </p:nvPr>
        </p:nvSpPr>
        <p:spPr/>
        <p:txBody>
          <a:bodyPr/>
          <a:lstStyle/>
          <a:p>
            <a:pPr lvl="0"/>
            <a:endParaRPr lang="en-GB"/>
          </a:p>
        </p:txBody>
      </p:sp>
      <p:sp>
        <p:nvSpPr>
          <p:cNvPr id="7" name="Date Placeholder 6"/>
          <p:cNvSpPr>
            <a:spLocks noGrp="1"/>
          </p:cNvSpPr>
          <p:nvPr>
            <p:ph type="dt" sz="half" idx="12"/>
          </p:nvPr>
        </p:nvSpPr>
        <p:spPr/>
        <p:txBody>
          <a:bodyPr/>
          <a:lstStyle/>
          <a:p>
            <a:pPr lvl="0"/>
            <a:endParaRPr lang="en-GB"/>
          </a:p>
        </p:txBody>
      </p:sp>
    </p:spTree>
    <p:extLst>
      <p:ext uri="{BB962C8B-B14F-4D97-AF65-F5344CB8AC3E}">
        <p14:creationId xmlns:p14="http://schemas.microsoft.com/office/powerpoint/2010/main" val="4182054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p>
            <a:pPr lvl="0"/>
            <a:fld id="{28A07E98-A263-4FC8-B54F-1F65D8F395EB}" type="slidenum">
              <a:t>‹#›</a:t>
            </a:fld>
            <a:endParaRPr lang="en-GB"/>
          </a:p>
        </p:txBody>
      </p:sp>
      <p:sp>
        <p:nvSpPr>
          <p:cNvPr id="8" name="Footer Placeholder 7"/>
          <p:cNvSpPr>
            <a:spLocks noGrp="1"/>
          </p:cNvSpPr>
          <p:nvPr>
            <p:ph type="ftr" sz="quarter" idx="11"/>
          </p:nvPr>
        </p:nvSpPr>
        <p:spPr/>
        <p:txBody>
          <a:bodyPr/>
          <a:lstStyle/>
          <a:p>
            <a:pPr lvl="0"/>
            <a:endParaRPr lang="en-GB"/>
          </a:p>
        </p:txBody>
      </p:sp>
      <p:sp>
        <p:nvSpPr>
          <p:cNvPr id="9" name="Date Placeholder 8"/>
          <p:cNvSpPr>
            <a:spLocks noGrp="1"/>
          </p:cNvSpPr>
          <p:nvPr>
            <p:ph type="dt" sz="half" idx="12"/>
          </p:nvPr>
        </p:nvSpPr>
        <p:spPr/>
        <p:txBody>
          <a:bodyPr/>
          <a:lstStyle/>
          <a:p>
            <a:pPr lvl="0"/>
            <a:endParaRPr lang="en-GB"/>
          </a:p>
        </p:txBody>
      </p:sp>
    </p:spTree>
    <p:extLst>
      <p:ext uri="{BB962C8B-B14F-4D97-AF65-F5344CB8AC3E}">
        <p14:creationId xmlns:p14="http://schemas.microsoft.com/office/powerpoint/2010/main" val="4275502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lvl="0"/>
            <a:fld id="{DA02DED1-36B4-468B-B7E6-9A59A98FBC95}" type="slidenum">
              <a:t>‹#›</a:t>
            </a:fld>
            <a:endParaRPr lang="en-GB"/>
          </a:p>
        </p:txBody>
      </p:sp>
      <p:sp>
        <p:nvSpPr>
          <p:cNvPr id="4" name="Footer Placeholder 3"/>
          <p:cNvSpPr>
            <a:spLocks noGrp="1"/>
          </p:cNvSpPr>
          <p:nvPr>
            <p:ph type="ftr" sz="quarter" idx="11"/>
          </p:nvPr>
        </p:nvSpPr>
        <p:spPr/>
        <p:txBody>
          <a:bodyPr/>
          <a:lstStyle/>
          <a:p>
            <a:pPr lvl="0"/>
            <a:endParaRPr lang="en-GB"/>
          </a:p>
        </p:txBody>
      </p:sp>
      <p:sp>
        <p:nvSpPr>
          <p:cNvPr id="5" name="Date Placeholder 4"/>
          <p:cNvSpPr>
            <a:spLocks noGrp="1"/>
          </p:cNvSpPr>
          <p:nvPr>
            <p:ph type="dt" sz="half" idx="12"/>
          </p:nvPr>
        </p:nvSpPr>
        <p:spPr/>
        <p:txBody>
          <a:bodyPr/>
          <a:lstStyle/>
          <a:p>
            <a:pPr lvl="0"/>
            <a:endParaRPr lang="en-GB"/>
          </a:p>
        </p:txBody>
      </p:sp>
    </p:spTree>
    <p:extLst>
      <p:ext uri="{BB962C8B-B14F-4D97-AF65-F5344CB8AC3E}">
        <p14:creationId xmlns:p14="http://schemas.microsoft.com/office/powerpoint/2010/main" val="347492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lvl="0"/>
            <a:fld id="{CDDF92B5-834B-4D09-90BA-B9209041D410}" type="slidenum">
              <a:t>‹#›</a:t>
            </a:fld>
            <a:endParaRPr lang="en-GB"/>
          </a:p>
        </p:txBody>
      </p:sp>
      <p:sp>
        <p:nvSpPr>
          <p:cNvPr id="3" name="Footer Placeholder 2"/>
          <p:cNvSpPr>
            <a:spLocks noGrp="1"/>
          </p:cNvSpPr>
          <p:nvPr>
            <p:ph type="ftr" sz="quarter" idx="11"/>
          </p:nvPr>
        </p:nvSpPr>
        <p:spPr/>
        <p:txBody>
          <a:bodyPr/>
          <a:lstStyle/>
          <a:p>
            <a:pPr lvl="0"/>
            <a:endParaRPr lang="en-GB"/>
          </a:p>
        </p:txBody>
      </p:sp>
      <p:sp>
        <p:nvSpPr>
          <p:cNvPr id="4" name="Date Placeholder 3"/>
          <p:cNvSpPr>
            <a:spLocks noGrp="1"/>
          </p:cNvSpPr>
          <p:nvPr>
            <p:ph type="dt" sz="half" idx="12"/>
          </p:nvPr>
        </p:nvSpPr>
        <p:spPr/>
        <p:txBody>
          <a:bodyPr/>
          <a:lstStyle/>
          <a:p>
            <a:pPr lvl="0"/>
            <a:endParaRPr lang="en-GB"/>
          </a:p>
        </p:txBody>
      </p:sp>
    </p:spTree>
    <p:extLst>
      <p:ext uri="{BB962C8B-B14F-4D97-AF65-F5344CB8AC3E}">
        <p14:creationId xmlns:p14="http://schemas.microsoft.com/office/powerpoint/2010/main" val="2156223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p>
            <a:pPr lvl="0"/>
            <a:fld id="{E219ED70-6BDA-4216-83A9-9E2CF49A3B4D}" type="slidenum">
              <a:t>‹#›</a:t>
            </a:fld>
            <a:endParaRPr lang="en-GB"/>
          </a:p>
        </p:txBody>
      </p:sp>
      <p:sp>
        <p:nvSpPr>
          <p:cNvPr id="6" name="Footer Placeholder 5"/>
          <p:cNvSpPr>
            <a:spLocks noGrp="1"/>
          </p:cNvSpPr>
          <p:nvPr>
            <p:ph type="ftr" sz="quarter" idx="11"/>
          </p:nvPr>
        </p:nvSpPr>
        <p:spPr/>
        <p:txBody>
          <a:bodyPr/>
          <a:lstStyle/>
          <a:p>
            <a:pPr lvl="0"/>
            <a:endParaRPr lang="en-GB"/>
          </a:p>
        </p:txBody>
      </p:sp>
      <p:sp>
        <p:nvSpPr>
          <p:cNvPr id="7" name="Date Placeholder 6"/>
          <p:cNvSpPr>
            <a:spLocks noGrp="1"/>
          </p:cNvSpPr>
          <p:nvPr>
            <p:ph type="dt" sz="half" idx="12"/>
          </p:nvPr>
        </p:nvSpPr>
        <p:spPr/>
        <p:txBody>
          <a:bodyPr/>
          <a:lstStyle/>
          <a:p>
            <a:pPr lvl="0"/>
            <a:endParaRPr lang="en-GB"/>
          </a:p>
        </p:txBody>
      </p:sp>
    </p:spTree>
    <p:extLst>
      <p:ext uri="{BB962C8B-B14F-4D97-AF65-F5344CB8AC3E}">
        <p14:creationId xmlns:p14="http://schemas.microsoft.com/office/powerpoint/2010/main" val="1227481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p>
            <a:pPr lvl="0"/>
            <a:fld id="{F567C710-3900-4D73-AF0C-1B5A5B35F4F2}" type="slidenum">
              <a:t>‹#›</a:t>
            </a:fld>
            <a:endParaRPr lang="en-GB"/>
          </a:p>
        </p:txBody>
      </p:sp>
      <p:sp>
        <p:nvSpPr>
          <p:cNvPr id="6" name="Footer Placeholder 5"/>
          <p:cNvSpPr>
            <a:spLocks noGrp="1"/>
          </p:cNvSpPr>
          <p:nvPr>
            <p:ph type="ftr" sz="quarter" idx="11"/>
          </p:nvPr>
        </p:nvSpPr>
        <p:spPr/>
        <p:txBody>
          <a:bodyPr/>
          <a:lstStyle/>
          <a:p>
            <a:pPr lvl="0"/>
            <a:endParaRPr lang="en-GB"/>
          </a:p>
        </p:txBody>
      </p:sp>
      <p:sp>
        <p:nvSpPr>
          <p:cNvPr id="7" name="Date Placeholder 6"/>
          <p:cNvSpPr>
            <a:spLocks noGrp="1"/>
          </p:cNvSpPr>
          <p:nvPr>
            <p:ph type="dt" sz="half" idx="12"/>
          </p:nvPr>
        </p:nvSpPr>
        <p:spPr/>
        <p:txBody>
          <a:bodyPr/>
          <a:lstStyle/>
          <a:p>
            <a:pPr lvl="0"/>
            <a:endParaRPr lang="en-GB"/>
          </a:p>
        </p:txBody>
      </p:sp>
    </p:spTree>
    <p:extLst>
      <p:ext uri="{BB962C8B-B14F-4D97-AF65-F5344CB8AC3E}">
        <p14:creationId xmlns:p14="http://schemas.microsoft.com/office/powerpoint/2010/main" val="3025850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301320"/>
            <a:ext cx="9071640" cy="1262160"/>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GB"/>
          </a:p>
        </p:txBody>
      </p:sp>
      <p:sp>
        <p:nvSpPr>
          <p:cNvPr id="3" name="Text Placeholder 2"/>
          <p:cNvSpPr txBox="1">
            <a:spLocks noGrp="1"/>
          </p:cNvSpPr>
          <p:nvPr>
            <p:ph type="body" idx="1"/>
          </p:nvPr>
        </p:nvSpPr>
        <p:spPr>
          <a:xfrm>
            <a:off x="503999" y="1769040"/>
            <a:ext cx="8870040" cy="4384800"/>
          </a:xfrm>
          <a:prstGeom prst="rect">
            <a:avLst/>
          </a:prstGeom>
          <a:noFill/>
          <a:ln>
            <a:noFill/>
          </a:ln>
        </p:spPr>
        <p:txBody>
          <a:bodyPr lIns="0" tIns="0" rIns="0" bIns="0"/>
          <a:lstStyle>
            <a:defPPr marL="432000" lvl="0" indent="-324000">
              <a:spcBef>
                <a:spcPts val="0"/>
              </a:spcBef>
              <a:spcAft>
                <a:spcPts val="1417"/>
              </a:spcAft>
              <a:buSzPct val="45000"/>
              <a:buFont typeface="StarSymbol"/>
              <a:buNone/>
              <a:defRPr lang="en-GB" sz="3200" b="0" i="0" u="none" strike="noStrike" kern="1200">
                <a:ln>
                  <a:noFill/>
                </a:ln>
                <a:latin typeface="Liberation Sans" pitchFamily="18"/>
                <a:ea typeface="WenQuanYi Micro Hei" pitchFamily="2"/>
                <a:cs typeface="Lohit Devanagari" pitchFamily="2"/>
              </a:defRPr>
            </a:defPPr>
            <a:lvl1pPr marL="432000" lvl="0" indent="-324000">
              <a:spcBef>
                <a:spcPts val="0"/>
              </a:spcBef>
              <a:spcAft>
                <a:spcPts val="1417"/>
              </a:spcAft>
              <a:buSzPct val="45000"/>
              <a:buFont typeface="StarSymbol"/>
              <a:buChar char="●"/>
              <a:defRPr lang="en-GB" sz="3200" b="0" i="0" u="none" strike="noStrike" kern="1200">
                <a:ln>
                  <a:noFill/>
                </a:ln>
                <a:latin typeface="Liberation Sans" pitchFamily="18"/>
                <a:ea typeface="WenQuanYi Micro Hei" pitchFamily="2"/>
                <a:cs typeface="Lohit Devanagari" pitchFamily="2"/>
              </a:defRPr>
            </a:lvl1pPr>
            <a:lvl2pPr marL="864000" lvl="1" indent="-324000">
              <a:spcBef>
                <a:spcPts val="0"/>
              </a:spcBef>
              <a:spcAft>
                <a:spcPts val="1134"/>
              </a:spcAft>
              <a:buSzPct val="75000"/>
              <a:buFont typeface="StarSymbol"/>
              <a:buChar char="–"/>
              <a:defRPr lang="en-GB" sz="2800" b="0" i="0" u="none" strike="noStrike" kern="1200">
                <a:ln>
                  <a:noFill/>
                </a:ln>
                <a:latin typeface="Liberation Sans" pitchFamily="18"/>
                <a:ea typeface="WenQuanYi Micro Hei" pitchFamily="2"/>
                <a:cs typeface="Lohit Devanagari" pitchFamily="2"/>
              </a:defRPr>
            </a:lvl2pPr>
            <a:lvl3pPr marL="1295999" lvl="2" indent="-288000">
              <a:spcBef>
                <a:spcPts val="0"/>
              </a:spcBef>
              <a:spcAft>
                <a:spcPts val="850"/>
              </a:spcAft>
              <a:buSzPct val="45000"/>
              <a:buFont typeface="StarSymbol"/>
              <a:buChar char="●"/>
              <a:defRPr lang="en-GB" sz="2400" b="0" i="0" u="none" strike="noStrike" kern="1200">
                <a:ln>
                  <a:noFill/>
                </a:ln>
                <a:latin typeface="Liberation Sans" pitchFamily="18"/>
                <a:ea typeface="WenQuanYi Micro Hei" pitchFamily="2"/>
                <a:cs typeface="Lohit Devanagari" pitchFamily="2"/>
              </a:defRPr>
            </a:lvl3pPr>
            <a:lvl4pPr marL="1728000" lvl="3" indent="-216000">
              <a:spcBef>
                <a:spcPts val="0"/>
              </a:spcBef>
              <a:spcAft>
                <a:spcPts val="567"/>
              </a:spcAft>
              <a:buSzPct val="75000"/>
              <a:buFont typeface="StarSymbol"/>
              <a:buChar char="–"/>
              <a:defRPr lang="en-GB" sz="2000" b="0" i="0" u="none" strike="noStrike" kern="1200">
                <a:ln>
                  <a:noFill/>
                </a:ln>
                <a:latin typeface="Liberation Sans" pitchFamily="18"/>
                <a:ea typeface="WenQuanYi Micro Hei" pitchFamily="2"/>
                <a:cs typeface="Lohit Devanagari" pitchFamily="2"/>
              </a:defRPr>
            </a:lvl4pPr>
            <a:lvl5pPr marL="2160000" lvl="4" indent="-216000">
              <a:spcBef>
                <a:spcPts val="0"/>
              </a:spcBef>
              <a:spcAft>
                <a:spcPts val="283"/>
              </a:spcAft>
              <a:buSzPct val="45000"/>
              <a:buFont typeface="StarSymbol"/>
              <a:buChar char="●"/>
              <a:defRPr lang="en-GB" sz="2000" b="0" i="0" u="none" strike="noStrike" kern="1200">
                <a:ln>
                  <a:noFill/>
                </a:ln>
                <a:latin typeface="Liberation Sans" pitchFamily="18"/>
                <a:ea typeface="WenQuanYi Micro Hei" pitchFamily="2"/>
                <a:cs typeface="Lohit Devanagari" pitchFamily="2"/>
              </a:defRPr>
            </a:lvl5pPr>
            <a:lvl6pPr marL="2592000" lvl="5" indent="-216000">
              <a:spcBef>
                <a:spcPts val="0"/>
              </a:spcBef>
              <a:spcAft>
                <a:spcPts val="283"/>
              </a:spcAft>
              <a:buSzPct val="45000"/>
              <a:buFont typeface="StarSymbol"/>
              <a:buChar char="●"/>
              <a:defRPr lang="en-GB" sz="2000" b="0" i="0" u="none" strike="noStrike" kern="1200">
                <a:ln>
                  <a:noFill/>
                </a:ln>
                <a:latin typeface="Liberation Sans" pitchFamily="18"/>
                <a:ea typeface="WenQuanYi Micro Hei" pitchFamily="2"/>
                <a:cs typeface="Lohit Devanagari" pitchFamily="2"/>
              </a:defRPr>
            </a:lvl6pPr>
            <a:lvl7pPr marL="3024000" lvl="6" indent="-216000">
              <a:spcBef>
                <a:spcPts val="0"/>
              </a:spcBef>
              <a:spcAft>
                <a:spcPts val="283"/>
              </a:spcAft>
              <a:buSzPct val="45000"/>
              <a:buFont typeface="StarSymbol"/>
              <a:buChar char="●"/>
              <a:defRPr lang="en-GB" sz="2000" b="0" i="0" u="none" strike="noStrike" kern="1200">
                <a:ln>
                  <a:noFill/>
                </a:ln>
                <a:latin typeface="Liberation Sans" pitchFamily="18"/>
                <a:ea typeface="WenQuanYi Micro Hei" pitchFamily="2"/>
                <a:cs typeface="Lohit Devanagari" pitchFamily="2"/>
              </a:defRPr>
            </a:lvl7pPr>
            <a:lvl8pPr marL="3456000" lvl="7" indent="-216000">
              <a:spcBef>
                <a:spcPts val="0"/>
              </a:spcBef>
              <a:spcAft>
                <a:spcPts val="283"/>
              </a:spcAft>
              <a:buSzPct val="45000"/>
              <a:buFont typeface="StarSymbol"/>
              <a:buChar char="●"/>
              <a:defRPr lang="en-GB" sz="2000" b="0" i="0" u="none" strike="noStrike" kern="1200">
                <a:ln>
                  <a:noFill/>
                </a:ln>
                <a:latin typeface="Liberation Sans" pitchFamily="18"/>
                <a:ea typeface="WenQuanYi Micro Hei" pitchFamily="2"/>
                <a:cs typeface="Lohit Devanagari" pitchFamily="2"/>
              </a:defRPr>
            </a:lvl8pPr>
            <a:lvl9pPr marL="3887999" lvl="8" indent="-216000">
              <a:spcBef>
                <a:spcPts val="0"/>
              </a:spcBef>
              <a:spcAft>
                <a:spcPts val="283"/>
              </a:spcAft>
              <a:buSzPct val="45000"/>
              <a:buFont typeface="StarSymbol"/>
              <a:buChar char="●"/>
              <a:defRPr lang="en-GB" sz="2000" b="0" i="0" u="none" strike="noStrike" kern="1200">
                <a:ln>
                  <a:noFill/>
                </a:ln>
                <a:latin typeface="Liberation Sans" pitchFamily="18"/>
                <a:ea typeface="WenQuanYi Micro Hei" pitchFamily="2"/>
                <a:cs typeface="Lohit Devanagari" pitchFamily="2"/>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Slide Number Placeholder 3"/>
          <p:cNvSpPr txBox="1">
            <a:spLocks noGrp="1"/>
          </p:cNvSpPr>
          <p:nvPr>
            <p:ph type="sldNum" sz="quarter" idx="4"/>
          </p:nvPr>
        </p:nvSpPr>
        <p:spPr>
          <a:xfrm>
            <a:off x="7227000" y="6887160"/>
            <a:ext cx="2348280" cy="521280"/>
          </a:xfrm>
          <a:prstGeom prst="rect">
            <a:avLst/>
          </a:prstGeom>
          <a:noFill/>
          <a:ln>
            <a:noFill/>
          </a:ln>
        </p:spPr>
        <p:txBody>
          <a:bodyPr lIns="0" tIns="0" rIns="0" bIns="0" anchorCtr="0"/>
          <a:lstStyle>
            <a:lvl1pPr lvl="0" algn="r" rtl="0" hangingPunct="0">
              <a:buNone/>
              <a:tabLst/>
              <a:defRPr lang="en-GB" sz="1400" kern="1200">
                <a:latin typeface="Liberation Serif" pitchFamily="18"/>
                <a:ea typeface="DejaVu Sans" pitchFamily="2"/>
                <a:cs typeface="DejaVu Sans" pitchFamily="2"/>
              </a:defRPr>
            </a:lvl1pPr>
          </a:lstStyle>
          <a:p>
            <a:pPr lvl="0"/>
            <a:fld id="{A2E1A6E5-1E27-45AC-B0A2-BF4AE640861A}" type="slidenum">
              <a:t>‹#›</a:t>
            </a:fld>
            <a:endParaRPr lang="en-GB"/>
          </a:p>
        </p:txBody>
      </p:sp>
      <p:sp>
        <p:nvSpPr>
          <p:cNvPr id="5" name="Footer Placeholder 4"/>
          <p:cNvSpPr txBox="1">
            <a:spLocks noGrp="1"/>
          </p:cNvSpPr>
          <p:nvPr>
            <p:ph type="ftr" sz="quarter" idx="3"/>
          </p:nvPr>
        </p:nvSpPr>
        <p:spPr>
          <a:xfrm>
            <a:off x="3447360" y="6887160"/>
            <a:ext cx="3195000" cy="521280"/>
          </a:xfrm>
          <a:prstGeom prst="rect">
            <a:avLst/>
          </a:prstGeom>
          <a:noFill/>
          <a:ln>
            <a:noFill/>
          </a:ln>
        </p:spPr>
        <p:txBody>
          <a:bodyPr lIns="0" tIns="0" rIns="0" bIns="0" anchorCtr="0"/>
          <a:lstStyle>
            <a:lvl1pPr lvl="0" algn="ctr" rtl="0" hangingPunct="0">
              <a:buNone/>
              <a:tabLst/>
              <a:defRPr lang="en-GB" sz="1400" kern="1200">
                <a:latin typeface="Liberation Serif" pitchFamily="18"/>
                <a:ea typeface="DejaVu Sans" pitchFamily="2"/>
                <a:cs typeface="DejaVu Sans" pitchFamily="2"/>
              </a:defRPr>
            </a:lvl1pPr>
          </a:lstStyle>
          <a:p>
            <a:pPr lvl="0"/>
            <a:endParaRPr lang="en-GB"/>
          </a:p>
        </p:txBody>
      </p:sp>
      <p:sp>
        <p:nvSpPr>
          <p:cNvPr id="6" name="Date Placeholder 5"/>
          <p:cNvSpPr txBox="1">
            <a:spLocks noGrp="1"/>
          </p:cNvSpPr>
          <p:nvPr>
            <p:ph type="dt" sz="half" idx="2"/>
          </p:nvPr>
        </p:nvSpPr>
        <p:spPr>
          <a:xfrm>
            <a:off x="503999" y="6887160"/>
            <a:ext cx="2348280" cy="521280"/>
          </a:xfrm>
          <a:prstGeom prst="rect">
            <a:avLst/>
          </a:prstGeom>
          <a:noFill/>
          <a:ln>
            <a:noFill/>
          </a:ln>
        </p:spPr>
        <p:txBody>
          <a:bodyPr lIns="0" tIns="0" rIns="0" bIns="0" anchorCtr="0"/>
          <a:lstStyle>
            <a:lvl1pPr lvl="0" rtl="0" hangingPunct="0">
              <a:buNone/>
              <a:tabLst/>
              <a:defRPr lang="en-GB" sz="1400" kern="1200">
                <a:latin typeface="Liberation Serif" pitchFamily="18"/>
                <a:ea typeface="DejaVu Sans" pitchFamily="2"/>
                <a:cs typeface="DejaVu Sans" pitchFamily="2"/>
              </a:defRPr>
            </a:lvl1pPr>
          </a:lstStyle>
          <a:p>
            <a:pPr lvl="0"/>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l" rtl="0" hangingPunct="0">
        <a:tabLst/>
        <a:defRPr lang="en-GB" sz="4400" b="0" i="0" u="none" strike="noStrike" kern="1200">
          <a:ln>
            <a:noFill/>
          </a:ln>
          <a:latin typeface="Liberation Sans" pitchFamily="18"/>
        </a:defRPr>
      </a:lvl1pPr>
    </p:titleStyle>
    <p:bodyStyle>
      <a:lvl1pPr rtl="0" hangingPunct="0">
        <a:spcBef>
          <a:spcPts val="0"/>
        </a:spcBef>
        <a:spcAft>
          <a:spcPts val="1417"/>
        </a:spcAft>
        <a:tabLst/>
        <a:defRPr lang="en-GB" sz="3200" b="0" i="0" u="none" strike="noStrike" kern="1200">
          <a:ln>
            <a:noFill/>
          </a:ln>
          <a:latin typeface="Liberation Sans" pitchFamily="18"/>
        </a:defRPr>
      </a:lvl1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7.svm"/><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6.xml"/><Relationship Id="rId1" Type="http://schemas.openxmlformats.org/officeDocument/2006/relationships/slideLayout" Target="../slideLayouts/slideLayout7.xml"/><Relationship Id="rId4" Type="http://schemas.openxmlformats.org/officeDocument/2006/relationships/image" Target="../media/image17.svm"/></Relationships>
</file>

<file path=ppt/slides/_rels/slide1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7.svm"/><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jpg"/></Relationships>
</file>

<file path=ppt/slides/_rels/slide160.xml.rels><?xml version="1.0" encoding="UTF-8" standalone="yes"?>
<Relationships xmlns="http://schemas.openxmlformats.org/package/2006/relationships"><Relationship Id="rId3" Type="http://schemas.openxmlformats.org/officeDocument/2006/relationships/image" Target="../media/image17.svm"/><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17.svm"/><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17.svm"/><Relationship Id="rId2" Type="http://schemas.openxmlformats.org/officeDocument/2006/relationships/notesSlide" Target="../notesSlides/notesSlide181.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17.svm"/><Relationship Id="rId2" Type="http://schemas.openxmlformats.org/officeDocument/2006/relationships/notesSlide" Target="../notesSlides/notesSlide208.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svm"/><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7.svm"/><Relationship Id="rId2" Type="http://schemas.openxmlformats.org/officeDocument/2006/relationships/notesSlide" Target="../notesSlides/notesSlide22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7.svm"/><Relationship Id="rId2" Type="http://schemas.openxmlformats.org/officeDocument/2006/relationships/notesSlide" Target="../notesSlides/notesSlide246.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7.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0.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17.svm"/><Relationship Id="rId2" Type="http://schemas.openxmlformats.org/officeDocument/2006/relationships/notesSlide" Target="../notesSlides/notesSlide26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7.svm"/><Relationship Id="rId2" Type="http://schemas.openxmlformats.org/officeDocument/2006/relationships/notesSlide" Target="../notesSlides/notesSlide271.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0.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7.svm"/><Relationship Id="rId2" Type="http://schemas.openxmlformats.org/officeDocument/2006/relationships/notesSlide" Target="../notesSlides/notesSlide28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7.svm"/><Relationship Id="rId2" Type="http://schemas.openxmlformats.org/officeDocument/2006/relationships/notesSlide" Target="../notesSlides/notesSlide300.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1.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7.svm"/><Relationship Id="rId2" Type="http://schemas.openxmlformats.org/officeDocument/2006/relationships/notesSlide" Target="../notesSlides/notesSlide320.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7.svm"/><Relationship Id="rId2" Type="http://schemas.openxmlformats.org/officeDocument/2006/relationships/notesSlide" Target="../notesSlides/notesSlide338.xml"/><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7.svm"/><Relationship Id="rId2" Type="http://schemas.openxmlformats.org/officeDocument/2006/relationships/notesSlide" Target="../notesSlides/notesSlide35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4.gif"/></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7.svm"/><Relationship Id="rId2" Type="http://schemas.openxmlformats.org/officeDocument/2006/relationships/notesSlide" Target="../notesSlides/notesSlide380.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83.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4.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7.svm"/><Relationship Id="rId2" Type="http://schemas.openxmlformats.org/officeDocument/2006/relationships/notesSlide" Target="../notesSlides/notesSlide395.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7.svm"/><Relationship Id="rId2" Type="http://schemas.openxmlformats.org/officeDocument/2006/relationships/notesSlide" Target="../notesSlides/notesSlide411.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svm"/><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428.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42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7.svm"/><Relationship Id="rId2" Type="http://schemas.openxmlformats.org/officeDocument/2006/relationships/notesSlide" Target="../notesSlides/notesSlide430.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431.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432.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7.svm"/><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svm"/><Relationship Id="rId5" Type="http://schemas.openxmlformats.org/officeDocument/2006/relationships/image" Target="../media/image4.svm"/><Relationship Id="rId4" Type="http://schemas.openxmlformats.org/officeDocument/2006/relationships/image" Target="../media/image3.svm"/></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7.svm"/><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6" name="Slide Number Placeholder 1"/>
          <p:cNvSpPr>
            <a:spLocks noGrp="1"/>
          </p:cNvSpPr>
          <p:nvPr>
            <p:ph type="sldNum" sz="quarter" idx="10"/>
          </p:nvPr>
        </p:nvSpPr>
        <p:spPr/>
        <p:txBody>
          <a:bodyPr/>
          <a:lstStyle/>
          <a:p>
            <a:pPr lvl="0"/>
            <a:fld id="{4013FA96-64A0-4DD6-8B35-A531E79BA182}" type="slidenum">
              <a:t>1</a:t>
            </a:fld>
            <a:endParaRPr lang="en-GB"/>
          </a:p>
        </p:txBody>
      </p:sp>
      <p:sp>
        <p:nvSpPr>
          <p:cNvPr id="2" name="TextBox 1"/>
          <p:cNvSpPr txBox="1"/>
          <p:nvPr/>
        </p:nvSpPr>
        <p:spPr>
          <a:xfrm>
            <a:off x="648000" y="2751839"/>
            <a:ext cx="6423120" cy="13402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4400" b="0" i="0" u="none" strike="noStrike" kern="1200">
                <a:ln>
                  <a:noFill/>
                </a:ln>
                <a:latin typeface="Liberation Sans" pitchFamily="18"/>
                <a:ea typeface="WenQuanYi Micro Hei" pitchFamily="2"/>
                <a:cs typeface="Lohit Devanagari" pitchFamily="2"/>
              </a:rPr>
              <a:t>An introduction to Python</a:t>
            </a:r>
          </a:p>
          <a:p>
            <a:pPr marL="0" marR="0" lvl="0" indent="0" rtl="0" hangingPunct="0">
              <a:lnSpc>
                <a:spcPct val="100000"/>
              </a:lnSpc>
              <a:spcBef>
                <a:spcPts val="0"/>
              </a:spcBef>
              <a:spcAft>
                <a:spcPts val="0"/>
              </a:spcAft>
              <a:buNone/>
              <a:tabLst/>
            </a:pPr>
            <a:r>
              <a:rPr lang="en-GB" sz="4400" b="0" i="0" u="none" strike="noStrike" kern="1200">
                <a:ln>
                  <a:noFill/>
                </a:ln>
                <a:latin typeface="Liberation Sans" pitchFamily="18"/>
                <a:ea typeface="WenQuanYi Micro Hei" pitchFamily="2"/>
                <a:cs typeface="Lohit Devanagari" pitchFamily="2"/>
              </a:rPr>
              <a:t>for absolute beginners</a:t>
            </a:r>
          </a:p>
        </p:txBody>
      </p:sp>
      <p:sp>
        <p:nvSpPr>
          <p:cNvPr id="3" name="TextBox 2"/>
          <p:cNvSpPr txBox="1"/>
          <p:nvPr/>
        </p:nvSpPr>
        <p:spPr>
          <a:xfrm>
            <a:off x="648000" y="6701760"/>
            <a:ext cx="713016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1800" b="0" i="0" u="none" strike="noStrike" kern="1200">
                <a:ln>
                  <a:noFill/>
                </a:ln>
                <a:latin typeface="Liberation Sans" pitchFamily="18"/>
                <a:ea typeface="WenQuanYi Micro Hei" pitchFamily="2"/>
                <a:cs typeface="Lohit Devanagari" pitchFamily="2"/>
              </a:rPr>
              <a:t>http://www.ucs.cam.ac.uk/docs/course-notes/unix-courses/PythonAB</a:t>
            </a:r>
          </a:p>
        </p:txBody>
      </p:sp>
      <p:pic>
        <p:nvPicPr>
          <p:cNvPr id="4" name="Picture 3"/>
          <p:cNvPicPr>
            <a:picLocks noChangeAspect="1"/>
          </p:cNvPicPr>
          <p:nvPr/>
        </p:nvPicPr>
        <p:blipFill>
          <a:blip r:embed="rId3">
            <a:lum/>
            <a:alphaModFix/>
          </a:blip>
          <a:srcRect/>
          <a:stretch>
            <a:fillRect/>
          </a:stretch>
        </p:blipFill>
        <p:spPr>
          <a:xfrm>
            <a:off x="4422600" y="720000"/>
            <a:ext cx="4937400" cy="1459439"/>
          </a:xfrm>
          <a:prstGeom prst="rect">
            <a:avLst/>
          </a:prstGeom>
          <a:noFill/>
          <a:ln>
            <a:noFill/>
          </a:ln>
        </p:spPr>
      </p:pic>
      <p:sp>
        <p:nvSpPr>
          <p:cNvPr id="5" name="TextBox 4"/>
          <p:cNvSpPr txBox="1"/>
          <p:nvPr/>
        </p:nvSpPr>
        <p:spPr>
          <a:xfrm>
            <a:off x="648000" y="4901760"/>
            <a:ext cx="3881159" cy="85824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1800" b="0" i="0" u="none" strike="noStrike" kern="1200">
                <a:ln>
                  <a:noFill/>
                </a:ln>
                <a:latin typeface="Liberation Sans" pitchFamily="18"/>
                <a:ea typeface="WenQuanYi Micro Hei" pitchFamily="2"/>
                <a:cs typeface="Lohit Devanagari" pitchFamily="2"/>
              </a:rPr>
              <a:t>Bob Dowling</a:t>
            </a:r>
          </a:p>
          <a:p>
            <a:pPr marL="0" marR="0" lvl="0" indent="0" rtl="0" hangingPunct="0">
              <a:lnSpc>
                <a:spcPct val="100000"/>
              </a:lnSpc>
              <a:spcBef>
                <a:spcPts val="0"/>
              </a:spcBef>
              <a:spcAft>
                <a:spcPts val="0"/>
              </a:spcAft>
              <a:buNone/>
              <a:tabLst/>
            </a:pPr>
            <a:r>
              <a:rPr lang="en-GB" sz="1800" b="0" i="0" u="none" strike="noStrike" kern="1200">
                <a:ln>
                  <a:noFill/>
                </a:ln>
                <a:latin typeface="Liberation Sans" pitchFamily="18"/>
                <a:ea typeface="WenQuanYi Micro Hei" pitchFamily="2"/>
                <a:cs typeface="Lohit Devanagari" pitchFamily="2"/>
              </a:rPr>
              <a:t>University Computing Service</a:t>
            </a:r>
          </a:p>
          <a:p>
            <a:pPr marL="0" marR="0" lvl="0" indent="0" rtl="0" hangingPunct="0">
              <a:lnSpc>
                <a:spcPct val="100000"/>
              </a:lnSpc>
              <a:spcBef>
                <a:spcPts val="0"/>
              </a:spcBef>
              <a:spcAft>
                <a:spcPts val="0"/>
              </a:spcAft>
              <a:buNone/>
              <a:tabLst/>
            </a:pPr>
            <a:r>
              <a:rPr lang="en-GB" sz="1800" b="0" i="0" u="none" strike="noStrike" kern="1200">
                <a:ln>
                  <a:noFill/>
                </a:ln>
                <a:latin typeface="Liberation Sans" pitchFamily="18"/>
                <a:ea typeface="WenQuanYi Micro Hei" pitchFamily="2"/>
                <a:cs typeface="Lohit Devanagari" pitchFamily="2"/>
              </a:rPr>
              <a:t>scientific-computing@ucs.cam.ac.uk</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pPr lvl="0"/>
            <a:fld id="{A18774A3-2FC1-403D-B747-12D1533B9353}" type="slidenum">
              <a:t>10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Quitting Python</a:t>
            </a:r>
          </a:p>
        </p:txBody>
      </p:sp>
      <p:sp>
        <p:nvSpPr>
          <p:cNvPr id="3" name="TextBox 2"/>
          <p:cNvSpPr txBox="1"/>
          <p:nvPr/>
        </p:nvSpPr>
        <p:spPr>
          <a:xfrm>
            <a:off x="505799" y="25945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259452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exit()</a:t>
            </a:r>
          </a:p>
        </p:txBody>
      </p:sp>
      <p:sp>
        <p:nvSpPr>
          <p:cNvPr id="5" name="TextBox 4"/>
          <p:cNvSpPr txBox="1"/>
          <p:nvPr/>
        </p:nvSpPr>
        <p:spPr>
          <a:xfrm>
            <a:off x="505799" y="403451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6" name="TextBox 5"/>
          <p:cNvSpPr txBox="1"/>
          <p:nvPr/>
        </p:nvSpPr>
        <p:spPr>
          <a:xfrm>
            <a:off x="1237320" y="4034519"/>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quit()</a:t>
            </a:r>
          </a:p>
        </p:txBody>
      </p:sp>
      <p:sp>
        <p:nvSpPr>
          <p:cNvPr id="7" name="TextBox 6"/>
          <p:cNvSpPr txBox="1"/>
          <p:nvPr/>
        </p:nvSpPr>
        <p:spPr>
          <a:xfrm>
            <a:off x="505799" y="54745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grpSp>
        <p:nvGrpSpPr>
          <p:cNvPr id="8" name="Group 7"/>
          <p:cNvGrpSpPr/>
          <p:nvPr/>
        </p:nvGrpSpPr>
        <p:grpSpPr>
          <a:xfrm>
            <a:off x="1237320" y="5480639"/>
            <a:ext cx="1299960" cy="412200"/>
            <a:chOff x="1237320" y="5480639"/>
            <a:chExt cx="1299960" cy="412200"/>
          </a:xfrm>
        </p:grpSpPr>
        <p:sp>
          <p:nvSpPr>
            <p:cNvPr id="9" name="TextBox 8"/>
            <p:cNvSpPr txBox="1"/>
            <p:nvPr/>
          </p:nvSpPr>
          <p:spPr>
            <a:xfrm>
              <a:off x="1237320" y="5480639"/>
              <a:ext cx="546840" cy="412200"/>
            </a:xfrm>
            <a:prstGeom prst="rect">
              <a:avLst/>
            </a:prstGeom>
            <a:noFill/>
            <a:ln w="0">
              <a:solidFill>
                <a:srgbClr val="000000"/>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Ctrl</a:t>
              </a:r>
            </a:p>
          </p:txBody>
        </p:sp>
        <p:sp>
          <p:nvSpPr>
            <p:cNvPr id="10" name="TextBox 9"/>
            <p:cNvSpPr txBox="1"/>
            <p:nvPr/>
          </p:nvSpPr>
          <p:spPr>
            <a:xfrm>
              <a:off x="2244960" y="5480639"/>
              <a:ext cx="292320" cy="412200"/>
            </a:xfrm>
            <a:prstGeom prst="rect">
              <a:avLst/>
            </a:prstGeom>
            <a:noFill/>
            <a:ln w="0">
              <a:solidFill>
                <a:srgbClr val="000000"/>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D</a:t>
              </a:r>
            </a:p>
          </p:txBody>
        </p:sp>
        <p:sp>
          <p:nvSpPr>
            <p:cNvPr id="11" name="TextBox 10"/>
            <p:cNvSpPr txBox="1"/>
            <p:nvPr/>
          </p:nvSpPr>
          <p:spPr>
            <a:xfrm>
              <a:off x="1884960" y="5480639"/>
              <a:ext cx="250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t>
              </a:r>
            </a:p>
          </p:txBody>
        </p:sp>
      </p:grpSp>
      <p:sp>
        <p:nvSpPr>
          <p:cNvPr id="12" name="Freeform 11"/>
          <p:cNvSpPr/>
          <p:nvPr/>
        </p:nvSpPr>
        <p:spPr>
          <a:xfrm>
            <a:off x="3037679" y="2406960"/>
            <a:ext cx="411840" cy="365580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18000">
            <a:solidFill>
              <a:srgbClr val="00FFFF"/>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13" name="TextBox 12"/>
          <p:cNvSpPr txBox="1"/>
          <p:nvPr/>
        </p:nvSpPr>
        <p:spPr>
          <a:xfrm>
            <a:off x="3797279" y="3858840"/>
            <a:ext cx="119124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Any one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of these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name="page100">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pPr lvl="0"/>
            <a:fld id="{D7ACD5B1-E07F-42CE-8F1C-457A7EFB8500}" type="slidenum">
              <a:t>100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Progress</a:t>
            </a:r>
          </a:p>
        </p:txBody>
      </p:sp>
      <p:sp>
        <p:nvSpPr>
          <p:cNvPr id="3" name="TextBox 2"/>
          <p:cNvSpPr txBox="1"/>
          <p:nvPr/>
        </p:nvSpPr>
        <p:spPr>
          <a:xfrm>
            <a:off x="506159" y="1800000"/>
            <a:ext cx="186947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Comparisons</a:t>
            </a:r>
          </a:p>
        </p:txBody>
      </p:sp>
      <p:sp>
        <p:nvSpPr>
          <p:cNvPr id="4" name="TextBox 3"/>
          <p:cNvSpPr txBox="1"/>
          <p:nvPr/>
        </p:nvSpPr>
        <p:spPr>
          <a:xfrm>
            <a:off x="5906520" y="1800000"/>
            <a:ext cx="3000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 != &lt; &gt; &lt;= &gt;=</a:t>
            </a:r>
          </a:p>
        </p:txBody>
      </p:sp>
      <p:sp>
        <p:nvSpPr>
          <p:cNvPr id="5" name="TextBox 4"/>
          <p:cNvSpPr txBox="1"/>
          <p:nvPr/>
        </p:nvSpPr>
        <p:spPr>
          <a:xfrm>
            <a:off x="506519" y="4320000"/>
            <a:ext cx="13438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Booleans</a:t>
            </a:r>
          </a:p>
        </p:txBody>
      </p:sp>
      <p:sp>
        <p:nvSpPr>
          <p:cNvPr id="6" name="TextBox 5"/>
          <p:cNvSpPr txBox="1"/>
          <p:nvPr/>
        </p:nvSpPr>
        <p:spPr>
          <a:xfrm>
            <a:off x="5906879" y="4320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True</a:t>
            </a:r>
          </a:p>
        </p:txBody>
      </p:sp>
      <p:sp>
        <p:nvSpPr>
          <p:cNvPr id="7" name="TextBox 6"/>
          <p:cNvSpPr txBox="1"/>
          <p:nvPr/>
        </p:nvSpPr>
        <p:spPr>
          <a:xfrm>
            <a:off x="7346879" y="4320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False</a:t>
            </a:r>
          </a:p>
        </p:txBody>
      </p:sp>
      <p:sp>
        <p:nvSpPr>
          <p:cNvPr id="8" name="TextBox 7"/>
          <p:cNvSpPr txBox="1"/>
          <p:nvPr/>
        </p:nvSpPr>
        <p:spPr>
          <a:xfrm>
            <a:off x="506159" y="2520360"/>
            <a:ext cx="31053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Numerical comparison</a:t>
            </a:r>
          </a:p>
        </p:txBody>
      </p:sp>
      <p:sp>
        <p:nvSpPr>
          <p:cNvPr id="9" name="TextBox 8"/>
          <p:cNvSpPr txBox="1"/>
          <p:nvPr/>
        </p:nvSpPr>
        <p:spPr>
          <a:xfrm>
            <a:off x="506519" y="3240360"/>
            <a:ext cx="29379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Alphabetical ordering</a:t>
            </a:r>
          </a:p>
        </p:txBody>
      </p:sp>
      <p:sp>
        <p:nvSpPr>
          <p:cNvPr id="10" name="TextBox 9"/>
          <p:cNvSpPr txBox="1"/>
          <p:nvPr/>
        </p:nvSpPr>
        <p:spPr>
          <a:xfrm>
            <a:off x="5907240" y="2520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5 &lt; 7</a:t>
            </a:r>
          </a:p>
        </p:txBody>
      </p:sp>
      <p:sp>
        <p:nvSpPr>
          <p:cNvPr id="11" name="TextBox 10"/>
          <p:cNvSpPr txBox="1"/>
          <p:nvPr/>
        </p:nvSpPr>
        <p:spPr>
          <a:xfrm>
            <a:off x="5907240" y="324000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'dig' &lt; 'dug'</a:t>
            </a:r>
          </a:p>
        </p:txBody>
      </p:sp>
      <p:sp>
        <p:nvSpPr>
          <p:cNvPr id="12" name="TextBox 11"/>
          <p:cNvSpPr txBox="1"/>
          <p:nvPr/>
        </p:nvSpPr>
        <p:spPr>
          <a:xfrm>
            <a:off x="506519" y="5040360"/>
            <a:ext cx="256463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Boolean operators</a:t>
            </a:r>
          </a:p>
        </p:txBody>
      </p:sp>
      <p:sp>
        <p:nvSpPr>
          <p:cNvPr id="13" name="TextBox 12"/>
          <p:cNvSpPr txBox="1"/>
          <p:nvPr/>
        </p:nvSpPr>
        <p:spPr>
          <a:xfrm>
            <a:off x="5907240" y="504000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and or not</a:t>
            </a:r>
          </a:p>
        </p:txBody>
      </p:sp>
      <p:sp>
        <p:nvSpPr>
          <p:cNvPr id="14" name="TextBox 13"/>
          <p:cNvSpPr txBox="1"/>
          <p:nvPr/>
        </p:nvSpPr>
        <p:spPr>
          <a:xfrm>
            <a:off x="506879" y="6120720"/>
            <a:ext cx="28692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Order of precedence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name="page101">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pPr lvl="0"/>
            <a:fld id="{9B75F4E9-5FF4-4D9F-8923-F9A3EE7A8945}" type="slidenum">
              <a:t>101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Exercise 5</a:t>
            </a:r>
          </a:p>
        </p:txBody>
      </p:sp>
      <p:grpSp>
        <p:nvGrpSpPr>
          <p:cNvPr id="3" name="Group 2"/>
          <p:cNvGrpSpPr/>
          <p:nvPr/>
        </p:nvGrpSpPr>
        <p:grpSpPr>
          <a:xfrm>
            <a:off x="7559640" y="6293159"/>
            <a:ext cx="2250359" cy="871200"/>
            <a:chOff x="7559640" y="6293159"/>
            <a:chExt cx="2250359" cy="871200"/>
          </a:xfrm>
        </p:grpSpPr>
        <p:sp>
          <p:nvSpPr>
            <p:cNvPr id="4" name="TextBox 3"/>
            <p:cNvSpPr txBox="1"/>
            <p:nvPr/>
          </p:nvSpPr>
          <p:spPr>
            <a:xfrm>
              <a:off x="8416080" y="6428520"/>
              <a:ext cx="1393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3 minutes</a:t>
              </a:r>
            </a:p>
          </p:txBody>
        </p:sp>
        <p:pic>
          <p:nvPicPr>
            <p:cNvPr id="5" name="Picture 4"/>
            <p:cNvPicPr>
              <a:picLocks noChangeAspect="1"/>
            </p:cNvPicPr>
            <p:nvPr/>
          </p:nvPicPr>
          <p:blipFill>
            <a:blip r:embed="rId3">
              <a:lum/>
              <a:alphaModFix/>
            </a:blip>
            <a:srcRect/>
            <a:stretch>
              <a:fillRect/>
            </a:stretch>
          </p:blipFill>
          <p:spPr>
            <a:xfrm>
              <a:off x="7559640" y="6293159"/>
              <a:ext cx="871200" cy="871200"/>
            </a:xfrm>
            <a:prstGeom prst="rect">
              <a:avLst/>
            </a:prstGeom>
            <a:noFill/>
            <a:ln>
              <a:noFill/>
            </a:ln>
          </p:spPr>
        </p:pic>
      </p:grpSp>
      <p:sp>
        <p:nvSpPr>
          <p:cNvPr id="6" name="TextBox 5"/>
          <p:cNvSpPr txBox="1"/>
          <p:nvPr/>
        </p:nvSpPr>
        <p:spPr>
          <a:xfrm>
            <a:off x="506159" y="1800360"/>
            <a:ext cx="9074880" cy="7794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Predict whether these expressions will evaluate to </a:t>
            </a:r>
            <a:r>
              <a:rPr lang="en-GB" sz="2400" b="0" i="0" u="none" strike="noStrike" kern="1200">
                <a:ln>
                  <a:noFill/>
                </a:ln>
                <a:solidFill>
                  <a:srgbClr val="008000"/>
                </a:solidFill>
                <a:latin typeface="Liberation Mono" pitchFamily="49"/>
                <a:ea typeface="WenQuanYi Micro Hei" pitchFamily="2"/>
                <a:cs typeface="Lohit Devanagari" pitchFamily="2"/>
              </a:rPr>
              <a:t>True</a:t>
            </a:r>
            <a:r>
              <a:rPr lang="en-GB" sz="2400" b="0" i="0" u="none" strike="noStrike" kern="1200">
                <a:ln>
                  <a:noFill/>
                </a:ln>
                <a:solidFill>
                  <a:srgbClr val="0000FF"/>
                </a:solidFill>
                <a:latin typeface="Liberation Sans" pitchFamily="18"/>
                <a:ea typeface="WenQuanYi Micro Hei" pitchFamily="2"/>
                <a:cs typeface="Lohit Devanagari" pitchFamily="2"/>
              </a:rPr>
              <a:t> or </a:t>
            </a:r>
            <a:r>
              <a:rPr lang="en-GB" sz="2400" b="0" i="0" u="none" strike="noStrike" kern="1200">
                <a:ln>
                  <a:noFill/>
                </a:ln>
                <a:solidFill>
                  <a:srgbClr val="800000"/>
                </a:solidFill>
                <a:latin typeface="Liberation Mono" pitchFamily="49"/>
                <a:ea typeface="WenQuanYi Micro Hei" pitchFamily="2"/>
                <a:cs typeface="Lohit Devanagari" pitchFamily="2"/>
              </a:rPr>
              <a:t>False</a:t>
            </a:r>
            <a:r>
              <a:rPr lang="en-GB" sz="2400" b="0" i="0" u="none" strike="noStrike" kern="1200">
                <a:ln>
                  <a:noFill/>
                </a:ln>
                <a:solidFill>
                  <a:srgbClr val="0000FF"/>
                </a:solidFill>
                <a:latin typeface="Liberation Sans" pitchFamily="18"/>
                <a:ea typeface="WenQuanYi Micro Hei" pitchFamily="2"/>
                <a:cs typeface="Lohit Devanagari" pitchFamily="2"/>
              </a:rPr>
              <a:t>.</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Then try them.</a:t>
            </a:r>
          </a:p>
        </p:txBody>
      </p:sp>
      <p:sp>
        <p:nvSpPr>
          <p:cNvPr id="7" name="TextBox 6"/>
          <p:cNvSpPr txBox="1"/>
          <p:nvPr/>
        </p:nvSpPr>
        <p:spPr>
          <a:xfrm>
            <a:off x="2306520" y="4320720"/>
            <a:ext cx="5379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'dog' &lt; 'Cat' or 45 % 3 == 15</a:t>
            </a:r>
          </a:p>
        </p:txBody>
      </p:sp>
      <p:sp>
        <p:nvSpPr>
          <p:cNvPr id="8" name="TextBox 7"/>
          <p:cNvSpPr txBox="1"/>
          <p:nvPr/>
        </p:nvSpPr>
        <p:spPr>
          <a:xfrm>
            <a:off x="2306520" y="3240720"/>
            <a:ext cx="3548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'sparrow' &gt; 'eagle'</a:t>
            </a:r>
          </a:p>
        </p:txBody>
      </p:sp>
      <p:sp>
        <p:nvSpPr>
          <p:cNvPr id="9" name="TextBox 8"/>
          <p:cNvSpPr txBox="1"/>
          <p:nvPr/>
        </p:nvSpPr>
        <p:spPr>
          <a:xfrm>
            <a:off x="2306520" y="5400720"/>
            <a:ext cx="39146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60 - 45 / 5 + 10 == 1</a:t>
            </a:r>
          </a:p>
        </p:txBody>
      </p:sp>
      <p:sp>
        <p:nvSpPr>
          <p:cNvPr id="10" name="TextBox 9"/>
          <p:cNvSpPr txBox="1"/>
          <p:nvPr/>
        </p:nvSpPr>
        <p:spPr>
          <a:xfrm>
            <a:off x="506519" y="3240720"/>
            <a:ext cx="327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1.</a:t>
            </a:r>
          </a:p>
        </p:txBody>
      </p:sp>
      <p:sp>
        <p:nvSpPr>
          <p:cNvPr id="11" name="TextBox 10"/>
          <p:cNvSpPr txBox="1"/>
          <p:nvPr/>
        </p:nvSpPr>
        <p:spPr>
          <a:xfrm>
            <a:off x="506879" y="4321080"/>
            <a:ext cx="327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2.</a:t>
            </a:r>
          </a:p>
        </p:txBody>
      </p:sp>
      <p:sp>
        <p:nvSpPr>
          <p:cNvPr id="12" name="TextBox 11"/>
          <p:cNvSpPr txBox="1"/>
          <p:nvPr/>
        </p:nvSpPr>
        <p:spPr>
          <a:xfrm>
            <a:off x="507239" y="5401440"/>
            <a:ext cx="327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3.</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name="page102">
    <p:spTree>
      <p:nvGrpSpPr>
        <p:cNvPr id="1" name=""/>
        <p:cNvGrpSpPr/>
        <p:nvPr/>
      </p:nvGrpSpPr>
      <p:grpSpPr>
        <a:xfrm>
          <a:off x="0" y="0"/>
          <a:ext cx="0" cy="0"/>
          <a:chOff x="0" y="0"/>
          <a:chExt cx="0" cy="0"/>
        </a:xfrm>
      </p:grpSpPr>
      <p:sp>
        <p:nvSpPr>
          <p:cNvPr id="22" name="Slide Number Placeholder 1"/>
          <p:cNvSpPr>
            <a:spLocks noGrp="1"/>
          </p:cNvSpPr>
          <p:nvPr>
            <p:ph type="sldNum" sz="quarter" idx="10"/>
          </p:nvPr>
        </p:nvSpPr>
        <p:spPr/>
        <p:txBody>
          <a:bodyPr/>
          <a:lstStyle/>
          <a:p>
            <a:pPr lvl="0"/>
            <a:fld id="{BF0150DB-AF05-407F-8614-FC11DC264F12}" type="slidenum">
              <a:t>102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Names and values: “assignment”</a:t>
            </a:r>
          </a:p>
        </p:txBody>
      </p:sp>
      <p:sp>
        <p:nvSpPr>
          <p:cNvPr id="3" name="TextBox 2"/>
          <p:cNvSpPr txBox="1"/>
          <p:nvPr/>
        </p:nvSpPr>
        <p:spPr>
          <a:xfrm>
            <a:off x="505799" y="222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222588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alpha = 100</a:t>
            </a:r>
          </a:p>
        </p:txBody>
      </p:sp>
      <p:sp>
        <p:nvSpPr>
          <p:cNvPr id="5" name="TextBox 4"/>
          <p:cNvSpPr txBox="1"/>
          <p:nvPr/>
        </p:nvSpPr>
        <p:spPr>
          <a:xfrm>
            <a:off x="505799" y="3665880"/>
            <a:ext cx="327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1.</a:t>
            </a:r>
          </a:p>
        </p:txBody>
      </p:sp>
      <p:sp>
        <p:nvSpPr>
          <p:cNvPr id="6" name="TextBox 5"/>
          <p:cNvSpPr txBox="1"/>
          <p:nvPr/>
        </p:nvSpPr>
        <p:spPr>
          <a:xfrm>
            <a:off x="1237320" y="366588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C0C0C0"/>
                </a:solidFill>
                <a:latin typeface="Liberation Mono" pitchFamily="49"/>
                <a:ea typeface="Liberation Mono" pitchFamily="49"/>
                <a:cs typeface="Liberation Mono" pitchFamily="49"/>
              </a:rPr>
              <a:t>alpha =</a:t>
            </a:r>
          </a:p>
        </p:txBody>
      </p:sp>
      <p:sp>
        <p:nvSpPr>
          <p:cNvPr id="7" name="TextBox 6"/>
          <p:cNvSpPr txBox="1"/>
          <p:nvPr/>
        </p:nvSpPr>
        <p:spPr>
          <a:xfrm>
            <a:off x="2700360" y="366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100</a:t>
            </a:r>
          </a:p>
        </p:txBody>
      </p:sp>
      <p:sp>
        <p:nvSpPr>
          <p:cNvPr id="8" name="TextBox 7"/>
          <p:cNvSpPr txBox="1"/>
          <p:nvPr/>
        </p:nvSpPr>
        <p:spPr>
          <a:xfrm>
            <a:off x="505799" y="5465880"/>
            <a:ext cx="327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2.</a:t>
            </a:r>
          </a:p>
        </p:txBody>
      </p:sp>
      <p:sp>
        <p:nvSpPr>
          <p:cNvPr id="9" name="TextBox 8"/>
          <p:cNvSpPr txBox="1"/>
          <p:nvPr/>
        </p:nvSpPr>
        <p:spPr>
          <a:xfrm>
            <a:off x="1237320" y="546588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alpha =</a:t>
            </a:r>
          </a:p>
        </p:txBody>
      </p:sp>
      <p:sp>
        <p:nvSpPr>
          <p:cNvPr id="10" name="TextBox 9"/>
          <p:cNvSpPr txBox="1"/>
          <p:nvPr/>
        </p:nvSpPr>
        <p:spPr>
          <a:xfrm>
            <a:off x="2700360" y="546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C0C0C0"/>
                </a:solidFill>
                <a:latin typeface="Liberation Mono" pitchFamily="49"/>
                <a:ea typeface="Liberation Mono" pitchFamily="49"/>
                <a:cs typeface="Liberation Mono" pitchFamily="49"/>
              </a:rPr>
              <a:t>100</a:t>
            </a:r>
          </a:p>
        </p:txBody>
      </p:sp>
      <p:grpSp>
        <p:nvGrpSpPr>
          <p:cNvPr id="11" name="Group 10"/>
          <p:cNvGrpSpPr/>
          <p:nvPr/>
        </p:nvGrpSpPr>
        <p:grpSpPr>
          <a:xfrm>
            <a:off x="3951720" y="3665880"/>
            <a:ext cx="2168280" cy="864000"/>
            <a:chOff x="3951720" y="3665880"/>
            <a:chExt cx="2168280" cy="864000"/>
          </a:xfrm>
        </p:grpSpPr>
        <p:sp>
          <p:nvSpPr>
            <p:cNvPr id="12" name="Freeform 11"/>
            <p:cNvSpPr/>
            <p:nvPr/>
          </p:nvSpPr>
          <p:spPr>
            <a:xfrm>
              <a:off x="3951720" y="3665880"/>
              <a:ext cx="216828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13" name="Freeform 12"/>
            <p:cNvSpPr/>
            <p:nvPr/>
          </p:nvSpPr>
          <p:spPr>
            <a:xfrm>
              <a:off x="4636800" y="3809880"/>
              <a:ext cx="126720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100</a:t>
              </a:r>
            </a:p>
          </p:txBody>
        </p:sp>
      </p:grpSp>
      <p:sp>
        <p:nvSpPr>
          <p:cNvPr id="14" name="TextBox 13"/>
          <p:cNvSpPr txBox="1"/>
          <p:nvPr/>
        </p:nvSpPr>
        <p:spPr>
          <a:xfrm>
            <a:off x="7346160" y="3666239"/>
            <a:ext cx="2226239" cy="109188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Python creates</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an “integer 100”</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 memory.</a:t>
            </a:r>
          </a:p>
        </p:txBody>
      </p:sp>
      <p:grpSp>
        <p:nvGrpSpPr>
          <p:cNvPr id="15" name="Group 14"/>
          <p:cNvGrpSpPr/>
          <p:nvPr/>
        </p:nvGrpSpPr>
        <p:grpSpPr>
          <a:xfrm>
            <a:off x="3952080" y="6259679"/>
            <a:ext cx="2168280" cy="864000"/>
            <a:chOff x="3952080" y="6259679"/>
            <a:chExt cx="2168280" cy="864000"/>
          </a:xfrm>
        </p:grpSpPr>
        <p:sp>
          <p:nvSpPr>
            <p:cNvPr id="16" name="Freeform 15"/>
            <p:cNvSpPr/>
            <p:nvPr/>
          </p:nvSpPr>
          <p:spPr>
            <a:xfrm>
              <a:off x="3952080" y="6259679"/>
              <a:ext cx="216828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17" name="Freeform 16"/>
            <p:cNvSpPr/>
            <p:nvPr/>
          </p:nvSpPr>
          <p:spPr>
            <a:xfrm>
              <a:off x="4637160" y="6403679"/>
              <a:ext cx="126720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100</a:t>
              </a:r>
            </a:p>
          </p:txBody>
        </p:sp>
      </p:grpSp>
      <p:sp>
        <p:nvSpPr>
          <p:cNvPr id="18" name="Freeform 17"/>
          <p:cNvSpPr/>
          <p:nvPr/>
        </p:nvSpPr>
        <p:spPr>
          <a:xfrm>
            <a:off x="890999" y="6259679"/>
            <a:ext cx="180000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alpha</a:t>
            </a:r>
          </a:p>
        </p:txBody>
      </p:sp>
      <p:cxnSp>
        <p:nvCxnSpPr>
          <p:cNvPr id="19" name="Elbow Connector 18"/>
          <p:cNvCxnSpPr>
            <a:stCxn id="18" idx="1"/>
          </p:cNvCxnSpPr>
          <p:nvPr/>
        </p:nvCxnSpPr>
        <p:spPr>
          <a:xfrm>
            <a:off x="2690999" y="6691679"/>
            <a:ext cx="1261081" cy="12700"/>
          </a:xfrm>
          <a:prstGeom prst="bentConnector3">
            <a:avLst/>
          </a:prstGeom>
          <a:noFill/>
          <a:ln w="18000">
            <a:solidFill>
              <a:srgbClr val="008000"/>
            </a:solidFill>
            <a:prstDash val="solid"/>
            <a:tailEnd type="arrow"/>
          </a:ln>
        </p:spPr>
      </p:cxnSp>
      <p:sp>
        <p:nvSpPr>
          <p:cNvPr id="20" name="Freeform 19"/>
          <p:cNvSpPr/>
          <p:nvPr/>
        </p:nvSpPr>
        <p:spPr>
          <a:xfrm>
            <a:off x="576000" y="6048000"/>
            <a:ext cx="5832000" cy="128735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00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21" name="TextBox 20"/>
          <p:cNvSpPr txBox="1"/>
          <p:nvPr/>
        </p:nvSpPr>
        <p:spPr>
          <a:xfrm>
            <a:off x="7346520" y="5465880"/>
            <a:ext cx="2378519" cy="109188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Python attaches</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name “alpha”</a:t>
            </a:r>
            <a:br>
              <a:rPr lang="en-GB" sz="2400" b="0" i="0" u="none" strike="noStrike" kern="1200">
                <a:ln>
                  <a:noFill/>
                </a:ln>
                <a:latin typeface="Liberation Sans" pitchFamily="18"/>
                <a:ea typeface="WenQuanYi Micro Hei" pitchFamily="2"/>
                <a:cs typeface="Lohit Devanagari" pitchFamily="2"/>
              </a:rPr>
            </a:br>
            <a:r>
              <a:rPr lang="en-GB" sz="2400" b="0" i="0" u="none" strike="noStrike" kern="1200">
                <a:ln>
                  <a:noFill/>
                </a:ln>
                <a:latin typeface="Liberation Sans" pitchFamily="18"/>
                <a:ea typeface="WenQuanYi Micro Hei" pitchFamily="2"/>
                <a:cs typeface="Lohit Devanagari" pitchFamily="2"/>
              </a:rPr>
              <a:t>to the value.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name="page103">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pPr lvl="0"/>
            <a:fld id="{A869E5BD-5C2A-47FA-AC59-A6EFD7E880DF}" type="slidenum">
              <a:t>103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Assignment: right to left</a:t>
            </a:r>
          </a:p>
        </p:txBody>
      </p:sp>
      <p:sp>
        <p:nvSpPr>
          <p:cNvPr id="3" name="Straight Connector 2"/>
          <p:cNvSpPr/>
          <p:nvPr/>
        </p:nvSpPr>
        <p:spPr>
          <a:xfrm flipH="1">
            <a:off x="1224000" y="2088000"/>
            <a:ext cx="2087999" cy="0"/>
          </a:xfrm>
          <a:prstGeom prst="line">
            <a:avLst/>
          </a:prstGeom>
          <a:noFill/>
          <a:ln w="72000">
            <a:solidFill>
              <a:srgbClr val="800080"/>
            </a:solidFill>
            <a:prstDash val="solid"/>
            <a:tailEnd type="arrow"/>
          </a:ln>
        </p:spPr>
        <p:txBody>
          <a:bodyPr vert="horz" wrap="none" lIns="126000" tIns="81000" rIns="126000" bIns="81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4" name="TextBox 3"/>
          <p:cNvSpPr txBox="1"/>
          <p:nvPr/>
        </p:nvSpPr>
        <p:spPr>
          <a:xfrm>
            <a:off x="1237320" y="222588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alpha</a:t>
            </a:r>
          </a:p>
        </p:txBody>
      </p:sp>
      <p:sp>
        <p:nvSpPr>
          <p:cNvPr id="5" name="TextBox 4"/>
          <p:cNvSpPr txBox="1"/>
          <p:nvPr/>
        </p:nvSpPr>
        <p:spPr>
          <a:xfrm>
            <a:off x="2700360" y="222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100</a:t>
            </a:r>
          </a:p>
        </p:txBody>
      </p:sp>
      <p:sp>
        <p:nvSpPr>
          <p:cNvPr id="6" name="TextBox 5"/>
          <p:cNvSpPr txBox="1"/>
          <p:nvPr/>
        </p:nvSpPr>
        <p:spPr>
          <a:xfrm>
            <a:off x="2334600" y="22258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a:t>
            </a:r>
          </a:p>
        </p:txBody>
      </p:sp>
      <p:sp>
        <p:nvSpPr>
          <p:cNvPr id="7" name="TextBox 6"/>
          <p:cNvSpPr txBox="1"/>
          <p:nvPr/>
        </p:nvSpPr>
        <p:spPr>
          <a:xfrm>
            <a:off x="4104000" y="3528000"/>
            <a:ext cx="309024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“RHS”: right hand side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Evaluated first</a:t>
            </a:r>
          </a:p>
        </p:txBody>
      </p:sp>
      <p:cxnSp>
        <p:nvCxnSpPr>
          <p:cNvPr id="8" name="Elbow Connector 7"/>
          <p:cNvCxnSpPr>
            <a:stCxn id="7" idx="1"/>
            <a:endCxn id="5" idx="2"/>
          </p:cNvCxnSpPr>
          <p:nvPr/>
        </p:nvCxnSpPr>
        <p:spPr>
          <a:xfrm rot="10800000">
            <a:off x="3011040" y="2644200"/>
            <a:ext cx="1092960" cy="1259820"/>
          </a:xfrm>
          <a:prstGeom prst="bentConnector2">
            <a:avLst/>
          </a:prstGeom>
          <a:noFill/>
          <a:ln w="18000">
            <a:solidFill>
              <a:srgbClr val="00FFFF"/>
            </a:solidFill>
            <a:prstDash val="solid"/>
            <a:tailEnd type="arrow"/>
          </a:ln>
        </p:spPr>
      </p:cxnSp>
      <p:sp>
        <p:nvSpPr>
          <p:cNvPr id="9" name="TextBox 8"/>
          <p:cNvSpPr txBox="1"/>
          <p:nvPr/>
        </p:nvSpPr>
        <p:spPr>
          <a:xfrm>
            <a:off x="4104000" y="4968360"/>
            <a:ext cx="285264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“LHS”: left hand side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Processed second</a:t>
            </a:r>
          </a:p>
        </p:txBody>
      </p:sp>
      <p:cxnSp>
        <p:nvCxnSpPr>
          <p:cNvPr id="10" name="Elbow Connector 9"/>
          <p:cNvCxnSpPr>
            <a:stCxn id="9" idx="1"/>
            <a:endCxn id="4" idx="2"/>
          </p:cNvCxnSpPr>
          <p:nvPr/>
        </p:nvCxnSpPr>
        <p:spPr>
          <a:xfrm rot="10800000">
            <a:off x="1730880" y="2644200"/>
            <a:ext cx="2373120" cy="2700180"/>
          </a:xfrm>
          <a:prstGeom prst="bentConnector2">
            <a:avLst/>
          </a:prstGeom>
          <a:noFill/>
          <a:ln w="18000">
            <a:solidFill>
              <a:srgbClr val="00FFFF"/>
            </a:solidFill>
            <a:prstDash val="solid"/>
            <a:tailEnd type="arrow"/>
          </a:ln>
        </p:spPr>
      </p:cxnSp>
      <p:sp>
        <p:nvSpPr>
          <p:cNvPr id="11" name="Straight Connector 10"/>
          <p:cNvSpPr/>
          <p:nvPr/>
        </p:nvSpPr>
        <p:spPr>
          <a:xfrm>
            <a:off x="7632000" y="3528000"/>
            <a:ext cx="0" cy="2232000"/>
          </a:xfrm>
          <a:prstGeom prst="line">
            <a:avLst/>
          </a:prstGeom>
          <a:noFill/>
          <a:ln w="36000">
            <a:solidFill>
              <a:srgbClr val="800080"/>
            </a:solidFill>
            <a:prstDash val="solid"/>
            <a:tailEnd type="arrow"/>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name="page104">
    <p:spTree>
      <p:nvGrpSpPr>
        <p:cNvPr id="1" name=""/>
        <p:cNvGrpSpPr/>
        <p:nvPr/>
      </p:nvGrpSpPr>
      <p:grpSpPr>
        <a:xfrm>
          <a:off x="0" y="0"/>
          <a:ext cx="0" cy="0"/>
          <a:chOff x="0" y="0"/>
          <a:chExt cx="0" cy="0"/>
        </a:xfrm>
      </p:grpSpPr>
      <p:sp>
        <p:nvSpPr>
          <p:cNvPr id="37" name="Slide Number Placeholder 1"/>
          <p:cNvSpPr>
            <a:spLocks noGrp="1"/>
          </p:cNvSpPr>
          <p:nvPr>
            <p:ph type="sldNum" sz="quarter" idx="10"/>
          </p:nvPr>
        </p:nvSpPr>
        <p:spPr/>
        <p:txBody>
          <a:bodyPr/>
          <a:lstStyle/>
          <a:p>
            <a:pPr lvl="0"/>
            <a:fld id="{2ADFEC85-3B29-43D0-87A7-1BF3C97B0380}" type="slidenum">
              <a:t>104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Simple evaluations</a:t>
            </a:r>
          </a:p>
        </p:txBody>
      </p:sp>
      <p:sp>
        <p:nvSpPr>
          <p:cNvPr id="3" name="TextBox 2"/>
          <p:cNvSpPr txBox="1"/>
          <p:nvPr/>
        </p:nvSpPr>
        <p:spPr>
          <a:xfrm>
            <a:off x="505799" y="186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186588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beta = 100 + 20</a:t>
            </a:r>
          </a:p>
        </p:txBody>
      </p:sp>
      <p:sp>
        <p:nvSpPr>
          <p:cNvPr id="5" name="TextBox 4"/>
          <p:cNvSpPr txBox="1"/>
          <p:nvPr/>
        </p:nvSpPr>
        <p:spPr>
          <a:xfrm>
            <a:off x="8785800" y="2585880"/>
            <a:ext cx="7156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RHS</a:t>
            </a:r>
          </a:p>
        </p:txBody>
      </p:sp>
      <p:sp>
        <p:nvSpPr>
          <p:cNvPr id="6" name="TextBox 5"/>
          <p:cNvSpPr txBox="1"/>
          <p:nvPr/>
        </p:nvSpPr>
        <p:spPr>
          <a:xfrm>
            <a:off x="505799" y="2585880"/>
            <a:ext cx="327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a:t>
            </a:r>
          </a:p>
        </p:txBody>
      </p:sp>
      <p:sp>
        <p:nvSpPr>
          <p:cNvPr id="7" name="TextBox 6"/>
          <p:cNvSpPr txBox="1"/>
          <p:nvPr/>
        </p:nvSpPr>
        <p:spPr>
          <a:xfrm>
            <a:off x="1845359" y="258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100</a:t>
            </a:r>
          </a:p>
        </p:txBody>
      </p:sp>
      <p:sp>
        <p:nvSpPr>
          <p:cNvPr id="8" name="TextBox 7"/>
          <p:cNvSpPr txBox="1"/>
          <p:nvPr/>
        </p:nvSpPr>
        <p:spPr>
          <a:xfrm>
            <a:off x="6977519" y="258588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20</a:t>
            </a:r>
          </a:p>
        </p:txBody>
      </p:sp>
      <p:sp>
        <p:nvSpPr>
          <p:cNvPr id="9" name="TextBox 8"/>
          <p:cNvSpPr txBox="1"/>
          <p:nvPr/>
        </p:nvSpPr>
        <p:spPr>
          <a:xfrm>
            <a:off x="4548600" y="25858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a:t>
            </a:r>
          </a:p>
        </p:txBody>
      </p:sp>
      <p:grpSp>
        <p:nvGrpSpPr>
          <p:cNvPr id="10" name="Group 9"/>
          <p:cNvGrpSpPr/>
          <p:nvPr/>
        </p:nvGrpSpPr>
        <p:grpSpPr>
          <a:xfrm>
            <a:off x="1072080" y="3305880"/>
            <a:ext cx="2168280" cy="726120"/>
            <a:chOff x="1072080" y="3305880"/>
            <a:chExt cx="2168280" cy="726120"/>
          </a:xfrm>
        </p:grpSpPr>
        <p:sp>
          <p:nvSpPr>
            <p:cNvPr id="11" name="Freeform 10"/>
            <p:cNvSpPr/>
            <p:nvPr/>
          </p:nvSpPr>
          <p:spPr>
            <a:xfrm>
              <a:off x="1072080" y="3305880"/>
              <a:ext cx="2168280" cy="726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12" name="Freeform 11"/>
            <p:cNvSpPr/>
            <p:nvPr/>
          </p:nvSpPr>
          <p:spPr>
            <a:xfrm>
              <a:off x="1757160" y="3449880"/>
              <a:ext cx="1267200" cy="4381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100</a:t>
              </a:r>
            </a:p>
          </p:txBody>
        </p:sp>
      </p:grpSp>
      <p:grpSp>
        <p:nvGrpSpPr>
          <p:cNvPr id="13" name="Group 12"/>
          <p:cNvGrpSpPr/>
          <p:nvPr/>
        </p:nvGrpSpPr>
        <p:grpSpPr>
          <a:xfrm>
            <a:off x="3592440" y="3306239"/>
            <a:ext cx="2168280" cy="726120"/>
            <a:chOff x="3592440" y="3306239"/>
            <a:chExt cx="2168280" cy="726120"/>
          </a:xfrm>
        </p:grpSpPr>
        <p:sp>
          <p:nvSpPr>
            <p:cNvPr id="14" name="Freeform 13"/>
            <p:cNvSpPr/>
            <p:nvPr/>
          </p:nvSpPr>
          <p:spPr>
            <a:xfrm>
              <a:off x="3592440" y="3306239"/>
              <a:ext cx="2168280" cy="726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function</a:t>
              </a:r>
            </a:p>
          </p:txBody>
        </p:sp>
        <p:sp>
          <p:nvSpPr>
            <p:cNvPr id="15" name="Freeform 14"/>
            <p:cNvSpPr/>
            <p:nvPr/>
          </p:nvSpPr>
          <p:spPr>
            <a:xfrm>
              <a:off x="5112000" y="3450240"/>
              <a:ext cx="432720" cy="4381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grpSp>
      <p:grpSp>
        <p:nvGrpSpPr>
          <p:cNvPr id="16" name="Group 15"/>
          <p:cNvGrpSpPr/>
          <p:nvPr/>
        </p:nvGrpSpPr>
        <p:grpSpPr>
          <a:xfrm>
            <a:off x="6112799" y="3306600"/>
            <a:ext cx="2168280" cy="726120"/>
            <a:chOff x="6112799" y="3306600"/>
            <a:chExt cx="2168280" cy="726120"/>
          </a:xfrm>
        </p:grpSpPr>
        <p:sp>
          <p:nvSpPr>
            <p:cNvPr id="17" name="Freeform 16"/>
            <p:cNvSpPr/>
            <p:nvPr/>
          </p:nvSpPr>
          <p:spPr>
            <a:xfrm>
              <a:off x="6112799" y="3306600"/>
              <a:ext cx="2168280" cy="726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18" name="Freeform 17"/>
            <p:cNvSpPr/>
            <p:nvPr/>
          </p:nvSpPr>
          <p:spPr>
            <a:xfrm>
              <a:off x="6797880" y="3450600"/>
              <a:ext cx="1267200" cy="4381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20</a:t>
              </a:r>
            </a:p>
          </p:txBody>
        </p:sp>
      </p:grpSp>
      <p:cxnSp>
        <p:nvCxnSpPr>
          <p:cNvPr id="19" name="Straight Arrow Connector 18"/>
          <p:cNvCxnSpPr>
            <a:stCxn id="7" idx="2"/>
          </p:cNvCxnSpPr>
          <p:nvPr/>
        </p:nvCxnSpPr>
        <p:spPr>
          <a:xfrm>
            <a:off x="2156040" y="3004200"/>
            <a:ext cx="0" cy="301680"/>
          </a:xfrm>
          <a:prstGeom prst="straightConnector1">
            <a:avLst/>
          </a:prstGeom>
          <a:noFill/>
          <a:ln w="0">
            <a:solidFill>
              <a:srgbClr val="800080"/>
            </a:solidFill>
            <a:prstDash val="solid"/>
            <a:tailEnd type="arrow"/>
          </a:ln>
        </p:spPr>
      </p:cxnSp>
      <p:cxnSp>
        <p:nvCxnSpPr>
          <p:cNvPr id="20" name="Straight Arrow Connector 19"/>
          <p:cNvCxnSpPr>
            <a:stCxn id="9" idx="2"/>
          </p:cNvCxnSpPr>
          <p:nvPr/>
        </p:nvCxnSpPr>
        <p:spPr>
          <a:xfrm>
            <a:off x="4676400" y="3004200"/>
            <a:ext cx="0" cy="302039"/>
          </a:xfrm>
          <a:prstGeom prst="straightConnector1">
            <a:avLst/>
          </a:prstGeom>
          <a:noFill/>
          <a:ln w="0">
            <a:solidFill>
              <a:srgbClr val="800080"/>
            </a:solidFill>
            <a:prstDash val="solid"/>
            <a:tailEnd type="arrow"/>
          </a:ln>
        </p:spPr>
      </p:cxnSp>
      <p:cxnSp>
        <p:nvCxnSpPr>
          <p:cNvPr id="21" name="Straight Arrow Connector 20"/>
          <p:cNvCxnSpPr>
            <a:stCxn id="8" idx="2"/>
          </p:cNvCxnSpPr>
          <p:nvPr/>
        </p:nvCxnSpPr>
        <p:spPr>
          <a:xfrm>
            <a:off x="7196759" y="3004200"/>
            <a:ext cx="1" cy="302400"/>
          </a:xfrm>
          <a:prstGeom prst="straightConnector1">
            <a:avLst/>
          </a:prstGeom>
          <a:noFill/>
          <a:ln w="0">
            <a:solidFill>
              <a:srgbClr val="800080"/>
            </a:solidFill>
            <a:prstDash val="solid"/>
            <a:tailEnd type="arrow"/>
          </a:ln>
        </p:spPr>
      </p:cxnSp>
      <p:grpSp>
        <p:nvGrpSpPr>
          <p:cNvPr id="22" name="Group 21"/>
          <p:cNvGrpSpPr/>
          <p:nvPr/>
        </p:nvGrpSpPr>
        <p:grpSpPr>
          <a:xfrm>
            <a:off x="3593160" y="4746960"/>
            <a:ext cx="2168280" cy="726120"/>
            <a:chOff x="3593160" y="4746960"/>
            <a:chExt cx="2168280" cy="726120"/>
          </a:xfrm>
        </p:grpSpPr>
        <p:sp>
          <p:nvSpPr>
            <p:cNvPr id="23" name="Freeform 22"/>
            <p:cNvSpPr/>
            <p:nvPr/>
          </p:nvSpPr>
          <p:spPr>
            <a:xfrm>
              <a:off x="3593160" y="4746960"/>
              <a:ext cx="2168280" cy="726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24" name="Freeform 23"/>
            <p:cNvSpPr/>
            <p:nvPr/>
          </p:nvSpPr>
          <p:spPr>
            <a:xfrm>
              <a:off x="4278240" y="4890960"/>
              <a:ext cx="1267200" cy="4381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120</a:t>
              </a:r>
            </a:p>
          </p:txBody>
        </p:sp>
      </p:grpSp>
      <p:cxnSp>
        <p:nvCxnSpPr>
          <p:cNvPr id="25" name="Elbow Connector 24"/>
          <p:cNvCxnSpPr/>
          <p:nvPr/>
        </p:nvCxnSpPr>
        <p:spPr>
          <a:xfrm>
            <a:off x="2156040" y="4031999"/>
            <a:ext cx="2380320" cy="715321"/>
          </a:xfrm>
          <a:prstGeom prst="bentConnector3">
            <a:avLst/>
          </a:prstGeom>
          <a:noFill/>
          <a:ln w="0">
            <a:solidFill>
              <a:srgbClr val="800080"/>
            </a:solidFill>
            <a:prstDash val="solid"/>
            <a:tailEnd type="arrow"/>
          </a:ln>
        </p:spPr>
      </p:cxnSp>
      <p:cxnSp>
        <p:nvCxnSpPr>
          <p:cNvPr id="26" name="Elbow Connector 25"/>
          <p:cNvCxnSpPr/>
          <p:nvPr/>
        </p:nvCxnSpPr>
        <p:spPr>
          <a:xfrm rot="10800000" flipV="1">
            <a:off x="4823640" y="4032720"/>
            <a:ext cx="2373120" cy="714600"/>
          </a:xfrm>
          <a:prstGeom prst="bentConnector3">
            <a:avLst/>
          </a:prstGeom>
          <a:noFill/>
          <a:ln w="0">
            <a:solidFill>
              <a:srgbClr val="800080"/>
            </a:solidFill>
            <a:prstDash val="solid"/>
            <a:tailEnd type="arrow"/>
          </a:ln>
        </p:spPr>
      </p:cxnSp>
      <p:cxnSp>
        <p:nvCxnSpPr>
          <p:cNvPr id="27" name="Straight Arrow Connector 26"/>
          <p:cNvCxnSpPr/>
          <p:nvPr/>
        </p:nvCxnSpPr>
        <p:spPr>
          <a:xfrm>
            <a:off x="4676400" y="4032359"/>
            <a:ext cx="720" cy="714601"/>
          </a:xfrm>
          <a:prstGeom prst="straightConnector1">
            <a:avLst/>
          </a:prstGeom>
          <a:noFill/>
          <a:ln w="0">
            <a:solidFill>
              <a:srgbClr val="800080"/>
            </a:solidFill>
            <a:prstDash val="solid"/>
            <a:tailEnd type="arrow"/>
          </a:ln>
        </p:spPr>
      </p:cxnSp>
      <p:sp>
        <p:nvSpPr>
          <p:cNvPr id="28" name="TextBox 27"/>
          <p:cNvSpPr txBox="1"/>
          <p:nvPr/>
        </p:nvSpPr>
        <p:spPr>
          <a:xfrm>
            <a:off x="506159" y="4746240"/>
            <a:ext cx="327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2.</a:t>
            </a:r>
          </a:p>
        </p:txBody>
      </p:sp>
      <p:grpSp>
        <p:nvGrpSpPr>
          <p:cNvPr id="29" name="Group 28"/>
          <p:cNvGrpSpPr/>
          <p:nvPr/>
        </p:nvGrpSpPr>
        <p:grpSpPr>
          <a:xfrm>
            <a:off x="3593160" y="6187320"/>
            <a:ext cx="2168280" cy="726120"/>
            <a:chOff x="3593160" y="6187320"/>
            <a:chExt cx="2168280" cy="726120"/>
          </a:xfrm>
        </p:grpSpPr>
        <p:sp>
          <p:nvSpPr>
            <p:cNvPr id="30" name="Freeform 29"/>
            <p:cNvSpPr/>
            <p:nvPr/>
          </p:nvSpPr>
          <p:spPr>
            <a:xfrm>
              <a:off x="3593160" y="6187320"/>
              <a:ext cx="2168280" cy="726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31" name="Freeform 30"/>
            <p:cNvSpPr/>
            <p:nvPr/>
          </p:nvSpPr>
          <p:spPr>
            <a:xfrm>
              <a:off x="4278240" y="6331320"/>
              <a:ext cx="1267200" cy="4381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120</a:t>
              </a:r>
            </a:p>
          </p:txBody>
        </p:sp>
      </p:grpSp>
      <p:sp>
        <p:nvSpPr>
          <p:cNvPr id="32" name="TextBox 31"/>
          <p:cNvSpPr txBox="1"/>
          <p:nvPr/>
        </p:nvSpPr>
        <p:spPr>
          <a:xfrm>
            <a:off x="506159" y="6186600"/>
            <a:ext cx="327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3.</a:t>
            </a:r>
          </a:p>
        </p:txBody>
      </p:sp>
      <p:sp>
        <p:nvSpPr>
          <p:cNvPr id="33" name="Freeform 32"/>
          <p:cNvSpPr/>
          <p:nvPr/>
        </p:nvSpPr>
        <p:spPr>
          <a:xfrm>
            <a:off x="1611360" y="6187320"/>
            <a:ext cx="1268640" cy="724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beta</a:t>
            </a:r>
          </a:p>
        </p:txBody>
      </p:sp>
      <p:cxnSp>
        <p:nvCxnSpPr>
          <p:cNvPr id="34" name="Elbow Connector 33"/>
          <p:cNvCxnSpPr>
            <a:stCxn id="33" idx="1"/>
          </p:cNvCxnSpPr>
          <p:nvPr/>
        </p:nvCxnSpPr>
        <p:spPr>
          <a:xfrm>
            <a:off x="2880000" y="6549660"/>
            <a:ext cx="713160" cy="540"/>
          </a:xfrm>
          <a:prstGeom prst="bentConnector3">
            <a:avLst/>
          </a:prstGeom>
          <a:noFill/>
          <a:ln w="18000">
            <a:solidFill>
              <a:srgbClr val="008000"/>
            </a:solidFill>
            <a:prstDash val="solid"/>
            <a:tailEnd type="arrow"/>
          </a:ln>
        </p:spPr>
      </p:cxnSp>
      <p:sp>
        <p:nvSpPr>
          <p:cNvPr id="35" name="Freeform 34"/>
          <p:cNvSpPr/>
          <p:nvPr/>
        </p:nvSpPr>
        <p:spPr>
          <a:xfrm>
            <a:off x="1512000" y="6048000"/>
            <a:ext cx="4392000" cy="10079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00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36" name="TextBox 35"/>
          <p:cNvSpPr txBox="1"/>
          <p:nvPr/>
        </p:nvSpPr>
        <p:spPr>
          <a:xfrm>
            <a:off x="8785800" y="6048000"/>
            <a:ext cx="6656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LHS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name="page105">
    <p:spTree>
      <p:nvGrpSpPr>
        <p:cNvPr id="1" name=""/>
        <p:cNvGrpSpPr/>
        <p:nvPr/>
      </p:nvGrpSpPr>
      <p:grpSpPr>
        <a:xfrm>
          <a:off x="0" y="0"/>
          <a:ext cx="0" cy="0"/>
          <a:chOff x="0" y="0"/>
          <a:chExt cx="0" cy="0"/>
        </a:xfrm>
      </p:grpSpPr>
      <p:sp>
        <p:nvSpPr>
          <p:cNvPr id="33" name="Slide Number Placeholder 1"/>
          <p:cNvSpPr>
            <a:spLocks noGrp="1"/>
          </p:cNvSpPr>
          <p:nvPr>
            <p:ph type="sldNum" sz="quarter" idx="10"/>
          </p:nvPr>
        </p:nvSpPr>
        <p:spPr/>
        <p:txBody>
          <a:bodyPr/>
          <a:lstStyle/>
          <a:p>
            <a:pPr lvl="0"/>
            <a:fld id="{F1E322B8-9F0E-44F2-987C-603CBAC278A3}" type="slidenum">
              <a:t>105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Names on the RHS </a:t>
            </a:r>
            <a:r>
              <a:rPr lang="en-GB">
                <a:latin typeface="Liberation Sans" pitchFamily="34"/>
              </a:rPr>
              <a:t>—</a:t>
            </a:r>
            <a:r>
              <a:rPr lang="en-GB"/>
              <a:t> 1</a:t>
            </a:r>
          </a:p>
        </p:txBody>
      </p:sp>
      <p:sp>
        <p:nvSpPr>
          <p:cNvPr id="3" name="TextBox 2"/>
          <p:cNvSpPr txBox="1"/>
          <p:nvPr/>
        </p:nvSpPr>
        <p:spPr>
          <a:xfrm>
            <a:off x="505799" y="186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1865880"/>
            <a:ext cx="33674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808080"/>
                </a:solidFill>
                <a:latin typeface="Liberation Mono" pitchFamily="49"/>
                <a:ea typeface="Liberation Mono" pitchFamily="49"/>
                <a:cs typeface="Liberation Mono" pitchFamily="49"/>
              </a:rPr>
              <a:t>gamma = </a:t>
            </a:r>
            <a:r>
              <a:rPr lang="en-GB" sz="2400" b="1" i="0" u="none" strike="noStrike" kern="1200">
                <a:ln>
                  <a:noFill/>
                </a:ln>
                <a:latin typeface="Liberation Mono" pitchFamily="49"/>
                <a:ea typeface="Liberation Mono" pitchFamily="49"/>
                <a:cs typeface="Liberation Mono" pitchFamily="49"/>
              </a:rPr>
              <a:t>alpha + 40</a:t>
            </a:r>
          </a:p>
        </p:txBody>
      </p:sp>
      <p:sp>
        <p:nvSpPr>
          <p:cNvPr id="5" name="TextBox 4"/>
          <p:cNvSpPr txBox="1"/>
          <p:nvPr/>
        </p:nvSpPr>
        <p:spPr>
          <a:xfrm>
            <a:off x="8785800" y="2586239"/>
            <a:ext cx="7156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RHS</a:t>
            </a:r>
          </a:p>
        </p:txBody>
      </p:sp>
      <p:sp>
        <p:nvSpPr>
          <p:cNvPr id="6" name="TextBox 5"/>
          <p:cNvSpPr txBox="1"/>
          <p:nvPr/>
        </p:nvSpPr>
        <p:spPr>
          <a:xfrm>
            <a:off x="505799" y="2946239"/>
            <a:ext cx="327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a:t>
            </a:r>
          </a:p>
        </p:txBody>
      </p:sp>
      <p:sp>
        <p:nvSpPr>
          <p:cNvPr id="7" name="TextBox 6"/>
          <p:cNvSpPr txBox="1"/>
          <p:nvPr/>
        </p:nvSpPr>
        <p:spPr>
          <a:xfrm>
            <a:off x="1665359" y="2586239"/>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alpha</a:t>
            </a:r>
          </a:p>
        </p:txBody>
      </p:sp>
      <p:sp>
        <p:nvSpPr>
          <p:cNvPr id="8" name="TextBox 7"/>
          <p:cNvSpPr txBox="1"/>
          <p:nvPr/>
        </p:nvSpPr>
        <p:spPr>
          <a:xfrm>
            <a:off x="6977519" y="2586239"/>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40</a:t>
            </a:r>
          </a:p>
        </p:txBody>
      </p:sp>
      <p:sp>
        <p:nvSpPr>
          <p:cNvPr id="9" name="TextBox 8"/>
          <p:cNvSpPr txBox="1"/>
          <p:nvPr/>
        </p:nvSpPr>
        <p:spPr>
          <a:xfrm>
            <a:off x="4548600" y="2586239"/>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a:t>
            </a:r>
          </a:p>
        </p:txBody>
      </p:sp>
      <p:grpSp>
        <p:nvGrpSpPr>
          <p:cNvPr id="10" name="Group 9"/>
          <p:cNvGrpSpPr/>
          <p:nvPr/>
        </p:nvGrpSpPr>
        <p:grpSpPr>
          <a:xfrm>
            <a:off x="3592440" y="4746600"/>
            <a:ext cx="2168280" cy="726120"/>
            <a:chOff x="3592440" y="4746600"/>
            <a:chExt cx="2168280" cy="726120"/>
          </a:xfrm>
        </p:grpSpPr>
        <p:sp>
          <p:nvSpPr>
            <p:cNvPr id="11" name="Freeform 10"/>
            <p:cNvSpPr/>
            <p:nvPr/>
          </p:nvSpPr>
          <p:spPr>
            <a:xfrm>
              <a:off x="3592440" y="4746600"/>
              <a:ext cx="2168280" cy="726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function</a:t>
              </a:r>
            </a:p>
          </p:txBody>
        </p:sp>
        <p:sp>
          <p:nvSpPr>
            <p:cNvPr id="12" name="Freeform 11"/>
            <p:cNvSpPr/>
            <p:nvPr/>
          </p:nvSpPr>
          <p:spPr>
            <a:xfrm>
              <a:off x="5112000" y="4890600"/>
              <a:ext cx="432720" cy="4381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grpSp>
      <p:grpSp>
        <p:nvGrpSpPr>
          <p:cNvPr id="13" name="Group 12"/>
          <p:cNvGrpSpPr/>
          <p:nvPr/>
        </p:nvGrpSpPr>
        <p:grpSpPr>
          <a:xfrm>
            <a:off x="6112799" y="4746960"/>
            <a:ext cx="2168280" cy="726120"/>
            <a:chOff x="6112799" y="4746960"/>
            <a:chExt cx="2168280" cy="726120"/>
          </a:xfrm>
        </p:grpSpPr>
        <p:sp>
          <p:nvSpPr>
            <p:cNvPr id="14" name="Freeform 13"/>
            <p:cNvSpPr/>
            <p:nvPr/>
          </p:nvSpPr>
          <p:spPr>
            <a:xfrm>
              <a:off x="6112799" y="4746960"/>
              <a:ext cx="2168280" cy="726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15" name="Freeform 14"/>
            <p:cNvSpPr/>
            <p:nvPr/>
          </p:nvSpPr>
          <p:spPr>
            <a:xfrm>
              <a:off x="6797880" y="4890960"/>
              <a:ext cx="1267200" cy="4381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40</a:t>
              </a:r>
            </a:p>
          </p:txBody>
        </p:sp>
      </p:grpSp>
      <p:cxnSp>
        <p:nvCxnSpPr>
          <p:cNvPr id="16" name="Straight Arrow Connector 15"/>
          <p:cNvCxnSpPr>
            <a:stCxn id="9" idx="2"/>
          </p:cNvCxnSpPr>
          <p:nvPr/>
        </p:nvCxnSpPr>
        <p:spPr>
          <a:xfrm>
            <a:off x="4676400" y="3004559"/>
            <a:ext cx="0" cy="1742041"/>
          </a:xfrm>
          <a:prstGeom prst="straightConnector1">
            <a:avLst/>
          </a:prstGeom>
          <a:noFill/>
          <a:ln w="0">
            <a:solidFill>
              <a:srgbClr val="800080"/>
            </a:solidFill>
            <a:prstDash val="solid"/>
            <a:tailEnd type="arrow"/>
          </a:ln>
        </p:spPr>
      </p:cxnSp>
      <p:cxnSp>
        <p:nvCxnSpPr>
          <p:cNvPr id="17" name="Straight Arrow Connector 16"/>
          <p:cNvCxnSpPr>
            <a:stCxn id="8" idx="2"/>
          </p:cNvCxnSpPr>
          <p:nvPr/>
        </p:nvCxnSpPr>
        <p:spPr>
          <a:xfrm>
            <a:off x="7196759" y="3004559"/>
            <a:ext cx="1" cy="1742401"/>
          </a:xfrm>
          <a:prstGeom prst="straightConnector1">
            <a:avLst/>
          </a:prstGeom>
          <a:noFill/>
          <a:ln w="0">
            <a:solidFill>
              <a:srgbClr val="800080"/>
            </a:solidFill>
            <a:prstDash val="solid"/>
            <a:tailEnd type="arrow"/>
          </a:ln>
        </p:spPr>
      </p:cxnSp>
      <p:grpSp>
        <p:nvGrpSpPr>
          <p:cNvPr id="18" name="Group 17"/>
          <p:cNvGrpSpPr/>
          <p:nvPr/>
        </p:nvGrpSpPr>
        <p:grpSpPr>
          <a:xfrm>
            <a:off x="1072439" y="4746600"/>
            <a:ext cx="2168280" cy="726120"/>
            <a:chOff x="1072439" y="4746600"/>
            <a:chExt cx="2168280" cy="726120"/>
          </a:xfrm>
        </p:grpSpPr>
        <p:sp>
          <p:nvSpPr>
            <p:cNvPr id="19" name="Freeform 18"/>
            <p:cNvSpPr/>
            <p:nvPr/>
          </p:nvSpPr>
          <p:spPr>
            <a:xfrm>
              <a:off x="1072439" y="4746600"/>
              <a:ext cx="2168280" cy="726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20" name="Freeform 19"/>
            <p:cNvSpPr/>
            <p:nvPr/>
          </p:nvSpPr>
          <p:spPr>
            <a:xfrm>
              <a:off x="1757519" y="4890600"/>
              <a:ext cx="1267200" cy="4381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100</a:t>
              </a:r>
            </a:p>
          </p:txBody>
        </p:sp>
      </p:grpSp>
      <p:sp>
        <p:nvSpPr>
          <p:cNvPr id="21" name="Freeform 20"/>
          <p:cNvSpPr/>
          <p:nvPr/>
        </p:nvSpPr>
        <p:spPr>
          <a:xfrm>
            <a:off x="1522080" y="3487679"/>
            <a:ext cx="1268640" cy="724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alpha</a:t>
            </a:r>
          </a:p>
        </p:txBody>
      </p:sp>
      <p:cxnSp>
        <p:nvCxnSpPr>
          <p:cNvPr id="22" name="Straight Arrow Connector 21"/>
          <p:cNvCxnSpPr/>
          <p:nvPr/>
        </p:nvCxnSpPr>
        <p:spPr>
          <a:xfrm>
            <a:off x="2156400" y="4212360"/>
            <a:ext cx="0" cy="534240"/>
          </a:xfrm>
          <a:prstGeom prst="straightConnector1">
            <a:avLst/>
          </a:prstGeom>
          <a:noFill/>
          <a:ln w="18000">
            <a:solidFill>
              <a:srgbClr val="008000"/>
            </a:solidFill>
            <a:prstDash val="solid"/>
            <a:tailEnd type="arrow"/>
          </a:ln>
        </p:spPr>
      </p:cxnSp>
      <p:cxnSp>
        <p:nvCxnSpPr>
          <p:cNvPr id="23" name="Straight Arrow Connector 22"/>
          <p:cNvCxnSpPr>
            <a:stCxn id="7" idx="2"/>
            <a:endCxn id="21" idx="0"/>
          </p:cNvCxnSpPr>
          <p:nvPr/>
        </p:nvCxnSpPr>
        <p:spPr>
          <a:xfrm flipH="1">
            <a:off x="2156400" y="3004559"/>
            <a:ext cx="2519" cy="483120"/>
          </a:xfrm>
          <a:prstGeom prst="straightConnector1">
            <a:avLst/>
          </a:prstGeom>
          <a:noFill/>
          <a:ln w="0">
            <a:solidFill>
              <a:srgbClr val="800080"/>
            </a:solidFill>
            <a:prstDash val="solid"/>
            <a:tailEnd type="arrow"/>
          </a:ln>
        </p:spPr>
      </p:cxnSp>
      <p:sp>
        <p:nvSpPr>
          <p:cNvPr id="24" name="Freeform 23"/>
          <p:cNvSpPr/>
          <p:nvPr/>
        </p:nvSpPr>
        <p:spPr>
          <a:xfrm>
            <a:off x="936000" y="3240000"/>
            <a:ext cx="2448000" cy="2448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00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grpSp>
        <p:nvGrpSpPr>
          <p:cNvPr id="25" name="Group 24"/>
          <p:cNvGrpSpPr/>
          <p:nvPr/>
        </p:nvGrpSpPr>
        <p:grpSpPr>
          <a:xfrm>
            <a:off x="3593520" y="6187320"/>
            <a:ext cx="2168280" cy="726120"/>
            <a:chOff x="3593520" y="6187320"/>
            <a:chExt cx="2168280" cy="726120"/>
          </a:xfrm>
        </p:grpSpPr>
        <p:sp>
          <p:nvSpPr>
            <p:cNvPr id="26" name="Freeform 25"/>
            <p:cNvSpPr/>
            <p:nvPr/>
          </p:nvSpPr>
          <p:spPr>
            <a:xfrm>
              <a:off x="3593520" y="6187320"/>
              <a:ext cx="2168280" cy="726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27" name="Freeform 26"/>
            <p:cNvSpPr/>
            <p:nvPr/>
          </p:nvSpPr>
          <p:spPr>
            <a:xfrm>
              <a:off x="4278600" y="6331320"/>
              <a:ext cx="1267200" cy="4381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140</a:t>
              </a:r>
            </a:p>
          </p:txBody>
        </p:sp>
      </p:grpSp>
      <p:cxnSp>
        <p:nvCxnSpPr>
          <p:cNvPr id="28" name="Elbow Connector 27"/>
          <p:cNvCxnSpPr/>
          <p:nvPr/>
        </p:nvCxnSpPr>
        <p:spPr>
          <a:xfrm>
            <a:off x="2156400" y="5472720"/>
            <a:ext cx="2380320" cy="714960"/>
          </a:xfrm>
          <a:prstGeom prst="bentConnector3">
            <a:avLst/>
          </a:prstGeom>
          <a:noFill/>
          <a:ln w="0">
            <a:solidFill>
              <a:srgbClr val="800080"/>
            </a:solidFill>
            <a:prstDash val="solid"/>
            <a:tailEnd type="arrow"/>
          </a:ln>
        </p:spPr>
      </p:cxnSp>
      <p:cxnSp>
        <p:nvCxnSpPr>
          <p:cNvPr id="29" name="Straight Arrow Connector 28"/>
          <p:cNvCxnSpPr/>
          <p:nvPr/>
        </p:nvCxnSpPr>
        <p:spPr>
          <a:xfrm>
            <a:off x="4676400" y="5472720"/>
            <a:ext cx="1080" cy="714600"/>
          </a:xfrm>
          <a:prstGeom prst="straightConnector1">
            <a:avLst/>
          </a:prstGeom>
          <a:noFill/>
          <a:ln w="0">
            <a:solidFill>
              <a:srgbClr val="800080"/>
            </a:solidFill>
            <a:prstDash val="solid"/>
            <a:tailEnd type="arrow"/>
          </a:ln>
        </p:spPr>
      </p:cxnSp>
      <p:cxnSp>
        <p:nvCxnSpPr>
          <p:cNvPr id="30" name="Elbow Connector 29"/>
          <p:cNvCxnSpPr/>
          <p:nvPr/>
        </p:nvCxnSpPr>
        <p:spPr>
          <a:xfrm rot="10800000" flipV="1">
            <a:off x="4824000" y="5473080"/>
            <a:ext cx="2372760" cy="714600"/>
          </a:xfrm>
          <a:prstGeom prst="bentConnector3">
            <a:avLst/>
          </a:prstGeom>
          <a:noFill/>
          <a:ln w="0">
            <a:solidFill>
              <a:srgbClr val="800080"/>
            </a:solidFill>
            <a:prstDash val="solid"/>
            <a:tailEnd type="arrow"/>
          </a:ln>
        </p:spPr>
      </p:cxnSp>
      <p:sp>
        <p:nvSpPr>
          <p:cNvPr id="31" name="TextBox 30"/>
          <p:cNvSpPr txBox="1"/>
          <p:nvPr/>
        </p:nvSpPr>
        <p:spPr>
          <a:xfrm>
            <a:off x="506159" y="4171679"/>
            <a:ext cx="327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2.</a:t>
            </a:r>
          </a:p>
        </p:txBody>
      </p:sp>
      <p:sp>
        <p:nvSpPr>
          <p:cNvPr id="32" name="TextBox 31"/>
          <p:cNvSpPr txBox="1"/>
          <p:nvPr/>
        </p:nvSpPr>
        <p:spPr>
          <a:xfrm>
            <a:off x="506519" y="5790599"/>
            <a:ext cx="327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3.</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name="page106">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pPr lvl="0"/>
            <a:fld id="{F5D1779F-265D-4093-B12B-3FE7CF9F97D3}" type="slidenum">
              <a:t>106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Names on the RHS </a:t>
            </a:r>
            <a:r>
              <a:rPr lang="en-GB">
                <a:latin typeface="Liberation Sans" pitchFamily="34"/>
              </a:rPr>
              <a:t>—</a:t>
            </a:r>
            <a:r>
              <a:rPr lang="en-GB"/>
              <a:t> 2</a:t>
            </a:r>
          </a:p>
        </p:txBody>
      </p:sp>
      <p:sp>
        <p:nvSpPr>
          <p:cNvPr id="3" name="TextBox 2"/>
          <p:cNvSpPr txBox="1"/>
          <p:nvPr/>
        </p:nvSpPr>
        <p:spPr>
          <a:xfrm>
            <a:off x="505799" y="186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1865880"/>
            <a:ext cx="33674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gamma = </a:t>
            </a:r>
            <a:r>
              <a:rPr lang="en-GB" sz="2400" b="1" i="0" u="none" strike="noStrike" kern="1200">
                <a:ln>
                  <a:noFill/>
                </a:ln>
                <a:solidFill>
                  <a:srgbClr val="808080"/>
                </a:solidFill>
                <a:latin typeface="Liberation Mono" pitchFamily="49"/>
                <a:ea typeface="Liberation Mono" pitchFamily="49"/>
                <a:cs typeface="Liberation Mono" pitchFamily="49"/>
              </a:rPr>
              <a:t>alpha + 40</a:t>
            </a:r>
          </a:p>
        </p:txBody>
      </p:sp>
      <p:sp>
        <p:nvSpPr>
          <p:cNvPr id="5" name="TextBox 4"/>
          <p:cNvSpPr txBox="1"/>
          <p:nvPr/>
        </p:nvSpPr>
        <p:spPr>
          <a:xfrm>
            <a:off x="8785800" y="5826240"/>
            <a:ext cx="6656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LHS</a:t>
            </a:r>
          </a:p>
        </p:txBody>
      </p:sp>
      <p:sp>
        <p:nvSpPr>
          <p:cNvPr id="6" name="TextBox 5"/>
          <p:cNvSpPr txBox="1"/>
          <p:nvPr/>
        </p:nvSpPr>
        <p:spPr>
          <a:xfrm>
            <a:off x="505799" y="6186240"/>
            <a:ext cx="327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4.</a:t>
            </a:r>
          </a:p>
        </p:txBody>
      </p:sp>
      <p:sp>
        <p:nvSpPr>
          <p:cNvPr id="7" name="Freeform 6"/>
          <p:cNvSpPr/>
          <p:nvPr/>
        </p:nvSpPr>
        <p:spPr>
          <a:xfrm>
            <a:off x="1522080" y="6186240"/>
            <a:ext cx="1268640" cy="724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gamma</a:t>
            </a:r>
          </a:p>
        </p:txBody>
      </p:sp>
      <p:cxnSp>
        <p:nvCxnSpPr>
          <p:cNvPr id="8" name="Straight Arrow Connector 7"/>
          <p:cNvCxnSpPr/>
          <p:nvPr/>
        </p:nvCxnSpPr>
        <p:spPr>
          <a:xfrm>
            <a:off x="2790720" y="6548400"/>
            <a:ext cx="802800" cy="720"/>
          </a:xfrm>
          <a:prstGeom prst="straightConnector1">
            <a:avLst/>
          </a:prstGeom>
          <a:noFill/>
          <a:ln w="18000">
            <a:solidFill>
              <a:srgbClr val="008000"/>
            </a:solidFill>
            <a:prstDash val="solid"/>
            <a:tailEnd type="arrow"/>
          </a:ln>
        </p:spPr>
      </p:cxnSp>
      <p:sp>
        <p:nvSpPr>
          <p:cNvPr id="9" name="Freeform 8"/>
          <p:cNvSpPr/>
          <p:nvPr/>
        </p:nvSpPr>
        <p:spPr>
          <a:xfrm>
            <a:off x="1224000" y="5940000"/>
            <a:ext cx="4824000" cy="1188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00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grpSp>
        <p:nvGrpSpPr>
          <p:cNvPr id="10" name="Group 9"/>
          <p:cNvGrpSpPr/>
          <p:nvPr/>
        </p:nvGrpSpPr>
        <p:grpSpPr>
          <a:xfrm>
            <a:off x="3593520" y="6186240"/>
            <a:ext cx="2168280" cy="726120"/>
            <a:chOff x="3593520" y="6186240"/>
            <a:chExt cx="2168280" cy="726120"/>
          </a:xfrm>
        </p:grpSpPr>
        <p:sp>
          <p:nvSpPr>
            <p:cNvPr id="11" name="Freeform 10"/>
            <p:cNvSpPr/>
            <p:nvPr/>
          </p:nvSpPr>
          <p:spPr>
            <a:xfrm>
              <a:off x="3593520" y="6186240"/>
              <a:ext cx="2168280" cy="726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12" name="Freeform 11"/>
            <p:cNvSpPr/>
            <p:nvPr/>
          </p:nvSpPr>
          <p:spPr>
            <a:xfrm>
              <a:off x="4278600" y="6330240"/>
              <a:ext cx="1267200" cy="4381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140</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name="page107">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pPr lvl="0"/>
            <a:fld id="{CB937BBC-D37C-4138-9CCB-EBA4827864BA}" type="slidenum">
              <a:t>107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Same name on both sides </a:t>
            </a:r>
            <a:r>
              <a:rPr lang="en-GB">
                <a:latin typeface="Liberation Sans" pitchFamily="34"/>
              </a:rPr>
              <a:t>—</a:t>
            </a:r>
            <a:r>
              <a:rPr lang="en-GB"/>
              <a:t> 0</a:t>
            </a:r>
          </a:p>
        </p:txBody>
      </p:sp>
      <p:sp>
        <p:nvSpPr>
          <p:cNvPr id="3" name="Freeform 2"/>
          <p:cNvSpPr/>
          <p:nvPr/>
        </p:nvSpPr>
        <p:spPr>
          <a:xfrm>
            <a:off x="1522080" y="2226239"/>
            <a:ext cx="1268640" cy="724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gamma</a:t>
            </a:r>
          </a:p>
        </p:txBody>
      </p:sp>
      <p:cxnSp>
        <p:nvCxnSpPr>
          <p:cNvPr id="4" name="Straight Arrow Connector 3"/>
          <p:cNvCxnSpPr/>
          <p:nvPr/>
        </p:nvCxnSpPr>
        <p:spPr>
          <a:xfrm>
            <a:off x="2790720" y="2588400"/>
            <a:ext cx="802800" cy="719"/>
          </a:xfrm>
          <a:prstGeom prst="straightConnector1">
            <a:avLst/>
          </a:prstGeom>
          <a:noFill/>
          <a:ln w="18000">
            <a:solidFill>
              <a:srgbClr val="008000"/>
            </a:solidFill>
            <a:prstDash val="solid"/>
            <a:tailEnd type="arrow"/>
          </a:ln>
        </p:spPr>
      </p:cxnSp>
      <p:sp>
        <p:nvSpPr>
          <p:cNvPr id="5" name="Freeform 4"/>
          <p:cNvSpPr/>
          <p:nvPr/>
        </p:nvSpPr>
        <p:spPr>
          <a:xfrm>
            <a:off x="1224000" y="1980000"/>
            <a:ext cx="4824000" cy="1188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00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grpSp>
        <p:nvGrpSpPr>
          <p:cNvPr id="6" name="Group 5"/>
          <p:cNvGrpSpPr/>
          <p:nvPr/>
        </p:nvGrpSpPr>
        <p:grpSpPr>
          <a:xfrm>
            <a:off x="3593520" y="2226239"/>
            <a:ext cx="2168280" cy="726120"/>
            <a:chOff x="3593520" y="2226239"/>
            <a:chExt cx="2168280" cy="726120"/>
          </a:xfrm>
        </p:grpSpPr>
        <p:sp>
          <p:nvSpPr>
            <p:cNvPr id="7" name="Freeform 6"/>
            <p:cNvSpPr/>
            <p:nvPr/>
          </p:nvSpPr>
          <p:spPr>
            <a:xfrm>
              <a:off x="3593520" y="2226239"/>
              <a:ext cx="2168280" cy="726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8" name="Freeform 7"/>
            <p:cNvSpPr/>
            <p:nvPr/>
          </p:nvSpPr>
          <p:spPr>
            <a:xfrm>
              <a:off x="4278600" y="2370240"/>
              <a:ext cx="1267200" cy="4381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140</a:t>
              </a:r>
            </a:p>
          </p:txBody>
        </p:sp>
      </p:grpSp>
      <p:sp>
        <p:nvSpPr>
          <p:cNvPr id="9" name="TextBox 8"/>
          <p:cNvSpPr txBox="1"/>
          <p:nvPr/>
        </p:nvSpPr>
        <p:spPr>
          <a:xfrm>
            <a:off x="8063999" y="1980000"/>
            <a:ext cx="112428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Starting</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position</a:t>
            </a:r>
          </a:p>
        </p:txBody>
      </p:sp>
      <p:sp>
        <p:nvSpPr>
          <p:cNvPr id="10" name="TextBox 9"/>
          <p:cNvSpPr txBox="1"/>
          <p:nvPr/>
        </p:nvSpPr>
        <p:spPr>
          <a:xfrm>
            <a:off x="505799" y="402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1" name="TextBox 10"/>
          <p:cNvSpPr txBox="1"/>
          <p:nvPr/>
        </p:nvSpPr>
        <p:spPr>
          <a:xfrm>
            <a:off x="1237320" y="402588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print(gamma)</a:t>
            </a:r>
          </a:p>
        </p:txBody>
      </p:sp>
      <p:sp>
        <p:nvSpPr>
          <p:cNvPr id="12" name="TextBox 11"/>
          <p:cNvSpPr txBox="1"/>
          <p:nvPr/>
        </p:nvSpPr>
        <p:spPr>
          <a:xfrm>
            <a:off x="505799" y="474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140</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name="page108">
    <p:spTree>
      <p:nvGrpSpPr>
        <p:cNvPr id="1" name=""/>
        <p:cNvGrpSpPr/>
        <p:nvPr/>
      </p:nvGrpSpPr>
      <p:grpSpPr>
        <a:xfrm>
          <a:off x="0" y="0"/>
          <a:ext cx="0" cy="0"/>
          <a:chOff x="0" y="0"/>
          <a:chExt cx="0" cy="0"/>
        </a:xfrm>
      </p:grpSpPr>
      <p:sp>
        <p:nvSpPr>
          <p:cNvPr id="34" name="Slide Number Placeholder 1"/>
          <p:cNvSpPr>
            <a:spLocks noGrp="1"/>
          </p:cNvSpPr>
          <p:nvPr>
            <p:ph type="sldNum" sz="quarter" idx="10"/>
          </p:nvPr>
        </p:nvSpPr>
        <p:spPr/>
        <p:txBody>
          <a:bodyPr/>
          <a:lstStyle/>
          <a:p>
            <a:pPr lvl="0"/>
            <a:fld id="{D3F3F1F0-4A52-4D59-9BC6-58183B1D5FF4}" type="slidenum">
              <a:t>108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Same name on both sides </a:t>
            </a:r>
            <a:r>
              <a:rPr lang="en-GB">
                <a:latin typeface="Liberation Sans" pitchFamily="34"/>
              </a:rPr>
              <a:t>—</a:t>
            </a:r>
            <a:r>
              <a:rPr lang="en-GB"/>
              <a:t> 1</a:t>
            </a:r>
          </a:p>
        </p:txBody>
      </p:sp>
      <p:sp>
        <p:nvSpPr>
          <p:cNvPr id="3" name="TextBox 2"/>
          <p:cNvSpPr txBox="1"/>
          <p:nvPr/>
        </p:nvSpPr>
        <p:spPr>
          <a:xfrm>
            <a:off x="505799" y="186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186588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808080"/>
                </a:solidFill>
                <a:latin typeface="Liberation Mono" pitchFamily="49"/>
                <a:ea typeface="Liberation Mono" pitchFamily="49"/>
                <a:cs typeface="Liberation Mono" pitchFamily="49"/>
              </a:rPr>
              <a:t>gamma = </a:t>
            </a:r>
            <a:r>
              <a:rPr lang="en-GB" sz="2400" b="1" i="0" u="none" strike="noStrike" kern="1200">
                <a:ln>
                  <a:noFill/>
                </a:ln>
                <a:latin typeface="Liberation Mono" pitchFamily="49"/>
                <a:ea typeface="Liberation Mono" pitchFamily="49"/>
                <a:cs typeface="Liberation Mono" pitchFamily="49"/>
              </a:rPr>
              <a:t>gamma + 10</a:t>
            </a:r>
          </a:p>
        </p:txBody>
      </p:sp>
      <p:sp>
        <p:nvSpPr>
          <p:cNvPr id="5" name="TextBox 4"/>
          <p:cNvSpPr txBox="1"/>
          <p:nvPr/>
        </p:nvSpPr>
        <p:spPr>
          <a:xfrm>
            <a:off x="7705799" y="1497240"/>
            <a:ext cx="7156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RHS</a:t>
            </a:r>
          </a:p>
        </p:txBody>
      </p:sp>
      <p:sp>
        <p:nvSpPr>
          <p:cNvPr id="6" name="TextBox 5"/>
          <p:cNvSpPr txBox="1"/>
          <p:nvPr/>
        </p:nvSpPr>
        <p:spPr>
          <a:xfrm>
            <a:off x="505799" y="2577240"/>
            <a:ext cx="327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a:t>
            </a:r>
          </a:p>
        </p:txBody>
      </p:sp>
      <p:sp>
        <p:nvSpPr>
          <p:cNvPr id="7" name="TextBox 6"/>
          <p:cNvSpPr txBox="1"/>
          <p:nvPr/>
        </p:nvSpPr>
        <p:spPr>
          <a:xfrm>
            <a:off x="1665359" y="257724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gamma</a:t>
            </a:r>
          </a:p>
        </p:txBody>
      </p:sp>
      <p:sp>
        <p:nvSpPr>
          <p:cNvPr id="8" name="TextBox 7"/>
          <p:cNvSpPr txBox="1"/>
          <p:nvPr/>
        </p:nvSpPr>
        <p:spPr>
          <a:xfrm>
            <a:off x="6977519" y="257724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10</a:t>
            </a:r>
          </a:p>
        </p:txBody>
      </p:sp>
      <p:sp>
        <p:nvSpPr>
          <p:cNvPr id="9" name="TextBox 8"/>
          <p:cNvSpPr txBox="1"/>
          <p:nvPr/>
        </p:nvSpPr>
        <p:spPr>
          <a:xfrm>
            <a:off x="4548600" y="25772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a:t>
            </a:r>
          </a:p>
        </p:txBody>
      </p:sp>
      <p:grpSp>
        <p:nvGrpSpPr>
          <p:cNvPr id="10" name="Group 9"/>
          <p:cNvGrpSpPr/>
          <p:nvPr/>
        </p:nvGrpSpPr>
        <p:grpSpPr>
          <a:xfrm>
            <a:off x="3592440" y="4737600"/>
            <a:ext cx="2168280" cy="726120"/>
            <a:chOff x="3592440" y="4737600"/>
            <a:chExt cx="2168280" cy="726120"/>
          </a:xfrm>
        </p:grpSpPr>
        <p:sp>
          <p:nvSpPr>
            <p:cNvPr id="11" name="Freeform 10"/>
            <p:cNvSpPr/>
            <p:nvPr/>
          </p:nvSpPr>
          <p:spPr>
            <a:xfrm>
              <a:off x="3592440" y="4737600"/>
              <a:ext cx="2168280" cy="726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function</a:t>
              </a:r>
            </a:p>
          </p:txBody>
        </p:sp>
        <p:sp>
          <p:nvSpPr>
            <p:cNvPr id="12" name="Freeform 11"/>
            <p:cNvSpPr/>
            <p:nvPr/>
          </p:nvSpPr>
          <p:spPr>
            <a:xfrm>
              <a:off x="5112000" y="4881600"/>
              <a:ext cx="432720" cy="4381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grpSp>
      <p:grpSp>
        <p:nvGrpSpPr>
          <p:cNvPr id="13" name="Group 12"/>
          <p:cNvGrpSpPr/>
          <p:nvPr/>
        </p:nvGrpSpPr>
        <p:grpSpPr>
          <a:xfrm>
            <a:off x="6112799" y="4737960"/>
            <a:ext cx="2168280" cy="726120"/>
            <a:chOff x="6112799" y="4737960"/>
            <a:chExt cx="2168280" cy="726120"/>
          </a:xfrm>
        </p:grpSpPr>
        <p:sp>
          <p:nvSpPr>
            <p:cNvPr id="14" name="Freeform 13"/>
            <p:cNvSpPr/>
            <p:nvPr/>
          </p:nvSpPr>
          <p:spPr>
            <a:xfrm>
              <a:off x="6112799" y="4737960"/>
              <a:ext cx="2168280" cy="726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15" name="Freeform 14"/>
            <p:cNvSpPr/>
            <p:nvPr/>
          </p:nvSpPr>
          <p:spPr>
            <a:xfrm>
              <a:off x="6797880" y="4881960"/>
              <a:ext cx="1267200" cy="4381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10</a:t>
              </a:r>
            </a:p>
          </p:txBody>
        </p:sp>
      </p:grpSp>
      <p:cxnSp>
        <p:nvCxnSpPr>
          <p:cNvPr id="16" name="Straight Arrow Connector 15"/>
          <p:cNvCxnSpPr>
            <a:stCxn id="9" idx="2"/>
          </p:cNvCxnSpPr>
          <p:nvPr/>
        </p:nvCxnSpPr>
        <p:spPr>
          <a:xfrm>
            <a:off x="4676400" y="2995560"/>
            <a:ext cx="0" cy="1742040"/>
          </a:xfrm>
          <a:prstGeom prst="straightConnector1">
            <a:avLst/>
          </a:prstGeom>
          <a:noFill/>
          <a:ln w="0">
            <a:solidFill>
              <a:srgbClr val="800080"/>
            </a:solidFill>
            <a:prstDash val="solid"/>
            <a:tailEnd type="arrow"/>
          </a:ln>
        </p:spPr>
      </p:cxnSp>
      <p:cxnSp>
        <p:nvCxnSpPr>
          <p:cNvPr id="17" name="Straight Arrow Connector 16"/>
          <p:cNvCxnSpPr>
            <a:stCxn id="8" idx="2"/>
          </p:cNvCxnSpPr>
          <p:nvPr/>
        </p:nvCxnSpPr>
        <p:spPr>
          <a:xfrm>
            <a:off x="7196759" y="2995560"/>
            <a:ext cx="1" cy="1742400"/>
          </a:xfrm>
          <a:prstGeom prst="straightConnector1">
            <a:avLst/>
          </a:prstGeom>
          <a:noFill/>
          <a:ln w="0">
            <a:solidFill>
              <a:srgbClr val="800080"/>
            </a:solidFill>
            <a:prstDash val="solid"/>
            <a:tailEnd type="arrow"/>
          </a:ln>
        </p:spPr>
      </p:cxnSp>
      <p:grpSp>
        <p:nvGrpSpPr>
          <p:cNvPr id="18" name="Group 17"/>
          <p:cNvGrpSpPr/>
          <p:nvPr/>
        </p:nvGrpSpPr>
        <p:grpSpPr>
          <a:xfrm>
            <a:off x="1072439" y="4737600"/>
            <a:ext cx="2168280" cy="726120"/>
            <a:chOff x="1072439" y="4737600"/>
            <a:chExt cx="2168280" cy="726120"/>
          </a:xfrm>
        </p:grpSpPr>
        <p:sp>
          <p:nvSpPr>
            <p:cNvPr id="19" name="Freeform 18"/>
            <p:cNvSpPr/>
            <p:nvPr/>
          </p:nvSpPr>
          <p:spPr>
            <a:xfrm>
              <a:off x="1072439" y="4737600"/>
              <a:ext cx="2168280" cy="726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20" name="Freeform 19"/>
            <p:cNvSpPr/>
            <p:nvPr/>
          </p:nvSpPr>
          <p:spPr>
            <a:xfrm>
              <a:off x="1757519" y="4881600"/>
              <a:ext cx="1267200" cy="4381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140</a:t>
              </a:r>
            </a:p>
          </p:txBody>
        </p:sp>
      </p:grpSp>
      <p:sp>
        <p:nvSpPr>
          <p:cNvPr id="21" name="Freeform 20"/>
          <p:cNvSpPr/>
          <p:nvPr/>
        </p:nvSpPr>
        <p:spPr>
          <a:xfrm>
            <a:off x="1522080" y="3478680"/>
            <a:ext cx="1268640" cy="724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gamma</a:t>
            </a:r>
          </a:p>
        </p:txBody>
      </p:sp>
      <p:cxnSp>
        <p:nvCxnSpPr>
          <p:cNvPr id="22" name="Straight Arrow Connector 21"/>
          <p:cNvCxnSpPr/>
          <p:nvPr/>
        </p:nvCxnSpPr>
        <p:spPr>
          <a:xfrm>
            <a:off x="2156400" y="4203360"/>
            <a:ext cx="0" cy="534240"/>
          </a:xfrm>
          <a:prstGeom prst="straightConnector1">
            <a:avLst/>
          </a:prstGeom>
          <a:noFill/>
          <a:ln w="18000">
            <a:solidFill>
              <a:srgbClr val="008000"/>
            </a:solidFill>
            <a:prstDash val="solid"/>
            <a:tailEnd type="arrow"/>
          </a:ln>
        </p:spPr>
      </p:cxnSp>
      <p:cxnSp>
        <p:nvCxnSpPr>
          <p:cNvPr id="23" name="Straight Arrow Connector 22"/>
          <p:cNvCxnSpPr>
            <a:stCxn id="7" idx="2"/>
            <a:endCxn id="21" idx="0"/>
          </p:cNvCxnSpPr>
          <p:nvPr/>
        </p:nvCxnSpPr>
        <p:spPr>
          <a:xfrm flipH="1">
            <a:off x="2156400" y="2995560"/>
            <a:ext cx="2519" cy="483120"/>
          </a:xfrm>
          <a:prstGeom prst="straightConnector1">
            <a:avLst/>
          </a:prstGeom>
          <a:noFill/>
          <a:ln w="0">
            <a:solidFill>
              <a:srgbClr val="800080"/>
            </a:solidFill>
            <a:prstDash val="solid"/>
            <a:tailEnd type="arrow"/>
          </a:ln>
        </p:spPr>
      </p:cxnSp>
      <p:sp>
        <p:nvSpPr>
          <p:cNvPr id="24" name="Freeform 23"/>
          <p:cNvSpPr/>
          <p:nvPr/>
        </p:nvSpPr>
        <p:spPr>
          <a:xfrm>
            <a:off x="936000" y="3231000"/>
            <a:ext cx="2448000" cy="2448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00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grpSp>
        <p:nvGrpSpPr>
          <p:cNvPr id="25" name="Group 24"/>
          <p:cNvGrpSpPr/>
          <p:nvPr/>
        </p:nvGrpSpPr>
        <p:grpSpPr>
          <a:xfrm>
            <a:off x="3593520" y="6178320"/>
            <a:ext cx="2168280" cy="726120"/>
            <a:chOff x="3593520" y="6178320"/>
            <a:chExt cx="2168280" cy="726120"/>
          </a:xfrm>
        </p:grpSpPr>
        <p:sp>
          <p:nvSpPr>
            <p:cNvPr id="26" name="Freeform 25"/>
            <p:cNvSpPr/>
            <p:nvPr/>
          </p:nvSpPr>
          <p:spPr>
            <a:xfrm>
              <a:off x="3593520" y="6178320"/>
              <a:ext cx="2168280" cy="726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27" name="Freeform 26"/>
            <p:cNvSpPr/>
            <p:nvPr/>
          </p:nvSpPr>
          <p:spPr>
            <a:xfrm>
              <a:off x="4278600" y="6322319"/>
              <a:ext cx="1267200" cy="4381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150</a:t>
              </a:r>
            </a:p>
          </p:txBody>
        </p:sp>
      </p:grpSp>
      <p:cxnSp>
        <p:nvCxnSpPr>
          <p:cNvPr id="28" name="Elbow Connector 27"/>
          <p:cNvCxnSpPr/>
          <p:nvPr/>
        </p:nvCxnSpPr>
        <p:spPr>
          <a:xfrm>
            <a:off x="2156400" y="5463720"/>
            <a:ext cx="2380320" cy="714960"/>
          </a:xfrm>
          <a:prstGeom prst="bentConnector3">
            <a:avLst/>
          </a:prstGeom>
          <a:noFill/>
          <a:ln w="0">
            <a:solidFill>
              <a:srgbClr val="800080"/>
            </a:solidFill>
            <a:prstDash val="solid"/>
            <a:tailEnd type="arrow"/>
          </a:ln>
        </p:spPr>
      </p:cxnSp>
      <p:cxnSp>
        <p:nvCxnSpPr>
          <p:cNvPr id="29" name="Straight Arrow Connector 28"/>
          <p:cNvCxnSpPr/>
          <p:nvPr/>
        </p:nvCxnSpPr>
        <p:spPr>
          <a:xfrm>
            <a:off x="4676400" y="5463720"/>
            <a:ext cx="1080" cy="714600"/>
          </a:xfrm>
          <a:prstGeom prst="straightConnector1">
            <a:avLst/>
          </a:prstGeom>
          <a:noFill/>
          <a:ln w="0">
            <a:solidFill>
              <a:srgbClr val="800080"/>
            </a:solidFill>
            <a:prstDash val="solid"/>
            <a:tailEnd type="arrow"/>
          </a:ln>
        </p:spPr>
      </p:cxnSp>
      <p:cxnSp>
        <p:nvCxnSpPr>
          <p:cNvPr id="30" name="Elbow Connector 29"/>
          <p:cNvCxnSpPr/>
          <p:nvPr/>
        </p:nvCxnSpPr>
        <p:spPr>
          <a:xfrm rot="10800000" flipV="1">
            <a:off x="4824000" y="5464080"/>
            <a:ext cx="2372760" cy="714600"/>
          </a:xfrm>
          <a:prstGeom prst="bentConnector3">
            <a:avLst/>
          </a:prstGeom>
          <a:noFill/>
          <a:ln w="0">
            <a:solidFill>
              <a:srgbClr val="800080"/>
            </a:solidFill>
            <a:prstDash val="solid"/>
            <a:tailEnd type="arrow"/>
          </a:ln>
        </p:spPr>
      </p:cxnSp>
      <p:sp>
        <p:nvSpPr>
          <p:cNvPr id="31" name="TextBox 30"/>
          <p:cNvSpPr txBox="1"/>
          <p:nvPr/>
        </p:nvSpPr>
        <p:spPr>
          <a:xfrm>
            <a:off x="506159" y="3478680"/>
            <a:ext cx="327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2.</a:t>
            </a:r>
          </a:p>
        </p:txBody>
      </p:sp>
      <p:sp>
        <p:nvSpPr>
          <p:cNvPr id="32" name="TextBox 31"/>
          <p:cNvSpPr txBox="1"/>
          <p:nvPr/>
        </p:nvSpPr>
        <p:spPr>
          <a:xfrm>
            <a:off x="506519" y="4737600"/>
            <a:ext cx="327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3.</a:t>
            </a:r>
          </a:p>
        </p:txBody>
      </p:sp>
      <p:sp>
        <p:nvSpPr>
          <p:cNvPr id="33" name="TextBox 32"/>
          <p:cNvSpPr txBox="1"/>
          <p:nvPr/>
        </p:nvSpPr>
        <p:spPr>
          <a:xfrm>
            <a:off x="506879" y="6178320"/>
            <a:ext cx="327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4.</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name="page109">
    <p:spTree>
      <p:nvGrpSpPr>
        <p:cNvPr id="1" name=""/>
        <p:cNvGrpSpPr/>
        <p:nvPr/>
      </p:nvGrpSpPr>
      <p:grpSpPr>
        <a:xfrm>
          <a:off x="0" y="0"/>
          <a:ext cx="0" cy="0"/>
          <a:chOff x="0" y="0"/>
          <a:chExt cx="0" cy="0"/>
        </a:xfrm>
      </p:grpSpPr>
      <p:sp>
        <p:nvSpPr>
          <p:cNvPr id="30" name="Slide Number Placeholder 1"/>
          <p:cNvSpPr>
            <a:spLocks noGrp="1"/>
          </p:cNvSpPr>
          <p:nvPr>
            <p:ph type="sldNum" sz="quarter" idx="10"/>
          </p:nvPr>
        </p:nvSpPr>
        <p:spPr/>
        <p:txBody>
          <a:bodyPr/>
          <a:lstStyle/>
          <a:p>
            <a:pPr lvl="0"/>
            <a:fld id="{8357B919-E056-4799-B63F-B72653FCC351}" type="slidenum">
              <a:t>109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Same name on both sides </a:t>
            </a:r>
            <a:r>
              <a:rPr lang="en-GB">
                <a:latin typeface="Liberation Sans" pitchFamily="34"/>
              </a:rPr>
              <a:t>—</a:t>
            </a:r>
            <a:r>
              <a:rPr lang="en-GB"/>
              <a:t> 2</a:t>
            </a:r>
          </a:p>
        </p:txBody>
      </p:sp>
      <p:sp>
        <p:nvSpPr>
          <p:cNvPr id="3" name="TextBox 2"/>
          <p:cNvSpPr txBox="1"/>
          <p:nvPr/>
        </p:nvSpPr>
        <p:spPr>
          <a:xfrm>
            <a:off x="505799" y="186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186588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gamma =</a:t>
            </a:r>
            <a:r>
              <a:rPr lang="en-GB" sz="2400" b="1" i="0" u="none" strike="noStrike" kern="1200">
                <a:ln>
                  <a:noFill/>
                </a:ln>
                <a:solidFill>
                  <a:srgbClr val="808080"/>
                </a:solidFill>
                <a:latin typeface="Liberation Mono" pitchFamily="49"/>
                <a:ea typeface="Liberation Mono" pitchFamily="49"/>
                <a:cs typeface="Liberation Mono" pitchFamily="49"/>
              </a:rPr>
              <a:t> gamma + 10</a:t>
            </a:r>
          </a:p>
        </p:txBody>
      </p:sp>
      <p:sp>
        <p:nvSpPr>
          <p:cNvPr id="5" name="TextBox 4"/>
          <p:cNvSpPr txBox="1"/>
          <p:nvPr/>
        </p:nvSpPr>
        <p:spPr>
          <a:xfrm>
            <a:off x="506159" y="3478680"/>
            <a:ext cx="327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5.</a:t>
            </a:r>
          </a:p>
        </p:txBody>
      </p:sp>
      <p:sp>
        <p:nvSpPr>
          <p:cNvPr id="6" name="TextBox 5"/>
          <p:cNvSpPr txBox="1"/>
          <p:nvPr/>
        </p:nvSpPr>
        <p:spPr>
          <a:xfrm>
            <a:off x="506879" y="6178320"/>
            <a:ext cx="327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6.</a:t>
            </a:r>
          </a:p>
        </p:txBody>
      </p:sp>
      <p:sp>
        <p:nvSpPr>
          <p:cNvPr id="7" name="TextBox 6"/>
          <p:cNvSpPr txBox="1"/>
          <p:nvPr/>
        </p:nvSpPr>
        <p:spPr>
          <a:xfrm>
            <a:off x="7696800" y="1488600"/>
            <a:ext cx="6656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LHS</a:t>
            </a:r>
          </a:p>
        </p:txBody>
      </p:sp>
      <p:grpSp>
        <p:nvGrpSpPr>
          <p:cNvPr id="8" name="Group 7"/>
          <p:cNvGrpSpPr/>
          <p:nvPr/>
        </p:nvGrpSpPr>
        <p:grpSpPr>
          <a:xfrm>
            <a:off x="5023800" y="5268960"/>
            <a:ext cx="2168280" cy="726120"/>
            <a:chOff x="5023800" y="5268960"/>
            <a:chExt cx="2168280" cy="726120"/>
          </a:xfrm>
        </p:grpSpPr>
        <p:sp>
          <p:nvSpPr>
            <p:cNvPr id="9" name="Freeform 8"/>
            <p:cNvSpPr/>
            <p:nvPr/>
          </p:nvSpPr>
          <p:spPr>
            <a:xfrm>
              <a:off x="5023800" y="5268960"/>
              <a:ext cx="2168280" cy="726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10" name="Freeform 9"/>
            <p:cNvSpPr/>
            <p:nvPr/>
          </p:nvSpPr>
          <p:spPr>
            <a:xfrm>
              <a:off x="5708880" y="5412960"/>
              <a:ext cx="1267200" cy="4381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150</a:t>
              </a:r>
            </a:p>
          </p:txBody>
        </p:sp>
      </p:grpSp>
      <p:grpSp>
        <p:nvGrpSpPr>
          <p:cNvPr id="11" name="Group 10"/>
          <p:cNvGrpSpPr/>
          <p:nvPr/>
        </p:nvGrpSpPr>
        <p:grpSpPr>
          <a:xfrm>
            <a:off x="5023440" y="6168600"/>
            <a:ext cx="2168280" cy="726120"/>
            <a:chOff x="5023440" y="6168600"/>
            <a:chExt cx="2168280" cy="726120"/>
          </a:xfrm>
        </p:grpSpPr>
        <p:sp>
          <p:nvSpPr>
            <p:cNvPr id="12" name="Freeform 11"/>
            <p:cNvSpPr/>
            <p:nvPr/>
          </p:nvSpPr>
          <p:spPr>
            <a:xfrm>
              <a:off x="5023440" y="6168600"/>
              <a:ext cx="2168280" cy="726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13" name="Freeform 12"/>
            <p:cNvSpPr/>
            <p:nvPr/>
          </p:nvSpPr>
          <p:spPr>
            <a:xfrm>
              <a:off x="5708520" y="6312600"/>
              <a:ext cx="1267200" cy="4381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140</a:t>
              </a:r>
            </a:p>
          </p:txBody>
        </p:sp>
      </p:grpSp>
      <p:sp>
        <p:nvSpPr>
          <p:cNvPr id="14" name="Freeform 13"/>
          <p:cNvSpPr/>
          <p:nvPr/>
        </p:nvSpPr>
        <p:spPr>
          <a:xfrm>
            <a:off x="2592360" y="6169320"/>
            <a:ext cx="1268640" cy="724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gamma</a:t>
            </a:r>
          </a:p>
        </p:txBody>
      </p:sp>
      <p:sp>
        <p:nvSpPr>
          <p:cNvPr id="15" name="Freeform 14"/>
          <p:cNvSpPr/>
          <p:nvPr/>
        </p:nvSpPr>
        <p:spPr>
          <a:xfrm>
            <a:off x="2366640" y="5103000"/>
            <a:ext cx="4959000" cy="1998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00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16" name="TextBox 15"/>
          <p:cNvSpPr txBox="1"/>
          <p:nvPr/>
        </p:nvSpPr>
        <p:spPr>
          <a:xfrm>
            <a:off x="7678800" y="5425920"/>
            <a:ext cx="7156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RHS</a:t>
            </a:r>
          </a:p>
        </p:txBody>
      </p:sp>
      <p:cxnSp>
        <p:nvCxnSpPr>
          <p:cNvPr id="17" name="Straight Arrow Connector 16"/>
          <p:cNvCxnSpPr>
            <a:stCxn id="16" idx="1"/>
          </p:cNvCxnSpPr>
          <p:nvPr/>
        </p:nvCxnSpPr>
        <p:spPr>
          <a:xfrm flipH="1" flipV="1">
            <a:off x="7192080" y="5631839"/>
            <a:ext cx="486720" cy="181"/>
          </a:xfrm>
          <a:prstGeom prst="straightConnector1">
            <a:avLst/>
          </a:prstGeom>
          <a:noFill/>
          <a:ln w="18000">
            <a:solidFill>
              <a:srgbClr val="00FFFF"/>
            </a:solidFill>
            <a:prstDash val="solid"/>
            <a:tailEnd type="arrow"/>
          </a:ln>
        </p:spPr>
      </p:cxnSp>
      <p:cxnSp>
        <p:nvCxnSpPr>
          <p:cNvPr id="18" name="Elbow Connector 17"/>
          <p:cNvCxnSpPr>
            <a:stCxn id="14" idx="1"/>
          </p:cNvCxnSpPr>
          <p:nvPr/>
        </p:nvCxnSpPr>
        <p:spPr>
          <a:xfrm flipV="1">
            <a:off x="3861000" y="5631840"/>
            <a:ext cx="1162800" cy="899820"/>
          </a:xfrm>
          <a:prstGeom prst="bentConnector3">
            <a:avLst/>
          </a:prstGeom>
          <a:noFill/>
          <a:ln w="18000">
            <a:solidFill>
              <a:srgbClr val="008000"/>
            </a:solidFill>
            <a:prstDash val="solid"/>
            <a:tailEnd type="arrow"/>
          </a:ln>
        </p:spPr>
      </p:cxnSp>
      <p:grpSp>
        <p:nvGrpSpPr>
          <p:cNvPr id="19" name="Group 18"/>
          <p:cNvGrpSpPr/>
          <p:nvPr/>
        </p:nvGrpSpPr>
        <p:grpSpPr>
          <a:xfrm>
            <a:off x="5014440" y="2739960"/>
            <a:ext cx="2168280" cy="726120"/>
            <a:chOff x="5014440" y="2739960"/>
            <a:chExt cx="2168280" cy="726120"/>
          </a:xfrm>
        </p:grpSpPr>
        <p:sp>
          <p:nvSpPr>
            <p:cNvPr id="20" name="Freeform 19"/>
            <p:cNvSpPr/>
            <p:nvPr/>
          </p:nvSpPr>
          <p:spPr>
            <a:xfrm>
              <a:off x="5014440" y="2739960"/>
              <a:ext cx="2168280" cy="726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21" name="Freeform 20"/>
            <p:cNvSpPr/>
            <p:nvPr/>
          </p:nvSpPr>
          <p:spPr>
            <a:xfrm>
              <a:off x="5699520" y="2883959"/>
              <a:ext cx="1267200" cy="4381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150</a:t>
              </a:r>
            </a:p>
          </p:txBody>
        </p:sp>
      </p:grpSp>
      <p:grpSp>
        <p:nvGrpSpPr>
          <p:cNvPr id="22" name="Group 21"/>
          <p:cNvGrpSpPr/>
          <p:nvPr/>
        </p:nvGrpSpPr>
        <p:grpSpPr>
          <a:xfrm>
            <a:off x="5014080" y="3639600"/>
            <a:ext cx="2168280" cy="726120"/>
            <a:chOff x="5014080" y="3639600"/>
            <a:chExt cx="2168280" cy="726120"/>
          </a:xfrm>
        </p:grpSpPr>
        <p:sp>
          <p:nvSpPr>
            <p:cNvPr id="23" name="Freeform 22"/>
            <p:cNvSpPr/>
            <p:nvPr/>
          </p:nvSpPr>
          <p:spPr>
            <a:xfrm>
              <a:off x="5014080" y="3639600"/>
              <a:ext cx="2168280" cy="726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24" name="Freeform 23"/>
            <p:cNvSpPr/>
            <p:nvPr/>
          </p:nvSpPr>
          <p:spPr>
            <a:xfrm>
              <a:off x="5699160" y="3783600"/>
              <a:ext cx="1267200" cy="4381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140</a:t>
              </a:r>
            </a:p>
          </p:txBody>
        </p:sp>
      </p:grpSp>
      <p:sp>
        <p:nvSpPr>
          <p:cNvPr id="25" name="Freeform 24"/>
          <p:cNvSpPr/>
          <p:nvPr/>
        </p:nvSpPr>
        <p:spPr>
          <a:xfrm>
            <a:off x="2583000" y="3640320"/>
            <a:ext cx="1268640" cy="724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gamma</a:t>
            </a:r>
          </a:p>
        </p:txBody>
      </p:sp>
      <p:sp>
        <p:nvSpPr>
          <p:cNvPr id="26" name="Freeform 25"/>
          <p:cNvSpPr/>
          <p:nvPr/>
        </p:nvSpPr>
        <p:spPr>
          <a:xfrm>
            <a:off x="2357280" y="2574000"/>
            <a:ext cx="4959000" cy="1998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00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27" name="TextBox 26"/>
          <p:cNvSpPr txBox="1"/>
          <p:nvPr/>
        </p:nvSpPr>
        <p:spPr>
          <a:xfrm>
            <a:off x="7669440" y="2896919"/>
            <a:ext cx="7156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RHS</a:t>
            </a:r>
          </a:p>
        </p:txBody>
      </p:sp>
      <p:cxnSp>
        <p:nvCxnSpPr>
          <p:cNvPr id="28" name="Straight Arrow Connector 27"/>
          <p:cNvCxnSpPr>
            <a:stCxn id="27" idx="1"/>
          </p:cNvCxnSpPr>
          <p:nvPr/>
        </p:nvCxnSpPr>
        <p:spPr>
          <a:xfrm flipH="1" flipV="1">
            <a:off x="7182720" y="3102840"/>
            <a:ext cx="486720" cy="179"/>
          </a:xfrm>
          <a:prstGeom prst="straightConnector1">
            <a:avLst/>
          </a:prstGeom>
          <a:noFill/>
          <a:ln w="18000">
            <a:solidFill>
              <a:srgbClr val="00FFFF"/>
            </a:solidFill>
            <a:prstDash val="solid"/>
            <a:tailEnd type="arrow"/>
          </a:ln>
        </p:spPr>
      </p:cxnSp>
      <p:cxnSp>
        <p:nvCxnSpPr>
          <p:cNvPr id="29" name="Straight Arrow Connector 28"/>
          <p:cNvCxnSpPr>
            <a:stCxn id="25" idx="1"/>
          </p:cNvCxnSpPr>
          <p:nvPr/>
        </p:nvCxnSpPr>
        <p:spPr>
          <a:xfrm flipV="1">
            <a:off x="3851640" y="4002479"/>
            <a:ext cx="1162440" cy="181"/>
          </a:xfrm>
          <a:prstGeom prst="straightConnector1">
            <a:avLst/>
          </a:prstGeom>
          <a:noFill/>
          <a:ln w="18000">
            <a:solidFill>
              <a:srgbClr val="008000"/>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pPr lvl="0"/>
            <a:fld id="{6E60EEAD-EA39-47CC-8C03-AC1258E237F6}" type="slidenum">
              <a:t>11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A first Python command</a:t>
            </a:r>
          </a:p>
        </p:txBody>
      </p:sp>
      <p:sp>
        <p:nvSpPr>
          <p:cNvPr id="3" name="TextBox 2"/>
          <p:cNvSpPr txBox="1"/>
          <p:nvPr/>
        </p:nvSpPr>
        <p:spPr>
          <a:xfrm>
            <a:off x="505799" y="331451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3314519"/>
            <a:ext cx="40975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a:t>
            </a:r>
            <a:r>
              <a:rPr lang="en-GB" sz="2400" b="1" i="0" u="none" strike="noStrike" kern="1200">
                <a:ln>
                  <a:noFill/>
                </a:ln>
                <a:latin typeface="Liberation Mono" pitchFamily="49"/>
                <a:ea typeface="Liberation Mono" pitchFamily="49"/>
                <a:cs typeface="Liberation Mono" pitchFamily="49"/>
              </a:rPr>
              <a:t>'Hello, world!</a:t>
            </a:r>
            <a:r>
              <a:rPr lang="en-GB" sz="2400" b="1" i="0" u="none" strike="noStrike" kern="1200">
                <a:ln>
                  <a:noFill/>
                </a:ln>
                <a:solidFill>
                  <a:srgbClr val="000000"/>
                </a:solidFill>
                <a:latin typeface="Liberation Mono" pitchFamily="49"/>
                <a:ea typeface="Liberation Mono" pitchFamily="49"/>
                <a:cs typeface="Liberation Mono" pitchFamily="49"/>
              </a:rPr>
              <a:t>')</a:t>
            </a:r>
          </a:p>
        </p:txBody>
      </p:sp>
      <p:sp>
        <p:nvSpPr>
          <p:cNvPr id="5" name="TextBox 4"/>
          <p:cNvSpPr txBox="1"/>
          <p:nvPr/>
        </p:nvSpPr>
        <p:spPr>
          <a:xfrm>
            <a:off x="505799" y="4034519"/>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Hello, world!</a:t>
            </a:r>
          </a:p>
        </p:txBody>
      </p:sp>
      <p:sp>
        <p:nvSpPr>
          <p:cNvPr id="6" name="TextBox 5"/>
          <p:cNvSpPr txBox="1"/>
          <p:nvPr/>
        </p:nvSpPr>
        <p:spPr>
          <a:xfrm>
            <a:off x="505799" y="475452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6590160" y="1875960"/>
            <a:ext cx="20556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Python prompt</a:t>
            </a:r>
          </a:p>
        </p:txBody>
      </p:sp>
      <p:cxnSp>
        <p:nvCxnSpPr>
          <p:cNvPr id="8" name="Elbow Connector 7"/>
          <p:cNvCxnSpPr>
            <a:stCxn id="7" idx="1"/>
            <a:endCxn id="3" idx="0"/>
          </p:cNvCxnSpPr>
          <p:nvPr/>
        </p:nvCxnSpPr>
        <p:spPr>
          <a:xfrm rot="10800000" flipV="1">
            <a:off x="816480" y="2082059"/>
            <a:ext cx="5773681" cy="1232459"/>
          </a:xfrm>
          <a:prstGeom prst="bentConnector2">
            <a:avLst/>
          </a:prstGeom>
          <a:noFill/>
          <a:ln w="18000">
            <a:solidFill>
              <a:srgbClr val="00FFFF"/>
            </a:solidFill>
            <a:prstDash val="solid"/>
            <a:tailEnd type="arrow"/>
          </a:ln>
        </p:spPr>
      </p:cxnSp>
      <p:sp>
        <p:nvSpPr>
          <p:cNvPr id="9" name="TextBox 8"/>
          <p:cNvSpPr txBox="1"/>
          <p:nvPr/>
        </p:nvSpPr>
        <p:spPr>
          <a:xfrm>
            <a:off x="6590160" y="2596320"/>
            <a:ext cx="24454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Python command</a:t>
            </a:r>
          </a:p>
        </p:txBody>
      </p:sp>
      <p:cxnSp>
        <p:nvCxnSpPr>
          <p:cNvPr id="10" name="Elbow Connector 9"/>
          <p:cNvCxnSpPr>
            <a:stCxn id="9" idx="1"/>
            <a:endCxn id="4" idx="0"/>
          </p:cNvCxnSpPr>
          <p:nvPr/>
        </p:nvCxnSpPr>
        <p:spPr>
          <a:xfrm rot="10800000" flipV="1">
            <a:off x="3286080" y="2802419"/>
            <a:ext cx="3304080" cy="512099"/>
          </a:xfrm>
          <a:prstGeom prst="bentConnector2">
            <a:avLst/>
          </a:prstGeom>
          <a:noFill/>
          <a:ln w="18000">
            <a:solidFill>
              <a:srgbClr val="00FFFF"/>
            </a:solidFill>
            <a:prstDash val="solid"/>
            <a:tailEnd type="arrow"/>
          </a:ln>
        </p:spPr>
      </p:cxnSp>
      <p:sp>
        <p:nvSpPr>
          <p:cNvPr id="11" name="TextBox 10"/>
          <p:cNvSpPr txBox="1"/>
          <p:nvPr/>
        </p:nvSpPr>
        <p:spPr>
          <a:xfrm>
            <a:off x="6590160" y="4036320"/>
            <a:ext cx="9885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Output</a:t>
            </a:r>
          </a:p>
        </p:txBody>
      </p:sp>
      <p:sp>
        <p:nvSpPr>
          <p:cNvPr id="12" name="TextBox 11"/>
          <p:cNvSpPr txBox="1"/>
          <p:nvPr/>
        </p:nvSpPr>
        <p:spPr>
          <a:xfrm>
            <a:off x="6590160" y="4756680"/>
            <a:ext cx="20556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Python prompt</a:t>
            </a:r>
          </a:p>
        </p:txBody>
      </p:sp>
      <p:cxnSp>
        <p:nvCxnSpPr>
          <p:cNvPr id="13" name="Straight Arrow Connector 12"/>
          <p:cNvCxnSpPr>
            <a:stCxn id="11" idx="1"/>
          </p:cNvCxnSpPr>
          <p:nvPr/>
        </p:nvCxnSpPr>
        <p:spPr>
          <a:xfrm flipH="1">
            <a:off x="2957400" y="4242240"/>
            <a:ext cx="3632760" cy="1439"/>
          </a:xfrm>
          <a:prstGeom prst="straightConnector1">
            <a:avLst/>
          </a:prstGeom>
          <a:noFill/>
          <a:ln w="18000">
            <a:solidFill>
              <a:srgbClr val="00FFFF"/>
            </a:solidFill>
            <a:prstDash val="solid"/>
            <a:tailEnd type="arrow"/>
          </a:ln>
        </p:spPr>
      </p:cxnSp>
      <p:cxnSp>
        <p:nvCxnSpPr>
          <p:cNvPr id="14" name="Straight Arrow Connector 13"/>
          <p:cNvCxnSpPr>
            <a:stCxn id="12" idx="1"/>
            <a:endCxn id="6" idx="3"/>
          </p:cNvCxnSpPr>
          <p:nvPr/>
        </p:nvCxnSpPr>
        <p:spPr>
          <a:xfrm flipH="1">
            <a:off x="1310039" y="4962780"/>
            <a:ext cx="5280121" cy="90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name="page110">
    <p:spTree>
      <p:nvGrpSpPr>
        <p:cNvPr id="1" name=""/>
        <p:cNvGrpSpPr/>
        <p:nvPr/>
      </p:nvGrpSpPr>
      <p:grpSpPr>
        <a:xfrm>
          <a:off x="0" y="0"/>
          <a:ext cx="0" cy="0"/>
          <a:chOff x="0" y="0"/>
          <a:chExt cx="0" cy="0"/>
        </a:xfrm>
      </p:grpSpPr>
      <p:sp>
        <p:nvSpPr>
          <p:cNvPr id="26" name="Slide Number Placeholder 1"/>
          <p:cNvSpPr>
            <a:spLocks noGrp="1"/>
          </p:cNvSpPr>
          <p:nvPr>
            <p:ph type="sldNum" sz="quarter" idx="10"/>
          </p:nvPr>
        </p:nvSpPr>
        <p:spPr/>
        <p:txBody>
          <a:bodyPr/>
          <a:lstStyle/>
          <a:p>
            <a:pPr lvl="0"/>
            <a:fld id="{63F53F5A-F7FB-462A-A120-FCC413176DBC}" type="slidenum">
              <a:t>110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Same name on both sides </a:t>
            </a:r>
            <a:r>
              <a:rPr lang="en-GB">
                <a:latin typeface="Liberation Sans" pitchFamily="34"/>
              </a:rPr>
              <a:t>—</a:t>
            </a:r>
            <a:r>
              <a:rPr lang="en-GB"/>
              <a:t> 3</a:t>
            </a:r>
          </a:p>
        </p:txBody>
      </p:sp>
      <p:sp>
        <p:nvSpPr>
          <p:cNvPr id="3" name="TextBox 2"/>
          <p:cNvSpPr txBox="1"/>
          <p:nvPr/>
        </p:nvSpPr>
        <p:spPr>
          <a:xfrm>
            <a:off x="505799" y="186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186588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gamma =</a:t>
            </a:r>
            <a:r>
              <a:rPr lang="en-GB" sz="2400" b="1" i="0" u="none" strike="noStrike" kern="1200">
                <a:ln>
                  <a:noFill/>
                </a:ln>
                <a:solidFill>
                  <a:srgbClr val="808080"/>
                </a:solidFill>
                <a:latin typeface="Liberation Mono" pitchFamily="49"/>
                <a:ea typeface="Liberation Mono" pitchFamily="49"/>
                <a:cs typeface="Liberation Mono" pitchFamily="49"/>
              </a:rPr>
              <a:t> gamma + 10</a:t>
            </a:r>
          </a:p>
        </p:txBody>
      </p:sp>
      <p:sp>
        <p:nvSpPr>
          <p:cNvPr id="5" name="TextBox 4"/>
          <p:cNvSpPr txBox="1"/>
          <p:nvPr/>
        </p:nvSpPr>
        <p:spPr>
          <a:xfrm>
            <a:off x="506159" y="3478680"/>
            <a:ext cx="327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7.</a:t>
            </a:r>
          </a:p>
        </p:txBody>
      </p:sp>
      <p:sp>
        <p:nvSpPr>
          <p:cNvPr id="6" name="TextBox 5"/>
          <p:cNvSpPr txBox="1"/>
          <p:nvPr/>
        </p:nvSpPr>
        <p:spPr>
          <a:xfrm>
            <a:off x="506879" y="6178320"/>
            <a:ext cx="327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8.</a:t>
            </a:r>
          </a:p>
        </p:txBody>
      </p:sp>
      <p:sp>
        <p:nvSpPr>
          <p:cNvPr id="7" name="TextBox 6"/>
          <p:cNvSpPr txBox="1"/>
          <p:nvPr/>
        </p:nvSpPr>
        <p:spPr>
          <a:xfrm>
            <a:off x="7696800" y="1488600"/>
            <a:ext cx="6656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LHS</a:t>
            </a:r>
          </a:p>
        </p:txBody>
      </p:sp>
      <p:grpSp>
        <p:nvGrpSpPr>
          <p:cNvPr id="8" name="Group 7"/>
          <p:cNvGrpSpPr/>
          <p:nvPr/>
        </p:nvGrpSpPr>
        <p:grpSpPr>
          <a:xfrm>
            <a:off x="5023800" y="5988960"/>
            <a:ext cx="2168280" cy="726120"/>
            <a:chOff x="5023800" y="5988960"/>
            <a:chExt cx="2168280" cy="726120"/>
          </a:xfrm>
        </p:grpSpPr>
        <p:sp>
          <p:nvSpPr>
            <p:cNvPr id="9" name="Freeform 8"/>
            <p:cNvSpPr/>
            <p:nvPr/>
          </p:nvSpPr>
          <p:spPr>
            <a:xfrm>
              <a:off x="5023800" y="5988960"/>
              <a:ext cx="2168280" cy="726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10" name="Freeform 9"/>
            <p:cNvSpPr/>
            <p:nvPr/>
          </p:nvSpPr>
          <p:spPr>
            <a:xfrm>
              <a:off x="5708880" y="6132960"/>
              <a:ext cx="1267200" cy="4381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150</a:t>
              </a:r>
            </a:p>
          </p:txBody>
        </p:sp>
      </p:grpSp>
      <p:sp>
        <p:nvSpPr>
          <p:cNvPr id="11" name="Freeform 10"/>
          <p:cNvSpPr/>
          <p:nvPr/>
        </p:nvSpPr>
        <p:spPr>
          <a:xfrm>
            <a:off x="2592360" y="5988960"/>
            <a:ext cx="1268640" cy="724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gamma</a:t>
            </a:r>
          </a:p>
        </p:txBody>
      </p:sp>
      <p:sp>
        <p:nvSpPr>
          <p:cNvPr id="12" name="Freeform 11"/>
          <p:cNvSpPr/>
          <p:nvPr/>
        </p:nvSpPr>
        <p:spPr>
          <a:xfrm>
            <a:off x="2366640" y="5823000"/>
            <a:ext cx="4959000" cy="10169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00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grpSp>
        <p:nvGrpSpPr>
          <p:cNvPr id="13" name="Group 12"/>
          <p:cNvGrpSpPr/>
          <p:nvPr/>
        </p:nvGrpSpPr>
        <p:grpSpPr>
          <a:xfrm>
            <a:off x="5014440" y="2739960"/>
            <a:ext cx="2168280" cy="726120"/>
            <a:chOff x="5014440" y="2739960"/>
            <a:chExt cx="2168280" cy="726120"/>
          </a:xfrm>
        </p:grpSpPr>
        <p:sp>
          <p:nvSpPr>
            <p:cNvPr id="14" name="Freeform 13"/>
            <p:cNvSpPr/>
            <p:nvPr/>
          </p:nvSpPr>
          <p:spPr>
            <a:xfrm>
              <a:off x="5014440" y="2739960"/>
              <a:ext cx="2168280" cy="726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15" name="Freeform 14"/>
            <p:cNvSpPr/>
            <p:nvPr/>
          </p:nvSpPr>
          <p:spPr>
            <a:xfrm>
              <a:off x="5699520" y="2883959"/>
              <a:ext cx="1267200" cy="4381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150</a:t>
              </a:r>
            </a:p>
          </p:txBody>
        </p:sp>
      </p:grpSp>
      <p:grpSp>
        <p:nvGrpSpPr>
          <p:cNvPr id="16" name="Group 15"/>
          <p:cNvGrpSpPr/>
          <p:nvPr/>
        </p:nvGrpSpPr>
        <p:grpSpPr>
          <a:xfrm>
            <a:off x="5014080" y="3639600"/>
            <a:ext cx="2168280" cy="726120"/>
            <a:chOff x="5014080" y="3639600"/>
            <a:chExt cx="2168280" cy="726120"/>
          </a:xfrm>
        </p:grpSpPr>
        <p:sp>
          <p:nvSpPr>
            <p:cNvPr id="17" name="Freeform 16"/>
            <p:cNvSpPr/>
            <p:nvPr/>
          </p:nvSpPr>
          <p:spPr>
            <a:xfrm>
              <a:off x="5014080" y="3639600"/>
              <a:ext cx="2168280" cy="726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18" name="Freeform 17"/>
            <p:cNvSpPr/>
            <p:nvPr/>
          </p:nvSpPr>
          <p:spPr>
            <a:xfrm>
              <a:off x="5699160" y="3783600"/>
              <a:ext cx="1267200" cy="4381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140</a:t>
              </a:r>
            </a:p>
          </p:txBody>
        </p:sp>
      </p:grpSp>
      <p:sp>
        <p:nvSpPr>
          <p:cNvPr id="19" name="Freeform 18"/>
          <p:cNvSpPr/>
          <p:nvPr/>
        </p:nvSpPr>
        <p:spPr>
          <a:xfrm>
            <a:off x="2583000" y="3640320"/>
            <a:ext cx="1268640" cy="724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gamma</a:t>
            </a:r>
          </a:p>
        </p:txBody>
      </p:sp>
      <p:sp>
        <p:nvSpPr>
          <p:cNvPr id="20" name="Freeform 19"/>
          <p:cNvSpPr/>
          <p:nvPr/>
        </p:nvSpPr>
        <p:spPr>
          <a:xfrm>
            <a:off x="2357280" y="2574000"/>
            <a:ext cx="4959000" cy="1998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00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cxnSp>
        <p:nvCxnSpPr>
          <p:cNvPr id="21" name="Elbow Connector 20"/>
          <p:cNvCxnSpPr>
            <a:stCxn id="19" idx="1"/>
          </p:cNvCxnSpPr>
          <p:nvPr/>
        </p:nvCxnSpPr>
        <p:spPr>
          <a:xfrm flipV="1">
            <a:off x="3851640" y="3102841"/>
            <a:ext cx="1162800" cy="899819"/>
          </a:xfrm>
          <a:prstGeom prst="bentConnector3">
            <a:avLst/>
          </a:prstGeom>
          <a:noFill/>
          <a:ln w="18000">
            <a:solidFill>
              <a:srgbClr val="008000"/>
            </a:solidFill>
            <a:prstDash val="solid"/>
            <a:tailEnd type="arrow"/>
          </a:ln>
        </p:spPr>
      </p:cxnSp>
      <p:cxnSp>
        <p:nvCxnSpPr>
          <p:cNvPr id="22" name="Straight Arrow Connector 21"/>
          <p:cNvCxnSpPr>
            <a:stCxn id="11" idx="1"/>
          </p:cNvCxnSpPr>
          <p:nvPr/>
        </p:nvCxnSpPr>
        <p:spPr>
          <a:xfrm>
            <a:off x="3861000" y="6351300"/>
            <a:ext cx="1162800" cy="540"/>
          </a:xfrm>
          <a:prstGeom prst="straightConnector1">
            <a:avLst/>
          </a:prstGeom>
          <a:noFill/>
          <a:ln w="18000">
            <a:solidFill>
              <a:srgbClr val="008000"/>
            </a:solidFill>
            <a:prstDash val="solid"/>
            <a:tailEnd type="arrow"/>
          </a:ln>
        </p:spPr>
      </p:cxnSp>
      <p:sp>
        <p:nvSpPr>
          <p:cNvPr id="23" name="TextBox 22"/>
          <p:cNvSpPr txBox="1"/>
          <p:nvPr/>
        </p:nvSpPr>
        <p:spPr>
          <a:xfrm>
            <a:off x="5616000" y="3456000"/>
            <a:ext cx="702000" cy="11116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7200" b="0" i="0" u="none" strike="noStrike" kern="1200">
                <a:ln>
                  <a:noFill/>
                </a:ln>
                <a:solidFill>
                  <a:srgbClr val="FF0000"/>
                </a:solidFill>
                <a:latin typeface="Liberation Sans" pitchFamily="18"/>
                <a:ea typeface="WenQuanYi Micro Hei" pitchFamily="2"/>
                <a:cs typeface="Lohit Devanagari" pitchFamily="2"/>
              </a:rPr>
              <a:t>✗</a:t>
            </a:r>
          </a:p>
        </p:txBody>
      </p:sp>
      <p:sp>
        <p:nvSpPr>
          <p:cNvPr id="24" name="TextBox 23"/>
          <p:cNvSpPr txBox="1"/>
          <p:nvPr/>
        </p:nvSpPr>
        <p:spPr>
          <a:xfrm>
            <a:off x="8424000" y="3639600"/>
            <a:ext cx="139572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No longer</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used.</a:t>
            </a:r>
          </a:p>
        </p:txBody>
      </p:sp>
      <p:cxnSp>
        <p:nvCxnSpPr>
          <p:cNvPr id="25" name="Straight Arrow Connector 24"/>
          <p:cNvCxnSpPr>
            <a:stCxn id="24" idx="1"/>
          </p:cNvCxnSpPr>
          <p:nvPr/>
        </p:nvCxnSpPr>
        <p:spPr>
          <a:xfrm flipH="1" flipV="1">
            <a:off x="7182360" y="4002480"/>
            <a:ext cx="1241640" cy="1314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name="page111">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pPr lvl="0"/>
            <a:fld id="{6905DF55-56A7-4B8E-B4AF-C4851239D272}" type="slidenum">
              <a:t>111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“Syntactic sugar”</a:t>
            </a:r>
          </a:p>
        </p:txBody>
      </p:sp>
      <p:sp>
        <p:nvSpPr>
          <p:cNvPr id="3" name="TextBox 2"/>
          <p:cNvSpPr txBox="1"/>
          <p:nvPr/>
        </p:nvSpPr>
        <p:spPr>
          <a:xfrm>
            <a:off x="505799" y="2225880"/>
            <a:ext cx="20844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thing </a:t>
            </a:r>
            <a:r>
              <a:rPr lang="en-GB" sz="2400" b="0" i="0" u="none" strike="noStrike" kern="1200">
                <a:ln>
                  <a:noFill/>
                </a:ln>
                <a:solidFill>
                  <a:srgbClr val="FF0000"/>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 10</a:t>
            </a:r>
          </a:p>
        </p:txBody>
      </p:sp>
      <p:sp>
        <p:nvSpPr>
          <p:cNvPr id="4" name="TextBox 3"/>
          <p:cNvSpPr txBox="1"/>
          <p:nvPr/>
        </p:nvSpPr>
        <p:spPr>
          <a:xfrm>
            <a:off x="4825800" y="222588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thing = thing </a:t>
            </a:r>
            <a:r>
              <a:rPr lang="en-GB" sz="2400" b="0" i="0" u="none" strike="noStrike" kern="1200">
                <a:ln>
                  <a:noFill/>
                </a:ln>
                <a:solidFill>
                  <a:srgbClr val="FF0000"/>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 10</a:t>
            </a:r>
          </a:p>
        </p:txBody>
      </p:sp>
      <p:sp>
        <p:nvSpPr>
          <p:cNvPr id="5" name="TextBox 4"/>
          <p:cNvSpPr txBox="1"/>
          <p:nvPr/>
        </p:nvSpPr>
        <p:spPr>
          <a:xfrm>
            <a:off x="505799" y="2945880"/>
            <a:ext cx="20844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thing </a:t>
            </a:r>
            <a:r>
              <a:rPr lang="en-GB" sz="2400" b="0" i="0" u="none" strike="noStrike" kern="1200">
                <a:ln>
                  <a:noFill/>
                </a:ln>
                <a:solidFill>
                  <a:srgbClr val="FF0000"/>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 10</a:t>
            </a:r>
          </a:p>
        </p:txBody>
      </p:sp>
      <p:sp>
        <p:nvSpPr>
          <p:cNvPr id="6" name="TextBox 5"/>
          <p:cNvSpPr txBox="1"/>
          <p:nvPr/>
        </p:nvSpPr>
        <p:spPr>
          <a:xfrm>
            <a:off x="4825800" y="294588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thing = thing </a:t>
            </a:r>
            <a:r>
              <a:rPr lang="en-GB" sz="2400" b="0" i="0" u="none" strike="noStrike" kern="1200">
                <a:ln>
                  <a:noFill/>
                </a:ln>
                <a:solidFill>
                  <a:srgbClr val="FF0000"/>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 10</a:t>
            </a:r>
          </a:p>
        </p:txBody>
      </p:sp>
      <p:sp>
        <p:nvSpPr>
          <p:cNvPr id="7" name="TextBox 6"/>
          <p:cNvSpPr txBox="1"/>
          <p:nvPr/>
        </p:nvSpPr>
        <p:spPr>
          <a:xfrm>
            <a:off x="505799" y="3665880"/>
            <a:ext cx="20844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thing </a:t>
            </a:r>
            <a:r>
              <a:rPr lang="en-GB" sz="2400" b="0" i="0" u="none" strike="noStrike" kern="1200">
                <a:ln>
                  <a:noFill/>
                </a:ln>
                <a:solidFill>
                  <a:srgbClr val="FF0000"/>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 10</a:t>
            </a:r>
          </a:p>
        </p:txBody>
      </p:sp>
      <p:sp>
        <p:nvSpPr>
          <p:cNvPr id="8" name="TextBox 7"/>
          <p:cNvSpPr txBox="1"/>
          <p:nvPr/>
        </p:nvSpPr>
        <p:spPr>
          <a:xfrm>
            <a:off x="4825800" y="366588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thing = thing </a:t>
            </a:r>
            <a:r>
              <a:rPr lang="en-GB" sz="2400" b="0" i="0" u="none" strike="noStrike" kern="1200">
                <a:ln>
                  <a:noFill/>
                </a:ln>
                <a:solidFill>
                  <a:srgbClr val="FF0000"/>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 10</a:t>
            </a:r>
          </a:p>
        </p:txBody>
      </p:sp>
      <p:sp>
        <p:nvSpPr>
          <p:cNvPr id="9" name="TextBox 8"/>
          <p:cNvSpPr txBox="1"/>
          <p:nvPr/>
        </p:nvSpPr>
        <p:spPr>
          <a:xfrm>
            <a:off x="505799" y="4385880"/>
            <a:ext cx="20844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thing </a:t>
            </a:r>
            <a:r>
              <a:rPr lang="en-GB" sz="2400" b="0" i="0" u="none" strike="noStrike" kern="1200">
                <a:ln>
                  <a:noFill/>
                </a:ln>
                <a:solidFill>
                  <a:srgbClr val="FF0000"/>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 10</a:t>
            </a:r>
          </a:p>
        </p:txBody>
      </p:sp>
      <p:sp>
        <p:nvSpPr>
          <p:cNvPr id="10" name="TextBox 9"/>
          <p:cNvSpPr txBox="1"/>
          <p:nvPr/>
        </p:nvSpPr>
        <p:spPr>
          <a:xfrm>
            <a:off x="4825800" y="438588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thing = thing </a:t>
            </a:r>
            <a:r>
              <a:rPr lang="en-GB" sz="2400" b="0" i="0" u="none" strike="noStrike" kern="1200">
                <a:ln>
                  <a:noFill/>
                </a:ln>
                <a:solidFill>
                  <a:srgbClr val="FF0000"/>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 10</a:t>
            </a:r>
          </a:p>
        </p:txBody>
      </p:sp>
      <p:sp>
        <p:nvSpPr>
          <p:cNvPr id="11" name="TextBox 10"/>
          <p:cNvSpPr txBox="1"/>
          <p:nvPr/>
        </p:nvSpPr>
        <p:spPr>
          <a:xfrm>
            <a:off x="505799" y="5105880"/>
            <a:ext cx="22672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thing </a:t>
            </a:r>
            <a:r>
              <a:rPr lang="en-GB" sz="2400" b="0" i="0" u="none" strike="noStrike" kern="1200">
                <a:ln>
                  <a:noFill/>
                </a:ln>
                <a:solidFill>
                  <a:srgbClr val="FF0000"/>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 10</a:t>
            </a:r>
          </a:p>
        </p:txBody>
      </p:sp>
      <p:sp>
        <p:nvSpPr>
          <p:cNvPr id="12" name="TextBox 11"/>
          <p:cNvSpPr txBox="1"/>
          <p:nvPr/>
        </p:nvSpPr>
        <p:spPr>
          <a:xfrm>
            <a:off x="4825800" y="5105880"/>
            <a:ext cx="3548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thing = thing </a:t>
            </a:r>
            <a:r>
              <a:rPr lang="en-GB" sz="2400" b="0" i="0" u="none" strike="noStrike" kern="1200">
                <a:ln>
                  <a:noFill/>
                </a:ln>
                <a:solidFill>
                  <a:srgbClr val="FF0000"/>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 10</a:t>
            </a:r>
          </a:p>
        </p:txBody>
      </p:sp>
      <p:sp>
        <p:nvSpPr>
          <p:cNvPr id="13" name="TextBox 12"/>
          <p:cNvSpPr txBox="1"/>
          <p:nvPr/>
        </p:nvSpPr>
        <p:spPr>
          <a:xfrm>
            <a:off x="505799" y="5825880"/>
            <a:ext cx="20844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thing </a:t>
            </a:r>
            <a:r>
              <a:rPr lang="en-GB" sz="2400" b="0" i="0" u="none" strike="noStrike" kern="1200">
                <a:ln>
                  <a:noFill/>
                </a:ln>
                <a:solidFill>
                  <a:srgbClr val="FF0000"/>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 10</a:t>
            </a:r>
          </a:p>
        </p:txBody>
      </p:sp>
      <p:sp>
        <p:nvSpPr>
          <p:cNvPr id="14" name="TextBox 13"/>
          <p:cNvSpPr txBox="1"/>
          <p:nvPr/>
        </p:nvSpPr>
        <p:spPr>
          <a:xfrm>
            <a:off x="4825800" y="582588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thing = thing </a:t>
            </a:r>
            <a:r>
              <a:rPr lang="en-GB" sz="2400" b="0" i="0" u="none" strike="noStrike" kern="1200">
                <a:ln>
                  <a:noFill/>
                </a:ln>
                <a:solidFill>
                  <a:srgbClr val="FF0000"/>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 10</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name="page112">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pPr lvl="0"/>
            <a:fld id="{79A19386-2841-4FCB-802E-29AD964E14F6}" type="slidenum">
              <a:t>112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Deleting a name </a:t>
            </a:r>
            <a:r>
              <a:rPr lang="en-GB">
                <a:latin typeface="Liberation Sans" pitchFamily="34"/>
              </a:rPr>
              <a:t>―</a:t>
            </a:r>
            <a:r>
              <a:rPr lang="en-GB"/>
              <a:t> 1</a:t>
            </a:r>
          </a:p>
        </p:txBody>
      </p:sp>
      <p:sp>
        <p:nvSpPr>
          <p:cNvPr id="3" name="TextBox 2"/>
          <p:cNvSpPr txBox="1"/>
          <p:nvPr/>
        </p:nvSpPr>
        <p:spPr>
          <a:xfrm>
            <a:off x="505799" y="222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222588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print(thing)</a:t>
            </a:r>
          </a:p>
        </p:txBody>
      </p:sp>
      <p:sp>
        <p:nvSpPr>
          <p:cNvPr id="5" name="TextBox 4"/>
          <p:cNvSpPr txBox="1"/>
          <p:nvPr/>
        </p:nvSpPr>
        <p:spPr>
          <a:xfrm>
            <a:off x="505799" y="2945880"/>
            <a:ext cx="684216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Traceback (most recent call last):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File "&lt;stdin&gt;", line 1, in &lt;module&gt;</a:t>
            </a:r>
          </a:p>
        </p:txBody>
      </p:sp>
      <p:sp>
        <p:nvSpPr>
          <p:cNvPr id="6" name="TextBox 5"/>
          <p:cNvSpPr txBox="1"/>
          <p:nvPr/>
        </p:nvSpPr>
        <p:spPr>
          <a:xfrm>
            <a:off x="505799" y="474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1237320" y="474588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thing = 1</a:t>
            </a:r>
          </a:p>
        </p:txBody>
      </p:sp>
      <p:sp>
        <p:nvSpPr>
          <p:cNvPr id="8" name="TextBox 7"/>
          <p:cNvSpPr txBox="1"/>
          <p:nvPr/>
        </p:nvSpPr>
        <p:spPr>
          <a:xfrm>
            <a:off x="505799" y="582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9" name="TextBox 8"/>
          <p:cNvSpPr txBox="1"/>
          <p:nvPr/>
        </p:nvSpPr>
        <p:spPr>
          <a:xfrm>
            <a:off x="1237320" y="582588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print(thing)</a:t>
            </a:r>
          </a:p>
        </p:txBody>
      </p:sp>
      <p:sp>
        <p:nvSpPr>
          <p:cNvPr id="10" name="TextBox 9"/>
          <p:cNvSpPr txBox="1"/>
          <p:nvPr/>
        </p:nvSpPr>
        <p:spPr>
          <a:xfrm>
            <a:off x="505799" y="65458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sp>
        <p:nvSpPr>
          <p:cNvPr id="11" name="TextBox 10"/>
          <p:cNvSpPr txBox="1"/>
          <p:nvPr/>
        </p:nvSpPr>
        <p:spPr>
          <a:xfrm>
            <a:off x="505799" y="3637800"/>
            <a:ext cx="702684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NameError: name 'thing' is not defined</a:t>
            </a:r>
          </a:p>
        </p:txBody>
      </p:sp>
      <p:sp>
        <p:nvSpPr>
          <p:cNvPr id="12" name="TextBox 11"/>
          <p:cNvSpPr txBox="1"/>
          <p:nvPr/>
        </p:nvSpPr>
        <p:spPr>
          <a:xfrm>
            <a:off x="7705799" y="4025880"/>
            <a:ext cx="134388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Unknown</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variable</a:t>
            </a:r>
          </a:p>
        </p:txBody>
      </p:sp>
      <p:cxnSp>
        <p:nvCxnSpPr>
          <p:cNvPr id="13" name="Elbow Connector 12"/>
          <p:cNvCxnSpPr>
            <a:stCxn id="12" idx="1"/>
          </p:cNvCxnSpPr>
          <p:nvPr/>
        </p:nvCxnSpPr>
        <p:spPr>
          <a:xfrm flipH="1" flipV="1">
            <a:off x="4019040" y="4056120"/>
            <a:ext cx="3686759" cy="345599"/>
          </a:xfrm>
          <a:prstGeom prst="bentConnector3">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name="page113">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pPr lvl="0"/>
            <a:fld id="{FEAD0FBE-D18F-4B4E-81F7-0105CE7B68D1}" type="slidenum">
              <a:t>113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Deleting a name </a:t>
            </a:r>
            <a:r>
              <a:rPr lang="en-GB">
                <a:latin typeface="Liberation Sans" pitchFamily="34"/>
              </a:rPr>
              <a:t>―</a:t>
            </a:r>
            <a:r>
              <a:rPr lang="en-GB"/>
              <a:t> 2</a:t>
            </a:r>
          </a:p>
        </p:txBody>
      </p:sp>
      <p:sp>
        <p:nvSpPr>
          <p:cNvPr id="3" name="TextBox 2"/>
          <p:cNvSpPr txBox="1"/>
          <p:nvPr/>
        </p:nvSpPr>
        <p:spPr>
          <a:xfrm>
            <a:off x="505799" y="222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222588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print(thing)</a:t>
            </a:r>
          </a:p>
        </p:txBody>
      </p:sp>
      <p:sp>
        <p:nvSpPr>
          <p:cNvPr id="5" name="TextBox 4"/>
          <p:cNvSpPr txBox="1"/>
          <p:nvPr/>
        </p:nvSpPr>
        <p:spPr>
          <a:xfrm>
            <a:off x="505799" y="5465880"/>
            <a:ext cx="684216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Traceback (most recent call last):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File "&lt;stdin&gt;", line 1, in &lt;module&gt;</a:t>
            </a:r>
          </a:p>
        </p:txBody>
      </p:sp>
      <p:sp>
        <p:nvSpPr>
          <p:cNvPr id="6" name="TextBox 5"/>
          <p:cNvSpPr txBox="1"/>
          <p:nvPr/>
        </p:nvSpPr>
        <p:spPr>
          <a:xfrm>
            <a:off x="505799" y="366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1237320" y="366588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del thing</a:t>
            </a:r>
          </a:p>
        </p:txBody>
      </p:sp>
      <p:sp>
        <p:nvSpPr>
          <p:cNvPr id="8" name="TextBox 7"/>
          <p:cNvSpPr txBox="1"/>
          <p:nvPr/>
        </p:nvSpPr>
        <p:spPr>
          <a:xfrm>
            <a:off x="505799" y="474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9" name="TextBox 8"/>
          <p:cNvSpPr txBox="1"/>
          <p:nvPr/>
        </p:nvSpPr>
        <p:spPr>
          <a:xfrm>
            <a:off x="1237320" y="474588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print(thing)</a:t>
            </a:r>
          </a:p>
        </p:txBody>
      </p:sp>
      <p:sp>
        <p:nvSpPr>
          <p:cNvPr id="10" name="TextBox 9"/>
          <p:cNvSpPr txBox="1"/>
          <p:nvPr/>
        </p:nvSpPr>
        <p:spPr>
          <a:xfrm>
            <a:off x="505799" y="29458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sp>
        <p:nvSpPr>
          <p:cNvPr id="11" name="TextBox 10"/>
          <p:cNvSpPr txBox="1"/>
          <p:nvPr/>
        </p:nvSpPr>
        <p:spPr>
          <a:xfrm>
            <a:off x="505799" y="6157800"/>
            <a:ext cx="702684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NameError: name 'thing' is not defined</a:t>
            </a:r>
          </a:p>
        </p:txBody>
      </p:sp>
      <p:sp>
        <p:nvSpPr>
          <p:cNvPr id="12" name="TextBox 11"/>
          <p:cNvSpPr txBox="1"/>
          <p:nvPr/>
        </p:nvSpPr>
        <p:spPr>
          <a:xfrm>
            <a:off x="7705799" y="6545880"/>
            <a:ext cx="134388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Unknown</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variable</a:t>
            </a:r>
          </a:p>
        </p:txBody>
      </p:sp>
      <p:cxnSp>
        <p:nvCxnSpPr>
          <p:cNvPr id="13" name="Elbow Connector 12"/>
          <p:cNvCxnSpPr>
            <a:stCxn id="12" idx="1"/>
          </p:cNvCxnSpPr>
          <p:nvPr/>
        </p:nvCxnSpPr>
        <p:spPr>
          <a:xfrm flipH="1" flipV="1">
            <a:off x="4019040" y="6576120"/>
            <a:ext cx="3686759" cy="345600"/>
          </a:xfrm>
          <a:prstGeom prst="bentConnector3">
            <a:avLst/>
          </a:prstGeom>
          <a:noFill/>
          <a:ln w="18000">
            <a:solidFill>
              <a:srgbClr val="00FFFF"/>
            </a:solidFill>
            <a:prstDash val="solid"/>
            <a:tailEnd type="arrow"/>
          </a:ln>
        </p:spPr>
      </p:cxnSp>
      <p:sp>
        <p:nvSpPr>
          <p:cNvPr id="14" name="TextBox 13"/>
          <p:cNvSpPr txBox="1"/>
          <p:nvPr/>
        </p:nvSpPr>
        <p:spPr>
          <a:xfrm>
            <a:off x="7696800" y="2806200"/>
            <a:ext cx="114120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Known</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variable</a:t>
            </a:r>
          </a:p>
        </p:txBody>
      </p:sp>
      <p:cxnSp>
        <p:nvCxnSpPr>
          <p:cNvPr id="15" name="Straight Arrow Connector 14"/>
          <p:cNvCxnSpPr>
            <a:stCxn id="14" idx="1"/>
            <a:endCxn id="10" idx="3"/>
          </p:cNvCxnSpPr>
          <p:nvPr/>
        </p:nvCxnSpPr>
        <p:spPr>
          <a:xfrm flipH="1" flipV="1">
            <a:off x="761399" y="3155040"/>
            <a:ext cx="6935401" cy="2718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name="page114">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pPr lvl="0"/>
            <a:fld id="{401121A6-160C-47F9-85DB-32312F071F40}" type="slidenum">
              <a:t>114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Common mistake</a:t>
            </a:r>
          </a:p>
        </p:txBody>
      </p:sp>
      <p:sp>
        <p:nvSpPr>
          <p:cNvPr id="3" name="TextBox 2"/>
          <p:cNvSpPr txBox="1"/>
          <p:nvPr/>
        </p:nvSpPr>
        <p:spPr>
          <a:xfrm>
            <a:off x="505799" y="186588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 = 10</a:t>
            </a:r>
          </a:p>
        </p:txBody>
      </p:sp>
      <p:sp>
        <p:nvSpPr>
          <p:cNvPr id="4" name="TextBox 3"/>
          <p:cNvSpPr txBox="1"/>
          <p:nvPr/>
        </p:nvSpPr>
        <p:spPr>
          <a:xfrm>
            <a:off x="505799" y="258588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 = 7</a:t>
            </a:r>
          </a:p>
        </p:txBody>
      </p:sp>
      <p:sp>
        <p:nvSpPr>
          <p:cNvPr id="5" name="TextBox 4"/>
          <p:cNvSpPr txBox="1"/>
          <p:nvPr/>
        </p:nvSpPr>
        <p:spPr>
          <a:xfrm>
            <a:off x="505799" y="330588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 = a + b</a:t>
            </a:r>
          </a:p>
        </p:txBody>
      </p:sp>
      <p:sp>
        <p:nvSpPr>
          <p:cNvPr id="6" name="TextBox 5"/>
          <p:cNvSpPr txBox="1"/>
          <p:nvPr/>
        </p:nvSpPr>
        <p:spPr>
          <a:xfrm>
            <a:off x="505799" y="402588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 = a - b</a:t>
            </a:r>
          </a:p>
        </p:txBody>
      </p:sp>
      <p:sp>
        <p:nvSpPr>
          <p:cNvPr id="7" name="TextBox 6"/>
          <p:cNvSpPr txBox="1"/>
          <p:nvPr/>
        </p:nvSpPr>
        <p:spPr>
          <a:xfrm>
            <a:off x="4105800" y="330588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a = 17</a:t>
            </a:r>
          </a:p>
        </p:txBody>
      </p:sp>
      <p:sp>
        <p:nvSpPr>
          <p:cNvPr id="8" name="TextBox 7"/>
          <p:cNvSpPr txBox="1"/>
          <p:nvPr/>
        </p:nvSpPr>
        <p:spPr>
          <a:xfrm>
            <a:off x="4105800" y="4025880"/>
            <a:ext cx="1902960" cy="11102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b = a  - b</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  = </a:t>
            </a:r>
            <a:r>
              <a:rPr lang="en-GB" sz="2400" b="1" i="0" u="none" strike="noStrike" kern="1200">
                <a:ln>
                  <a:noFill/>
                </a:ln>
                <a:solidFill>
                  <a:srgbClr val="0000FF"/>
                </a:solidFill>
                <a:latin typeface="Liberation Mono" pitchFamily="49"/>
                <a:ea typeface="WenQuanYi Micro Hei" pitchFamily="2"/>
                <a:cs typeface="Lohit Devanagari" pitchFamily="2"/>
              </a:rPr>
              <a:t>17</a:t>
            </a:r>
            <a:r>
              <a:rPr lang="en-GB" sz="2400" b="0" i="0" u="none" strike="noStrike" kern="1200">
                <a:ln>
                  <a:noFill/>
                </a:ln>
                <a:solidFill>
                  <a:srgbClr val="0000FF"/>
                </a:solidFill>
                <a:latin typeface="Liberation Mono" pitchFamily="49"/>
                <a:ea typeface="WenQuanYi Micro Hei" pitchFamily="2"/>
                <a:cs typeface="Lohit Devanagari" pitchFamily="2"/>
              </a:rPr>
              <a:t> - 7</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  = 10</a:t>
            </a:r>
          </a:p>
        </p:txBody>
      </p:sp>
      <p:sp>
        <p:nvSpPr>
          <p:cNvPr id="9" name="TextBox 8"/>
          <p:cNvSpPr txBox="1"/>
          <p:nvPr/>
        </p:nvSpPr>
        <p:spPr>
          <a:xfrm>
            <a:off x="6985799" y="402588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00"/>
                </a:solidFill>
                <a:latin typeface="Liberation Mono" pitchFamily="49"/>
                <a:ea typeface="WenQuanYi Micro Hei" pitchFamily="2"/>
                <a:cs typeface="Lohit Devanagari" pitchFamily="2"/>
              </a:rPr>
              <a:t>b </a:t>
            </a:r>
            <a:r>
              <a:rPr lang="en-GB" sz="2400" b="0" i="0" u="none" strike="noStrike" kern="1200">
                <a:ln>
                  <a:noFill/>
                </a:ln>
                <a:solidFill>
                  <a:srgbClr val="FF0000"/>
                </a:solidFill>
                <a:latin typeface="Liberation Mono" pitchFamily="49"/>
                <a:ea typeface="Liberation Mono" pitchFamily="49"/>
                <a:cs typeface="Liberation Mono" pitchFamily="49"/>
              </a:rPr>
              <a:t>≠</a:t>
            </a:r>
            <a:r>
              <a:rPr lang="en-GB" sz="2400" b="0" i="0" u="none" strike="noStrike" kern="1200">
                <a:ln>
                  <a:noFill/>
                </a:ln>
                <a:solidFill>
                  <a:srgbClr val="FF0000"/>
                </a:solidFill>
                <a:latin typeface="Liberation Mono" pitchFamily="49"/>
                <a:ea typeface="WenQuanYi Micro Hei" pitchFamily="2"/>
                <a:cs typeface="Lohit Devanagari" pitchFamily="2"/>
              </a:rPr>
              <a:t> </a:t>
            </a:r>
            <a:r>
              <a:rPr lang="en-GB" sz="2400" b="1" i="0" u="none" strike="noStrike" kern="1200">
                <a:ln>
                  <a:noFill/>
                </a:ln>
                <a:solidFill>
                  <a:srgbClr val="FF0000"/>
                </a:solidFill>
                <a:latin typeface="Liberation Mono" pitchFamily="49"/>
                <a:ea typeface="WenQuanYi Micro Hei" pitchFamily="2"/>
                <a:cs typeface="Lohit Devanagari" pitchFamily="2"/>
              </a:rPr>
              <a:t>10</a:t>
            </a:r>
            <a:r>
              <a:rPr lang="en-GB" sz="2400" b="0" i="0" u="none" strike="noStrike" kern="1200">
                <a:ln>
                  <a:noFill/>
                </a:ln>
                <a:solidFill>
                  <a:srgbClr val="FF0000"/>
                </a:solidFill>
                <a:latin typeface="Liberation Mono" pitchFamily="49"/>
                <a:ea typeface="WenQuanYi Micro Hei" pitchFamily="2"/>
                <a:cs typeface="Lohit Devanagari" pitchFamily="2"/>
              </a:rPr>
              <a:t> - 7 = 3</a:t>
            </a:r>
          </a:p>
        </p:txBody>
      </p:sp>
      <p:sp>
        <p:nvSpPr>
          <p:cNvPr id="10" name="TextBox 9"/>
          <p:cNvSpPr txBox="1"/>
          <p:nvPr/>
        </p:nvSpPr>
        <p:spPr>
          <a:xfrm>
            <a:off x="6985799" y="3305880"/>
            <a:ext cx="28022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 has now changed!</a:t>
            </a:r>
          </a:p>
        </p:txBody>
      </p:sp>
      <p:cxnSp>
        <p:nvCxnSpPr>
          <p:cNvPr id="11" name="Straight Arrow Connector 10"/>
          <p:cNvCxnSpPr>
            <a:stCxn id="10" idx="1"/>
          </p:cNvCxnSpPr>
          <p:nvPr/>
        </p:nvCxnSpPr>
        <p:spPr>
          <a:xfrm flipH="1">
            <a:off x="5275800" y="3511800"/>
            <a:ext cx="1709999" cy="3239"/>
          </a:xfrm>
          <a:prstGeom prst="straightConnector1">
            <a:avLst/>
          </a:prstGeom>
          <a:noFill/>
          <a:ln w="18000">
            <a:solidFill>
              <a:srgbClr val="00FFFF"/>
            </a:solidFill>
            <a:prstDash val="solid"/>
            <a:tailEnd type="arrow"/>
          </a:ln>
        </p:spPr>
      </p:cxnSp>
      <p:sp>
        <p:nvSpPr>
          <p:cNvPr id="12" name="TextBox 11"/>
          <p:cNvSpPr txBox="1"/>
          <p:nvPr/>
        </p:nvSpPr>
        <p:spPr>
          <a:xfrm>
            <a:off x="505799" y="6185880"/>
            <a:ext cx="378503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Later in the course: “tuples”</a:t>
            </a:r>
          </a:p>
        </p:txBody>
      </p:sp>
      <p:sp>
        <p:nvSpPr>
          <p:cNvPr id="13" name="TextBox 12"/>
          <p:cNvSpPr txBox="1"/>
          <p:nvPr/>
        </p:nvSpPr>
        <p:spPr>
          <a:xfrm>
            <a:off x="505799" y="654588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(a,b) = (a+b, a-b)</a:t>
            </a:r>
          </a:p>
        </p:txBody>
      </p:sp>
      <p:sp>
        <p:nvSpPr>
          <p:cNvPr id="14" name="Freeform 13"/>
          <p:cNvSpPr/>
          <p:nvPr/>
        </p:nvSpPr>
        <p:spPr>
          <a:xfrm>
            <a:off x="7703999" y="720000"/>
            <a:ext cx="1655999" cy="1368000"/>
          </a:xfrm>
          <a:custGeom>
            <a:avLst>
              <a:gd name="f0" fmla="val 10800"/>
            </a:avLst>
            <a:gdLst>
              <a:gd name="f1" fmla="val 10800000"/>
              <a:gd name="f2" fmla="val 5400000"/>
              <a:gd name="f3" fmla="val 180"/>
              <a:gd name="f4" fmla="val w"/>
              <a:gd name="f5" fmla="val h"/>
              <a:gd name="f6" fmla="val 0"/>
              <a:gd name="f7" fmla="val 21600"/>
              <a:gd name="f8" fmla="val -2147483647"/>
              <a:gd name="f9" fmla="val 2147483647"/>
              <a:gd name="f10" fmla="+- 0 0 0"/>
              <a:gd name="f11" fmla="*/ f4 1 21600"/>
              <a:gd name="f12" fmla="*/ f5 1 21600"/>
              <a:gd name="f13" fmla="pin 0 f0 21600"/>
              <a:gd name="f14" fmla="*/ f10 f1 1"/>
              <a:gd name="f15" fmla="val f13"/>
              <a:gd name="f16" fmla="*/ f13 1 2"/>
              <a:gd name="f17" fmla="*/ f13 f11 1"/>
              <a:gd name="f18" fmla="*/ f6 f12 1"/>
              <a:gd name="f19" fmla="*/ 18000 f12 1"/>
              <a:gd name="f20" fmla="*/ 10800 f12 1"/>
              <a:gd name="f21" fmla="*/ 10800 f11 1"/>
              <a:gd name="f22" fmla="*/ 0 f12 1"/>
              <a:gd name="f23" fmla="*/ f14 1 f3"/>
              <a:gd name="f24" fmla="*/ 0 f11 1"/>
              <a:gd name="f25" fmla="*/ 21600 f12 1"/>
              <a:gd name="f26" fmla="*/ 21600 f11 1"/>
              <a:gd name="f27" fmla="+- f16 10800 0"/>
              <a:gd name="f28" fmla="+- 21600 0 f15"/>
              <a:gd name="f29" fmla="*/ f16 f11 1"/>
              <a:gd name="f30" fmla="+- f23 0 f2"/>
              <a:gd name="f31" fmla="*/ f28 1 2"/>
              <a:gd name="f32" fmla="*/ f27 f11 1"/>
              <a:gd name="f33" fmla="+- 21600 0 f31"/>
              <a:gd name="f34" fmla="*/ f33 f11 1"/>
            </a:gdLst>
            <a:ahLst>
              <a:ahXY gdRefX="f0" minX="f6" maxX="f7">
                <a:pos x="f17" y="f18"/>
              </a:ahXY>
            </a:ahLst>
            <a:cxnLst>
              <a:cxn ang="3cd4">
                <a:pos x="hc" y="t"/>
              </a:cxn>
              <a:cxn ang="0">
                <a:pos x="r" y="vc"/>
              </a:cxn>
              <a:cxn ang="cd4">
                <a:pos x="hc" y="b"/>
              </a:cxn>
              <a:cxn ang="cd2">
                <a:pos x="l" y="vc"/>
              </a:cxn>
              <a:cxn ang="f30">
                <a:pos x="f21" y="f22"/>
              </a:cxn>
              <a:cxn ang="f30">
                <a:pos x="f29" y="f20"/>
              </a:cxn>
              <a:cxn ang="f30">
                <a:pos x="f24" y="f25"/>
              </a:cxn>
              <a:cxn ang="f30">
                <a:pos x="f21" y="f25"/>
              </a:cxn>
              <a:cxn ang="f30">
                <a:pos x="f26" y="f25"/>
              </a:cxn>
              <a:cxn ang="f30">
                <a:pos x="f34" y="f20"/>
              </a:cxn>
            </a:cxnLst>
            <a:rect l="f29" t="f20" r="f32" b="f19"/>
            <a:pathLst>
              <a:path w="21600" h="21600">
                <a:moveTo>
                  <a:pt x="f15" y="f6"/>
                </a:moveTo>
                <a:lnTo>
                  <a:pt x="f7" y="f7"/>
                </a:lnTo>
                <a:lnTo>
                  <a:pt x="f6" y="f7"/>
                </a:lnTo>
                <a:close/>
              </a:path>
            </a:pathLst>
          </a:custGeom>
          <a:noFill/>
          <a:ln w="180000">
            <a:solidFill>
              <a:srgbClr val="FF0000"/>
            </a:solidFill>
            <a:prstDash val="solid"/>
          </a:ln>
        </p:spPr>
        <p:txBody>
          <a:bodyPr vert="horz" wrap="none" lIns="180000" tIns="135000" rIns="180000" bIns="135000" anchor="ctr" anchorCtr="0" compatLnSpc="0"/>
          <a:lstStyle/>
          <a:p>
            <a:pPr marL="0" marR="0" lvl="0" indent="0" algn="ctr" rtl="0" hangingPunct="0">
              <a:lnSpc>
                <a:spcPct val="100000"/>
              </a:lnSpc>
              <a:spcBef>
                <a:spcPts val="0"/>
              </a:spcBef>
              <a:spcAft>
                <a:spcPts val="0"/>
              </a:spcAft>
              <a:buNone/>
              <a:tabLst/>
            </a:pPr>
            <a:r>
              <a:rPr lang="en-GB" sz="7200" b="0" i="0" u="none" strike="noStrike" kern="1200">
                <a:ln>
                  <a:noFill/>
                </a:ln>
                <a:latin typeface="Liberation Sans" pitchFamily="18"/>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name="page115">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pPr lvl="0"/>
            <a:fld id="{35C1551A-0511-4435-9AC2-96D74E0F0CB3}" type="slidenum">
              <a:t>115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Progress</a:t>
            </a:r>
          </a:p>
        </p:txBody>
      </p:sp>
      <p:sp>
        <p:nvSpPr>
          <p:cNvPr id="3" name="TextBox 2"/>
          <p:cNvSpPr txBox="1"/>
          <p:nvPr/>
        </p:nvSpPr>
        <p:spPr>
          <a:xfrm>
            <a:off x="504359" y="2520360"/>
            <a:ext cx="16653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Assignment</a:t>
            </a:r>
          </a:p>
        </p:txBody>
      </p:sp>
      <p:sp>
        <p:nvSpPr>
          <p:cNvPr id="4" name="TextBox 3"/>
          <p:cNvSpPr txBox="1"/>
          <p:nvPr/>
        </p:nvSpPr>
        <p:spPr>
          <a:xfrm>
            <a:off x="504719" y="4680360"/>
            <a:ext cx="24958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Strictly right to left</a:t>
            </a:r>
          </a:p>
        </p:txBody>
      </p:sp>
      <p:sp>
        <p:nvSpPr>
          <p:cNvPr id="5" name="TextBox 4"/>
          <p:cNvSpPr txBox="1"/>
          <p:nvPr/>
        </p:nvSpPr>
        <p:spPr>
          <a:xfrm>
            <a:off x="504719" y="6120360"/>
            <a:ext cx="332639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 etc. “syntactic sugar”</a:t>
            </a:r>
          </a:p>
        </p:txBody>
      </p:sp>
      <p:sp>
        <p:nvSpPr>
          <p:cNvPr id="6" name="TextBox 5"/>
          <p:cNvSpPr txBox="1"/>
          <p:nvPr/>
        </p:nvSpPr>
        <p:spPr>
          <a:xfrm>
            <a:off x="5544360" y="252072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thing = thing + 10</a:t>
            </a:r>
          </a:p>
        </p:txBody>
      </p:sp>
      <p:sp>
        <p:nvSpPr>
          <p:cNvPr id="7" name="TextBox 6"/>
          <p:cNvSpPr txBox="1"/>
          <p:nvPr/>
        </p:nvSpPr>
        <p:spPr>
          <a:xfrm>
            <a:off x="5544360" y="468072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thing =</a:t>
            </a:r>
          </a:p>
        </p:txBody>
      </p:sp>
      <p:sp>
        <p:nvSpPr>
          <p:cNvPr id="8" name="TextBox 7"/>
          <p:cNvSpPr txBox="1"/>
          <p:nvPr/>
        </p:nvSpPr>
        <p:spPr>
          <a:xfrm>
            <a:off x="7007399" y="468072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thing + 10</a:t>
            </a:r>
          </a:p>
        </p:txBody>
      </p:sp>
      <p:sp>
        <p:nvSpPr>
          <p:cNvPr id="9" name="TextBox 8"/>
          <p:cNvSpPr txBox="1"/>
          <p:nvPr/>
        </p:nvSpPr>
        <p:spPr>
          <a:xfrm>
            <a:off x="5930640" y="5220720"/>
            <a:ext cx="5817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2nd</a:t>
            </a:r>
          </a:p>
        </p:txBody>
      </p:sp>
      <p:sp>
        <p:nvSpPr>
          <p:cNvPr id="10" name="TextBox 9"/>
          <p:cNvSpPr txBox="1"/>
          <p:nvPr/>
        </p:nvSpPr>
        <p:spPr>
          <a:xfrm>
            <a:off x="7718399" y="5220720"/>
            <a:ext cx="4795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1st</a:t>
            </a:r>
          </a:p>
        </p:txBody>
      </p:sp>
      <p:sp>
        <p:nvSpPr>
          <p:cNvPr id="11" name="TextBox 10"/>
          <p:cNvSpPr txBox="1"/>
          <p:nvPr/>
        </p:nvSpPr>
        <p:spPr>
          <a:xfrm>
            <a:off x="5544360" y="612072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thing += 10</a:t>
            </a:r>
          </a:p>
        </p:txBody>
      </p:sp>
      <p:sp>
        <p:nvSpPr>
          <p:cNvPr id="12" name="TextBox 11"/>
          <p:cNvSpPr txBox="1"/>
          <p:nvPr/>
        </p:nvSpPr>
        <p:spPr>
          <a:xfrm>
            <a:off x="504359" y="3600720"/>
            <a:ext cx="1191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Deletion</a:t>
            </a:r>
          </a:p>
        </p:txBody>
      </p:sp>
      <p:sp>
        <p:nvSpPr>
          <p:cNvPr id="13" name="TextBox 12"/>
          <p:cNvSpPr txBox="1"/>
          <p:nvPr/>
        </p:nvSpPr>
        <p:spPr>
          <a:xfrm>
            <a:off x="5544360" y="360108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del thing</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name="page116">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pPr lvl="0"/>
            <a:fld id="{D41DD0B4-54A1-43F6-9412-101A2B3FBAFB}" type="slidenum">
              <a:t>116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Our first “real” program</a:t>
            </a:r>
          </a:p>
        </p:txBody>
      </p:sp>
      <p:sp>
        <p:nvSpPr>
          <p:cNvPr id="3" name="TextBox 2"/>
          <p:cNvSpPr txBox="1"/>
          <p:nvPr/>
        </p:nvSpPr>
        <p:spPr>
          <a:xfrm>
            <a:off x="503999" y="2851920"/>
            <a:ext cx="3183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1.414213562373095</a:t>
            </a:r>
          </a:p>
        </p:txBody>
      </p:sp>
      <p:sp>
        <p:nvSpPr>
          <p:cNvPr id="4" name="TextBox 3"/>
          <p:cNvSpPr txBox="1"/>
          <p:nvPr/>
        </p:nvSpPr>
        <p:spPr>
          <a:xfrm>
            <a:off x="503999" y="21600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5" name="TextBox 4"/>
          <p:cNvSpPr txBox="1"/>
          <p:nvPr/>
        </p:nvSpPr>
        <p:spPr>
          <a:xfrm>
            <a:off x="503999" y="250596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a:t>
            </a:r>
          </a:p>
        </p:txBody>
      </p:sp>
      <p:sp>
        <p:nvSpPr>
          <p:cNvPr id="6" name="TextBox 5"/>
          <p:cNvSpPr txBox="1"/>
          <p:nvPr/>
        </p:nvSpPr>
        <p:spPr>
          <a:xfrm>
            <a:off x="869759" y="216000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python3 sqrt.py</a:t>
            </a:r>
          </a:p>
        </p:txBody>
      </p:sp>
      <p:sp>
        <p:nvSpPr>
          <p:cNvPr id="7" name="TextBox 6"/>
          <p:cNvSpPr txBox="1"/>
          <p:nvPr/>
        </p:nvSpPr>
        <p:spPr>
          <a:xfrm>
            <a:off x="1967039" y="25059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2.0</a:t>
            </a:r>
          </a:p>
        </p:txBody>
      </p:sp>
      <p:sp>
        <p:nvSpPr>
          <p:cNvPr id="8" name="TextBox 7"/>
          <p:cNvSpPr txBox="1"/>
          <p:nvPr/>
        </p:nvSpPr>
        <p:spPr>
          <a:xfrm>
            <a:off x="6263999" y="2160000"/>
            <a:ext cx="3702960" cy="439559"/>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We have to write </a:t>
            </a:r>
            <a:r>
              <a:rPr lang="en-GB" sz="2400" b="0" i="0" u="none" strike="noStrike" kern="1200">
                <a:ln>
                  <a:noFill/>
                </a:ln>
                <a:latin typeface="Liberation Mono" pitchFamily="49"/>
                <a:ea typeface="WenQuanYi Micro Hei" pitchFamily="2"/>
                <a:cs typeface="Lohit Devanagari" pitchFamily="2"/>
              </a:rPr>
              <a:t>sqrt.py</a:t>
            </a:r>
          </a:p>
        </p:txBody>
      </p:sp>
      <p:cxnSp>
        <p:nvCxnSpPr>
          <p:cNvPr id="9" name="Straight Arrow Connector 8"/>
          <p:cNvCxnSpPr>
            <a:stCxn id="8" idx="1"/>
            <a:endCxn id="6" idx="3"/>
          </p:cNvCxnSpPr>
          <p:nvPr/>
        </p:nvCxnSpPr>
        <p:spPr>
          <a:xfrm flipH="1" flipV="1">
            <a:off x="3687119" y="2369160"/>
            <a:ext cx="2576880" cy="10620"/>
          </a:xfrm>
          <a:prstGeom prst="straightConnector1">
            <a:avLst/>
          </a:prstGeom>
          <a:noFill/>
          <a:ln w="18000">
            <a:solidFill>
              <a:srgbClr val="00FFFF"/>
            </a:solidFill>
            <a:prstDash val="solid"/>
            <a:tailEnd type="arrow"/>
          </a:ln>
        </p:spPr>
      </p:cxnSp>
      <p:sp>
        <p:nvSpPr>
          <p:cNvPr id="10" name="TextBox 9"/>
          <p:cNvSpPr txBox="1"/>
          <p:nvPr/>
        </p:nvSpPr>
        <p:spPr>
          <a:xfrm>
            <a:off x="503999" y="4392000"/>
            <a:ext cx="2478960" cy="7520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First, the maths.</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Then, the Python.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name="page117">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pPr lvl="0"/>
            <a:fld id="{1142CC5A-0A6E-4F54-B026-83F9702AAFF0}" type="slidenum">
              <a:t>117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Square root of </a:t>
            </a:r>
            <a:r>
              <a:rPr lang="en-GB">
                <a:solidFill>
                  <a:srgbClr val="800000"/>
                </a:solidFill>
              </a:rPr>
              <a:t>2.0</a:t>
            </a:r>
            <a:r>
              <a:rPr lang="en-GB"/>
              <a:t> by “bisection”</a:t>
            </a:r>
          </a:p>
        </p:txBody>
      </p:sp>
      <p:pic>
        <p:nvPicPr>
          <p:cNvPr id="3" name="Picture 2"/>
          <p:cNvPicPr>
            <a:picLocks noChangeAspect="1"/>
          </p:cNvPicPr>
          <p:nvPr/>
        </p:nvPicPr>
        <p:blipFill>
          <a:blip r:embed="rId3">
            <a:lum/>
            <a:alphaModFix/>
          </a:blip>
          <a:srcRect/>
          <a:stretch>
            <a:fillRect/>
          </a:stretch>
        </p:blipFill>
        <p:spPr>
          <a:xfrm>
            <a:off x="360000" y="2160000"/>
            <a:ext cx="5070240" cy="4698000"/>
          </a:xfrm>
          <a:prstGeom prst="rect">
            <a:avLst/>
          </a:prstGeom>
          <a:noFill/>
          <a:ln>
            <a:noFill/>
          </a:ln>
        </p:spPr>
      </p:pic>
      <p:sp>
        <p:nvSpPr>
          <p:cNvPr id="4" name="TextBox 3"/>
          <p:cNvSpPr txBox="1"/>
          <p:nvPr/>
        </p:nvSpPr>
        <p:spPr>
          <a:xfrm>
            <a:off x="5868000" y="3960000"/>
            <a:ext cx="31910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“Interval of uncertainty”</a:t>
            </a:r>
          </a:p>
        </p:txBody>
      </p:sp>
      <p:sp>
        <p:nvSpPr>
          <p:cNvPr id="5" name="TextBox 4"/>
          <p:cNvSpPr txBox="1"/>
          <p:nvPr/>
        </p:nvSpPr>
        <p:spPr>
          <a:xfrm>
            <a:off x="5868000" y="2160360"/>
            <a:ext cx="2663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0.0 too small for </a:t>
            </a: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2</a:t>
            </a:r>
          </a:p>
        </p:txBody>
      </p:sp>
      <p:sp>
        <p:nvSpPr>
          <p:cNvPr id="6" name="TextBox 5"/>
          <p:cNvSpPr txBox="1"/>
          <p:nvPr/>
        </p:nvSpPr>
        <p:spPr>
          <a:xfrm>
            <a:off x="5868000" y="2880720"/>
            <a:ext cx="26301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2.0 too large for </a:t>
            </a: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2</a:t>
            </a:r>
          </a:p>
        </p:txBody>
      </p:sp>
      <p:sp>
        <p:nvSpPr>
          <p:cNvPr id="7" name="TextBox 6"/>
          <p:cNvSpPr txBox="1"/>
          <p:nvPr/>
        </p:nvSpPr>
        <p:spPr>
          <a:xfrm>
            <a:off x="5868000" y="6445799"/>
            <a:ext cx="1951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00"/>
                </a:solidFill>
                <a:latin typeface="Liberation Sans" pitchFamily="18"/>
                <a:ea typeface="WenQuanYi Micro Hei" pitchFamily="2"/>
                <a:cs typeface="Lohit Devanagari" pitchFamily="2"/>
              </a:rPr>
              <a:t>0.0 &lt; </a:t>
            </a:r>
            <a:r>
              <a:rPr lang="en-GB" sz="2400" b="0" i="0" u="none" strike="noStrike" kern="1200">
                <a:ln>
                  <a:noFill/>
                </a:ln>
                <a:solidFill>
                  <a:srgbClr val="FF0000"/>
                </a:solidFill>
                <a:latin typeface="Liberation Sans" pitchFamily="34"/>
                <a:ea typeface="Liberation Sans" pitchFamily="34"/>
                <a:cs typeface="Liberation Sans" pitchFamily="34"/>
              </a:rPr>
              <a:t>√</a:t>
            </a:r>
            <a:r>
              <a:rPr lang="en-GB" sz="2400" b="0" i="0" u="none" strike="noStrike" kern="1200">
                <a:ln>
                  <a:noFill/>
                </a:ln>
                <a:solidFill>
                  <a:srgbClr val="FF0000"/>
                </a:solidFill>
                <a:latin typeface="Liberation Sans" pitchFamily="18"/>
                <a:ea typeface="Liberation Sans" pitchFamily="34"/>
                <a:cs typeface="Liberation Sans" pitchFamily="34"/>
              </a:rPr>
              <a:t>2 &lt; 2.0</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name="page118">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pPr lvl="0"/>
            <a:fld id="{39AA4DDB-1D9F-4846-A241-FDD01A2DE4BB}" type="slidenum">
              <a:t>118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Square root of </a:t>
            </a:r>
            <a:r>
              <a:rPr lang="en-GB">
                <a:solidFill>
                  <a:srgbClr val="800000"/>
                </a:solidFill>
              </a:rPr>
              <a:t>2.0</a:t>
            </a:r>
            <a:r>
              <a:rPr lang="en-GB"/>
              <a:t> by bisection </a:t>
            </a:r>
            <a:r>
              <a:rPr lang="en-GB">
                <a:latin typeface="Liberation Sans" pitchFamily="34"/>
              </a:rPr>
              <a:t>—</a:t>
            </a:r>
            <a:r>
              <a:rPr lang="en-GB"/>
              <a:t> 1</a:t>
            </a:r>
          </a:p>
        </p:txBody>
      </p:sp>
      <p:pic>
        <p:nvPicPr>
          <p:cNvPr id="3" name="Picture 2"/>
          <p:cNvPicPr>
            <a:picLocks noChangeAspect="1"/>
          </p:cNvPicPr>
          <p:nvPr/>
        </p:nvPicPr>
        <p:blipFill>
          <a:blip r:embed="rId3">
            <a:lum/>
            <a:alphaModFix/>
          </a:blip>
          <a:srcRect/>
          <a:stretch>
            <a:fillRect/>
          </a:stretch>
        </p:blipFill>
        <p:spPr>
          <a:xfrm>
            <a:off x="360000" y="2160000"/>
            <a:ext cx="5070240" cy="4698000"/>
          </a:xfrm>
          <a:prstGeom prst="rect">
            <a:avLst/>
          </a:prstGeom>
          <a:noFill/>
          <a:ln>
            <a:noFill/>
          </a:ln>
        </p:spPr>
      </p:pic>
      <p:sp>
        <p:nvSpPr>
          <p:cNvPr id="4" name="TextBox 3"/>
          <p:cNvSpPr txBox="1"/>
          <p:nvPr/>
        </p:nvSpPr>
        <p:spPr>
          <a:xfrm>
            <a:off x="5868000" y="6445799"/>
            <a:ext cx="19198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Mid-point: </a:t>
            </a:r>
            <a:r>
              <a:rPr lang="en-GB" sz="2400" b="0" i="0" u="none" strike="noStrike" kern="1200">
                <a:ln>
                  <a:noFill/>
                </a:ln>
                <a:solidFill>
                  <a:srgbClr val="FF0000"/>
                </a:solidFill>
                <a:latin typeface="Liberation Sans" pitchFamily="18"/>
                <a:ea typeface="WenQuanYi Micro Hei" pitchFamily="2"/>
                <a:cs typeface="Lohit Devanagari" pitchFamily="2"/>
              </a:rPr>
              <a:t>1.0</a:t>
            </a:r>
          </a:p>
        </p:txBody>
      </p:sp>
      <p:sp>
        <p:nvSpPr>
          <p:cNvPr id="5" name="TextBox 4"/>
          <p:cNvSpPr txBox="1"/>
          <p:nvPr/>
        </p:nvSpPr>
        <p:spPr>
          <a:xfrm>
            <a:off x="5868360" y="2160000"/>
            <a:ext cx="318167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r>
              <a:rPr lang="en-GB" sz="2400" b="0" i="0" u="none" strike="noStrike" kern="1200">
                <a:ln>
                  <a:noFill/>
                </a:ln>
                <a:solidFill>
                  <a:srgbClr val="FF0000"/>
                </a:solidFill>
                <a:latin typeface="Liberation Mono" pitchFamily="49"/>
                <a:ea typeface="WenQuanYi Micro Hei" pitchFamily="2"/>
                <a:cs typeface="Lohit Devanagari" pitchFamily="2"/>
              </a:rPr>
              <a:t>0.0</a:t>
            </a:r>
            <a:r>
              <a:rPr lang="en-GB" sz="2400" b="0" i="0" u="none" strike="noStrike" kern="1200">
                <a:ln>
                  <a:noFill/>
                </a:ln>
                <a:latin typeface="Liberation Mono" pitchFamily="49"/>
                <a:ea typeface="WenQuanYi Micro Hei" pitchFamily="2"/>
                <a:cs typeface="Lohit Devanagari" pitchFamily="2"/>
              </a:rPr>
              <a:t> + </a:t>
            </a:r>
            <a:r>
              <a:rPr lang="en-GB" sz="2400" b="0" i="0" u="none" strike="noStrike" kern="1200">
                <a:ln>
                  <a:noFill/>
                </a:ln>
                <a:solidFill>
                  <a:srgbClr val="FF0000"/>
                </a:solidFill>
                <a:latin typeface="Liberation Mono" pitchFamily="49"/>
                <a:ea typeface="WenQuanYi Micro Hei" pitchFamily="2"/>
                <a:cs typeface="Lohit Devanagari" pitchFamily="2"/>
              </a:rPr>
              <a:t>2.0</a:t>
            </a:r>
            <a:r>
              <a:rPr lang="en-GB" sz="2400" b="0" i="0" u="none" strike="noStrike" kern="1200">
                <a:ln>
                  <a:noFill/>
                </a:ln>
                <a:latin typeface="Liberation Mono" pitchFamily="49"/>
                <a:ea typeface="WenQuanYi Micro Hei" pitchFamily="2"/>
                <a:cs typeface="Lohit Devanagari" pitchFamily="2"/>
              </a:rPr>
              <a:t>) / 2.0</a:t>
            </a:r>
          </a:p>
        </p:txBody>
      </p:sp>
      <p:sp>
        <p:nvSpPr>
          <p:cNvPr id="6" name="TextBox 5"/>
          <p:cNvSpPr txBox="1"/>
          <p:nvPr/>
        </p:nvSpPr>
        <p:spPr>
          <a:xfrm>
            <a:off x="8428680" y="2700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00"/>
                </a:solidFill>
                <a:latin typeface="Liberation Mono" pitchFamily="49"/>
                <a:ea typeface="WenQuanYi Micro Hei" pitchFamily="2"/>
                <a:cs typeface="Lohit Devanagari" pitchFamily="2"/>
              </a:rPr>
              <a:t>1.0</a:t>
            </a:r>
          </a:p>
        </p:txBody>
      </p:sp>
      <p:sp>
        <p:nvSpPr>
          <p:cNvPr id="7" name="Straight Connector 6"/>
          <p:cNvSpPr/>
          <p:nvPr/>
        </p:nvSpPr>
        <p:spPr>
          <a:xfrm>
            <a:off x="5868360" y="2909160"/>
            <a:ext cx="2123640" cy="684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8" name="TextBox 7"/>
          <p:cNvSpPr txBox="1"/>
          <p:nvPr/>
        </p:nvSpPr>
        <p:spPr>
          <a:xfrm>
            <a:off x="5868360" y="3960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00"/>
                </a:solidFill>
                <a:latin typeface="Liberation Mono" pitchFamily="49"/>
                <a:ea typeface="WenQuanYi Micro Hei" pitchFamily="2"/>
                <a:cs typeface="Lohit Devanagari" pitchFamily="2"/>
              </a:rPr>
              <a:t>1.0</a:t>
            </a:r>
            <a:r>
              <a:rPr lang="en-GB" sz="2400" b="0" i="0" u="none" strike="noStrike" kern="1200">
                <a:ln>
                  <a:noFill/>
                </a:ln>
                <a:latin typeface="Liberation Mono" pitchFamily="49"/>
                <a:ea typeface="WenQuanYi Micro Hei" pitchFamily="2"/>
                <a:cs typeface="Lohit Devanagari" pitchFamily="2"/>
              </a:rPr>
              <a:t>**2</a:t>
            </a:r>
          </a:p>
        </p:txBody>
      </p:sp>
      <p:sp>
        <p:nvSpPr>
          <p:cNvPr id="9" name="TextBox 8"/>
          <p:cNvSpPr txBox="1"/>
          <p:nvPr/>
        </p:nvSpPr>
        <p:spPr>
          <a:xfrm>
            <a:off x="8428680" y="4500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1.0</a:t>
            </a:r>
          </a:p>
        </p:txBody>
      </p:sp>
      <p:sp>
        <p:nvSpPr>
          <p:cNvPr id="10" name="Straight Connector 9"/>
          <p:cNvSpPr/>
          <p:nvPr/>
        </p:nvSpPr>
        <p:spPr>
          <a:xfrm>
            <a:off x="5868360" y="4709160"/>
            <a:ext cx="2123640" cy="684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name="page119">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pPr lvl="0"/>
            <a:fld id="{EC4281DE-180B-4825-A981-E4E2550FD3AD}" type="slidenum">
              <a:t>119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Square root of </a:t>
            </a:r>
            <a:r>
              <a:rPr lang="en-GB">
                <a:solidFill>
                  <a:srgbClr val="800000"/>
                </a:solidFill>
              </a:rPr>
              <a:t>2.0</a:t>
            </a:r>
            <a:r>
              <a:rPr lang="en-GB"/>
              <a:t> by bisection </a:t>
            </a:r>
            <a:r>
              <a:rPr lang="en-GB">
                <a:latin typeface="Liberation Sans" pitchFamily="34"/>
              </a:rPr>
              <a:t>—</a:t>
            </a:r>
            <a:r>
              <a:rPr lang="en-GB"/>
              <a:t> 2</a:t>
            </a:r>
          </a:p>
        </p:txBody>
      </p:sp>
      <p:pic>
        <p:nvPicPr>
          <p:cNvPr id="3" name="Picture 2"/>
          <p:cNvPicPr>
            <a:picLocks noChangeAspect="1"/>
          </p:cNvPicPr>
          <p:nvPr/>
        </p:nvPicPr>
        <p:blipFill>
          <a:blip r:embed="rId3">
            <a:lum/>
            <a:alphaModFix/>
          </a:blip>
          <a:srcRect/>
          <a:stretch>
            <a:fillRect/>
          </a:stretch>
        </p:blipFill>
        <p:spPr>
          <a:xfrm>
            <a:off x="360000" y="2160000"/>
            <a:ext cx="5070240" cy="4698000"/>
          </a:xfrm>
          <a:prstGeom prst="rect">
            <a:avLst/>
          </a:prstGeom>
          <a:noFill/>
          <a:ln>
            <a:noFill/>
          </a:ln>
        </p:spPr>
      </p:pic>
      <p:sp>
        <p:nvSpPr>
          <p:cNvPr id="4" name="TextBox 3"/>
          <p:cNvSpPr txBox="1"/>
          <p:nvPr/>
        </p:nvSpPr>
        <p:spPr>
          <a:xfrm>
            <a:off x="5868360" y="2160000"/>
            <a:ext cx="22672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00"/>
                </a:solidFill>
                <a:latin typeface="Liberation Mono" pitchFamily="49"/>
                <a:ea typeface="WenQuanYi Micro Hei" pitchFamily="2"/>
                <a:cs typeface="Lohit Devanagari" pitchFamily="2"/>
              </a:rPr>
              <a:t>1.0</a:t>
            </a:r>
            <a:r>
              <a:rPr lang="en-GB" sz="2400" b="0" i="0" u="none" strike="noStrike" kern="1200">
                <a:ln>
                  <a:noFill/>
                </a:ln>
                <a:latin typeface="Liberation Mono" pitchFamily="49"/>
                <a:ea typeface="WenQuanYi Micro Hei" pitchFamily="2"/>
                <a:cs typeface="Lohit Devanagari" pitchFamily="2"/>
              </a:rPr>
              <a:t>**2 &lt; </a:t>
            </a:r>
            <a:r>
              <a:rPr lang="en-GB" sz="2400" b="0" i="0" u="none" strike="noStrike" kern="1200">
                <a:ln>
                  <a:noFill/>
                </a:ln>
                <a:solidFill>
                  <a:srgbClr val="800000"/>
                </a:solidFill>
                <a:latin typeface="Liberation Mono" pitchFamily="49"/>
                <a:ea typeface="WenQuanYi Micro Hei" pitchFamily="2"/>
                <a:cs typeface="Lohit Devanagari" pitchFamily="2"/>
              </a:rPr>
              <a:t>2.0</a:t>
            </a:r>
          </a:p>
        </p:txBody>
      </p:sp>
      <p:sp>
        <p:nvSpPr>
          <p:cNvPr id="5" name="TextBox 4"/>
          <p:cNvSpPr txBox="1"/>
          <p:nvPr/>
        </p:nvSpPr>
        <p:spPr>
          <a:xfrm>
            <a:off x="5868000" y="6446160"/>
            <a:ext cx="1951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00"/>
                </a:solidFill>
                <a:latin typeface="Liberation Sans" pitchFamily="18"/>
                <a:ea typeface="WenQuanYi Micro Hei" pitchFamily="2"/>
                <a:cs typeface="Lohit Devanagari" pitchFamily="2"/>
              </a:rPr>
              <a:t>1.0 &lt; </a:t>
            </a:r>
            <a:r>
              <a:rPr lang="en-GB" sz="2400" b="0" i="0" u="none" strike="noStrike" kern="1200">
                <a:ln>
                  <a:noFill/>
                </a:ln>
                <a:solidFill>
                  <a:srgbClr val="FF0000"/>
                </a:solidFill>
                <a:latin typeface="Liberation Sans" pitchFamily="34"/>
                <a:ea typeface="Liberation Sans" pitchFamily="34"/>
                <a:cs typeface="Liberation Sans" pitchFamily="34"/>
              </a:rPr>
              <a:t>√</a:t>
            </a:r>
            <a:r>
              <a:rPr lang="en-GB" sz="2400" b="0" i="0" u="none" strike="noStrike" kern="1200">
                <a:ln>
                  <a:noFill/>
                </a:ln>
                <a:solidFill>
                  <a:srgbClr val="FF0000"/>
                </a:solidFill>
                <a:latin typeface="Liberation Sans" pitchFamily="18"/>
                <a:ea typeface="Liberation Sans" pitchFamily="34"/>
                <a:cs typeface="Liberation Sans" pitchFamily="34"/>
              </a:rPr>
              <a:t>2 &lt; 2.0</a:t>
            </a:r>
          </a:p>
        </p:txBody>
      </p:sp>
      <p:sp>
        <p:nvSpPr>
          <p:cNvPr id="6" name="TextBox 5"/>
          <p:cNvSpPr txBox="1"/>
          <p:nvPr/>
        </p:nvSpPr>
        <p:spPr>
          <a:xfrm>
            <a:off x="5868360" y="3240000"/>
            <a:ext cx="32943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so change </a:t>
            </a:r>
            <a:r>
              <a:rPr lang="en-GB" sz="2400" b="1" i="0" u="none" strike="noStrike" kern="1200">
                <a:ln>
                  <a:noFill/>
                </a:ln>
                <a:latin typeface="Liberation Sans" pitchFamily="18"/>
                <a:ea typeface="WenQuanYi Micro Hei" pitchFamily="2"/>
                <a:cs typeface="Lohit Devanagari" pitchFamily="2"/>
              </a:rPr>
              <a:t>lower</a:t>
            </a:r>
            <a:r>
              <a:rPr lang="en-GB" sz="2400" b="0" i="0" u="none" strike="noStrike" kern="1200">
                <a:ln>
                  <a:noFill/>
                </a:ln>
                <a:latin typeface="Liberation Sans" pitchFamily="18"/>
                <a:ea typeface="WenQuanYi Micro Hei" pitchFamily="2"/>
                <a:cs typeface="Lohit Devanagari" pitchFamily="2"/>
              </a:rPr>
              <a:t> bound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19" name="Slide Number Placeholder 1"/>
          <p:cNvSpPr>
            <a:spLocks noGrp="1"/>
          </p:cNvSpPr>
          <p:nvPr>
            <p:ph type="sldNum" sz="quarter" idx="10"/>
          </p:nvPr>
        </p:nvSpPr>
        <p:spPr/>
        <p:txBody>
          <a:bodyPr/>
          <a:lstStyle/>
          <a:p>
            <a:pPr lvl="0"/>
            <a:fld id="{C8C1D535-0D4D-4512-958F-B85D37C99FBB}" type="slidenum">
              <a:t>12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Python commands</a:t>
            </a:r>
          </a:p>
        </p:txBody>
      </p:sp>
      <p:sp>
        <p:nvSpPr>
          <p:cNvPr id="3" name="TextBox 2"/>
          <p:cNvSpPr txBox="1"/>
          <p:nvPr/>
        </p:nvSpPr>
        <p:spPr>
          <a:xfrm>
            <a:off x="1237320" y="3314519"/>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a:t>
            </a:r>
          </a:p>
        </p:txBody>
      </p:sp>
      <p:sp>
        <p:nvSpPr>
          <p:cNvPr id="4" name="TextBox 3"/>
          <p:cNvSpPr txBox="1"/>
          <p:nvPr/>
        </p:nvSpPr>
        <p:spPr>
          <a:xfrm>
            <a:off x="6590160" y="1875960"/>
            <a:ext cx="237851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Python “function”</a:t>
            </a:r>
          </a:p>
        </p:txBody>
      </p:sp>
      <p:sp>
        <p:nvSpPr>
          <p:cNvPr id="5" name="TextBox 4"/>
          <p:cNvSpPr txBox="1"/>
          <p:nvPr/>
        </p:nvSpPr>
        <p:spPr>
          <a:xfrm>
            <a:off x="2151720" y="3314519"/>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6" name="TextBox 5"/>
          <p:cNvSpPr txBox="1"/>
          <p:nvPr/>
        </p:nvSpPr>
        <p:spPr>
          <a:xfrm>
            <a:off x="6581519" y="4027320"/>
            <a:ext cx="30322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Function’s “argument”</a:t>
            </a:r>
          </a:p>
        </p:txBody>
      </p:sp>
      <p:sp>
        <p:nvSpPr>
          <p:cNvPr id="7" name="TextBox 6"/>
          <p:cNvSpPr txBox="1"/>
          <p:nvPr/>
        </p:nvSpPr>
        <p:spPr>
          <a:xfrm>
            <a:off x="6581519" y="2587320"/>
            <a:ext cx="234540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Round brackets</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 </a:t>
            </a:r>
            <a:r>
              <a:rPr lang="en-GB" sz="2400" b="0" i="0" u="none" strike="noStrike" kern="1200">
                <a:ln>
                  <a:noFill/>
                </a:ln>
                <a:latin typeface="Liberation Sans" pitchFamily="18"/>
                <a:ea typeface="WenQuanYi Micro Hei" pitchFamily="2"/>
                <a:cs typeface="Lohit Devanagari" pitchFamily="2"/>
              </a:rPr>
              <a:t>“parentheses”</a:t>
            </a:r>
          </a:p>
        </p:txBody>
      </p:sp>
      <p:cxnSp>
        <p:nvCxnSpPr>
          <p:cNvPr id="8" name="Elbow Connector 7"/>
          <p:cNvCxnSpPr>
            <a:stCxn id="4" idx="1"/>
            <a:endCxn id="3" idx="0"/>
          </p:cNvCxnSpPr>
          <p:nvPr/>
        </p:nvCxnSpPr>
        <p:spPr>
          <a:xfrm rot="10800000" flipV="1">
            <a:off x="1730880" y="2082059"/>
            <a:ext cx="4859280" cy="1232459"/>
          </a:xfrm>
          <a:prstGeom prst="bentConnector2">
            <a:avLst/>
          </a:prstGeom>
          <a:noFill/>
          <a:ln w="18000">
            <a:solidFill>
              <a:srgbClr val="00FFFF"/>
            </a:solidFill>
            <a:prstDash val="solid"/>
            <a:tailEnd type="arrow"/>
          </a:ln>
        </p:spPr>
      </p:cxnSp>
      <p:sp>
        <p:nvSpPr>
          <p:cNvPr id="9" name="TextBox 8"/>
          <p:cNvSpPr txBox="1"/>
          <p:nvPr/>
        </p:nvSpPr>
        <p:spPr>
          <a:xfrm>
            <a:off x="2151720" y="3314519"/>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10" name="TextBox 9"/>
          <p:cNvSpPr txBox="1"/>
          <p:nvPr/>
        </p:nvSpPr>
        <p:spPr>
          <a:xfrm>
            <a:off x="5077800" y="3314519"/>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0000"/>
                </a:solidFill>
                <a:latin typeface="Liberation Mono" pitchFamily="49"/>
                <a:ea typeface="Liberation Mono" pitchFamily="49"/>
                <a:cs typeface="Liberation Mono" pitchFamily="49"/>
              </a:rPr>
              <a:t>)</a:t>
            </a:r>
          </a:p>
        </p:txBody>
      </p:sp>
      <p:cxnSp>
        <p:nvCxnSpPr>
          <p:cNvPr id="11" name="Elbow Connector 10"/>
          <p:cNvCxnSpPr>
            <a:stCxn id="7" idx="1"/>
            <a:endCxn id="9" idx="0"/>
          </p:cNvCxnSpPr>
          <p:nvPr/>
        </p:nvCxnSpPr>
        <p:spPr>
          <a:xfrm rot="10800000" flipV="1">
            <a:off x="2279521" y="2963339"/>
            <a:ext cx="4301999" cy="351179"/>
          </a:xfrm>
          <a:prstGeom prst="bentConnector2">
            <a:avLst/>
          </a:prstGeom>
          <a:noFill/>
          <a:ln w="18000">
            <a:solidFill>
              <a:srgbClr val="00FFFF"/>
            </a:solidFill>
            <a:prstDash val="solid"/>
            <a:tailEnd type="arrow"/>
          </a:ln>
        </p:spPr>
      </p:cxnSp>
      <p:cxnSp>
        <p:nvCxnSpPr>
          <p:cNvPr id="12" name="Elbow Connector 11"/>
          <p:cNvCxnSpPr>
            <a:stCxn id="7" idx="1"/>
            <a:endCxn id="10" idx="0"/>
          </p:cNvCxnSpPr>
          <p:nvPr/>
        </p:nvCxnSpPr>
        <p:spPr>
          <a:xfrm rot="10800000" flipV="1">
            <a:off x="5205601" y="2963339"/>
            <a:ext cx="1375919" cy="351179"/>
          </a:xfrm>
          <a:prstGeom prst="bentConnector2">
            <a:avLst/>
          </a:prstGeom>
          <a:noFill/>
          <a:ln w="18000">
            <a:solidFill>
              <a:srgbClr val="00FFFF"/>
            </a:solidFill>
            <a:prstDash val="solid"/>
            <a:tailEnd type="arrow"/>
          </a:ln>
        </p:spPr>
      </p:cxnSp>
      <p:sp>
        <p:nvSpPr>
          <p:cNvPr id="13" name="TextBox 12"/>
          <p:cNvSpPr txBox="1"/>
          <p:nvPr/>
        </p:nvSpPr>
        <p:spPr>
          <a:xfrm>
            <a:off x="2334600" y="3314519"/>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'Hello, world!</a:t>
            </a:r>
            <a:r>
              <a:rPr lang="en-GB" sz="2400" b="1" i="0" u="none" strike="noStrike" kern="1200">
                <a:ln>
                  <a:noFill/>
                </a:ln>
                <a:solidFill>
                  <a:srgbClr val="000000"/>
                </a:solidFill>
                <a:latin typeface="Liberation Mono" pitchFamily="49"/>
                <a:ea typeface="Liberation Mono" pitchFamily="49"/>
                <a:cs typeface="Liberation Mono" pitchFamily="49"/>
              </a:rPr>
              <a:t>'</a:t>
            </a:r>
          </a:p>
        </p:txBody>
      </p:sp>
      <p:cxnSp>
        <p:nvCxnSpPr>
          <p:cNvPr id="14" name="Elbow Connector 13"/>
          <p:cNvCxnSpPr>
            <a:stCxn id="6" idx="1"/>
            <a:endCxn id="13" idx="2"/>
          </p:cNvCxnSpPr>
          <p:nvPr/>
        </p:nvCxnSpPr>
        <p:spPr>
          <a:xfrm rot="10800000">
            <a:off x="3743281" y="3732840"/>
            <a:ext cx="2838239" cy="500581"/>
          </a:xfrm>
          <a:prstGeom prst="bentConnector2">
            <a:avLst/>
          </a:prstGeom>
          <a:noFill/>
          <a:ln w="18000">
            <a:solidFill>
              <a:srgbClr val="00FFFF"/>
            </a:solidFill>
            <a:prstDash val="solid"/>
            <a:tailEnd type="arrow"/>
          </a:ln>
        </p:spPr>
      </p:cxnSp>
      <p:sp>
        <p:nvSpPr>
          <p:cNvPr id="15" name="TextBox 14"/>
          <p:cNvSpPr txBox="1"/>
          <p:nvPr/>
        </p:nvSpPr>
        <p:spPr>
          <a:xfrm>
            <a:off x="6572880" y="5818680"/>
            <a:ext cx="22597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“Case sensitive”</a:t>
            </a:r>
          </a:p>
        </p:txBody>
      </p:sp>
      <p:sp>
        <p:nvSpPr>
          <p:cNvPr id="16" name="TextBox 15"/>
          <p:cNvSpPr txBox="1"/>
          <p:nvPr/>
        </p:nvSpPr>
        <p:spPr>
          <a:xfrm>
            <a:off x="1237320" y="583452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a:t>
            </a:r>
          </a:p>
        </p:txBody>
      </p:sp>
      <p:sp>
        <p:nvSpPr>
          <p:cNvPr id="17" name="TextBox 16"/>
          <p:cNvSpPr txBox="1"/>
          <p:nvPr/>
        </p:nvSpPr>
        <p:spPr>
          <a:xfrm>
            <a:off x="3037320" y="583452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a:t>
            </a:r>
          </a:p>
        </p:txBody>
      </p:sp>
      <p:sp>
        <p:nvSpPr>
          <p:cNvPr id="18" name="TextBox 17"/>
          <p:cNvSpPr txBox="1"/>
          <p:nvPr/>
        </p:nvSpPr>
        <p:spPr>
          <a:xfrm>
            <a:off x="2497320" y="583452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name="page120">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pPr lvl="0"/>
            <a:fld id="{7068F709-9A26-4BC6-9211-316089BB6189}" type="slidenum">
              <a:t>120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Square root of </a:t>
            </a:r>
            <a:r>
              <a:rPr lang="en-GB">
                <a:solidFill>
                  <a:srgbClr val="800000"/>
                </a:solidFill>
              </a:rPr>
              <a:t>2.0</a:t>
            </a:r>
            <a:r>
              <a:rPr lang="en-GB"/>
              <a:t> by bisection </a:t>
            </a:r>
            <a:r>
              <a:rPr lang="en-GB">
                <a:latin typeface="Liberation Sans" pitchFamily="34"/>
              </a:rPr>
              <a:t>—</a:t>
            </a:r>
            <a:r>
              <a:rPr lang="en-GB"/>
              <a:t> 3</a:t>
            </a:r>
          </a:p>
        </p:txBody>
      </p:sp>
      <p:pic>
        <p:nvPicPr>
          <p:cNvPr id="3" name="Picture 2"/>
          <p:cNvPicPr>
            <a:picLocks noChangeAspect="1"/>
          </p:cNvPicPr>
          <p:nvPr/>
        </p:nvPicPr>
        <p:blipFill>
          <a:blip r:embed="rId3">
            <a:lum/>
            <a:alphaModFix/>
          </a:blip>
          <a:srcRect/>
          <a:stretch>
            <a:fillRect/>
          </a:stretch>
        </p:blipFill>
        <p:spPr>
          <a:xfrm>
            <a:off x="360000" y="2160000"/>
            <a:ext cx="5070240" cy="4698000"/>
          </a:xfrm>
          <a:prstGeom prst="rect">
            <a:avLst/>
          </a:prstGeom>
          <a:noFill/>
          <a:ln>
            <a:noFill/>
          </a:ln>
        </p:spPr>
      </p:pic>
      <p:sp>
        <p:nvSpPr>
          <p:cNvPr id="4" name="TextBox 3"/>
          <p:cNvSpPr txBox="1"/>
          <p:nvPr/>
        </p:nvSpPr>
        <p:spPr>
          <a:xfrm>
            <a:off x="5868360" y="6445799"/>
            <a:ext cx="19198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Mid-point: </a:t>
            </a:r>
            <a:r>
              <a:rPr lang="en-GB" sz="2400" b="0" i="0" u="none" strike="noStrike" kern="1200">
                <a:ln>
                  <a:noFill/>
                </a:ln>
                <a:solidFill>
                  <a:srgbClr val="FF0000"/>
                </a:solidFill>
                <a:latin typeface="Liberation Sans" pitchFamily="18"/>
                <a:ea typeface="WenQuanYi Micro Hei" pitchFamily="2"/>
                <a:cs typeface="Lohit Devanagari" pitchFamily="2"/>
              </a:rPr>
              <a:t>1.5</a:t>
            </a:r>
          </a:p>
        </p:txBody>
      </p:sp>
      <p:sp>
        <p:nvSpPr>
          <p:cNvPr id="5" name="TextBox 4"/>
          <p:cNvSpPr txBox="1"/>
          <p:nvPr/>
        </p:nvSpPr>
        <p:spPr>
          <a:xfrm>
            <a:off x="5868720" y="2160000"/>
            <a:ext cx="318167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r>
              <a:rPr lang="en-GB" sz="2400" b="0" i="0" u="none" strike="noStrike" kern="1200">
                <a:ln>
                  <a:noFill/>
                </a:ln>
                <a:solidFill>
                  <a:srgbClr val="FF0000"/>
                </a:solidFill>
                <a:latin typeface="Liberation Mono" pitchFamily="49"/>
                <a:ea typeface="WenQuanYi Micro Hei" pitchFamily="2"/>
                <a:cs typeface="Lohit Devanagari" pitchFamily="2"/>
              </a:rPr>
              <a:t>1.0</a:t>
            </a:r>
            <a:r>
              <a:rPr lang="en-GB" sz="2400" b="0" i="0" u="none" strike="noStrike" kern="1200">
                <a:ln>
                  <a:noFill/>
                </a:ln>
                <a:latin typeface="Liberation Mono" pitchFamily="49"/>
                <a:ea typeface="WenQuanYi Micro Hei" pitchFamily="2"/>
                <a:cs typeface="Lohit Devanagari" pitchFamily="2"/>
              </a:rPr>
              <a:t> + </a:t>
            </a:r>
            <a:r>
              <a:rPr lang="en-GB" sz="2400" b="0" i="0" u="none" strike="noStrike" kern="1200">
                <a:ln>
                  <a:noFill/>
                </a:ln>
                <a:solidFill>
                  <a:srgbClr val="FF0000"/>
                </a:solidFill>
                <a:latin typeface="Liberation Mono" pitchFamily="49"/>
                <a:ea typeface="WenQuanYi Micro Hei" pitchFamily="2"/>
                <a:cs typeface="Lohit Devanagari" pitchFamily="2"/>
              </a:rPr>
              <a:t>2.0</a:t>
            </a:r>
            <a:r>
              <a:rPr lang="en-GB" sz="2400" b="0" i="0" u="none" strike="noStrike" kern="1200">
                <a:ln>
                  <a:noFill/>
                </a:ln>
                <a:latin typeface="Liberation Mono" pitchFamily="49"/>
                <a:ea typeface="WenQuanYi Micro Hei" pitchFamily="2"/>
                <a:cs typeface="Lohit Devanagari" pitchFamily="2"/>
              </a:rPr>
              <a:t>) / 2.0</a:t>
            </a:r>
          </a:p>
        </p:txBody>
      </p:sp>
      <p:sp>
        <p:nvSpPr>
          <p:cNvPr id="6" name="TextBox 5"/>
          <p:cNvSpPr txBox="1"/>
          <p:nvPr/>
        </p:nvSpPr>
        <p:spPr>
          <a:xfrm>
            <a:off x="8429040" y="2700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00"/>
                </a:solidFill>
                <a:latin typeface="Liberation Mono" pitchFamily="49"/>
                <a:ea typeface="WenQuanYi Micro Hei" pitchFamily="2"/>
                <a:cs typeface="Lohit Devanagari" pitchFamily="2"/>
              </a:rPr>
              <a:t>1.5</a:t>
            </a:r>
          </a:p>
        </p:txBody>
      </p:sp>
      <p:sp>
        <p:nvSpPr>
          <p:cNvPr id="7" name="Straight Connector 6"/>
          <p:cNvSpPr/>
          <p:nvPr/>
        </p:nvSpPr>
        <p:spPr>
          <a:xfrm>
            <a:off x="5868720" y="2909160"/>
            <a:ext cx="2123640" cy="684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8" name="TextBox 7"/>
          <p:cNvSpPr txBox="1"/>
          <p:nvPr/>
        </p:nvSpPr>
        <p:spPr>
          <a:xfrm>
            <a:off x="5868720" y="3960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00"/>
                </a:solidFill>
                <a:latin typeface="Liberation Mono" pitchFamily="49"/>
                <a:ea typeface="WenQuanYi Micro Hei" pitchFamily="2"/>
                <a:cs typeface="Lohit Devanagari" pitchFamily="2"/>
              </a:rPr>
              <a:t>1.5</a:t>
            </a:r>
            <a:r>
              <a:rPr lang="en-GB" sz="2400" b="0" i="0" u="none" strike="noStrike" kern="1200">
                <a:ln>
                  <a:noFill/>
                </a:ln>
                <a:latin typeface="Liberation Mono" pitchFamily="49"/>
                <a:ea typeface="WenQuanYi Micro Hei" pitchFamily="2"/>
                <a:cs typeface="Lohit Devanagari" pitchFamily="2"/>
              </a:rPr>
              <a:t>**2</a:t>
            </a:r>
          </a:p>
        </p:txBody>
      </p:sp>
      <p:sp>
        <p:nvSpPr>
          <p:cNvPr id="9" name="TextBox 8"/>
          <p:cNvSpPr txBox="1"/>
          <p:nvPr/>
        </p:nvSpPr>
        <p:spPr>
          <a:xfrm>
            <a:off x="8429040" y="4500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2.25</a:t>
            </a:r>
          </a:p>
        </p:txBody>
      </p:sp>
      <p:sp>
        <p:nvSpPr>
          <p:cNvPr id="10" name="Straight Connector 9"/>
          <p:cNvSpPr/>
          <p:nvPr/>
        </p:nvSpPr>
        <p:spPr>
          <a:xfrm>
            <a:off x="5868720" y="4709160"/>
            <a:ext cx="2123640" cy="684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name="page121">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pPr lvl="0"/>
            <a:fld id="{7298D515-D068-44C0-88F3-1760D69B7D07}" type="slidenum">
              <a:t>121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Square root of </a:t>
            </a:r>
            <a:r>
              <a:rPr lang="en-GB">
                <a:solidFill>
                  <a:srgbClr val="800000"/>
                </a:solidFill>
              </a:rPr>
              <a:t>2.0</a:t>
            </a:r>
            <a:r>
              <a:rPr lang="en-GB"/>
              <a:t> by bisection </a:t>
            </a:r>
            <a:r>
              <a:rPr lang="en-GB">
                <a:latin typeface="Liberation Sans" pitchFamily="34"/>
              </a:rPr>
              <a:t>—</a:t>
            </a:r>
            <a:r>
              <a:rPr lang="en-GB"/>
              <a:t> 4</a:t>
            </a:r>
          </a:p>
        </p:txBody>
      </p:sp>
      <p:pic>
        <p:nvPicPr>
          <p:cNvPr id="3" name="Picture 2"/>
          <p:cNvPicPr>
            <a:picLocks noChangeAspect="1"/>
          </p:cNvPicPr>
          <p:nvPr/>
        </p:nvPicPr>
        <p:blipFill>
          <a:blip r:embed="rId3">
            <a:lum/>
            <a:alphaModFix/>
          </a:blip>
          <a:srcRect/>
          <a:stretch>
            <a:fillRect/>
          </a:stretch>
        </p:blipFill>
        <p:spPr>
          <a:xfrm>
            <a:off x="360000" y="2160000"/>
            <a:ext cx="5070240" cy="4698000"/>
          </a:xfrm>
          <a:prstGeom prst="rect">
            <a:avLst/>
          </a:prstGeom>
          <a:noFill/>
          <a:ln>
            <a:noFill/>
          </a:ln>
        </p:spPr>
      </p:pic>
      <p:sp>
        <p:nvSpPr>
          <p:cNvPr id="4" name="TextBox 3"/>
          <p:cNvSpPr txBox="1"/>
          <p:nvPr/>
        </p:nvSpPr>
        <p:spPr>
          <a:xfrm>
            <a:off x="5868720" y="2160360"/>
            <a:ext cx="22672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00"/>
                </a:solidFill>
                <a:latin typeface="Liberation Mono" pitchFamily="49"/>
                <a:ea typeface="WenQuanYi Micro Hei" pitchFamily="2"/>
                <a:cs typeface="Lohit Devanagari" pitchFamily="2"/>
              </a:rPr>
              <a:t>1.5</a:t>
            </a:r>
            <a:r>
              <a:rPr lang="en-GB" sz="2400" b="0" i="0" u="none" strike="noStrike" kern="1200">
                <a:ln>
                  <a:noFill/>
                </a:ln>
                <a:latin typeface="Liberation Mono" pitchFamily="49"/>
                <a:ea typeface="WenQuanYi Micro Hei" pitchFamily="2"/>
                <a:cs typeface="Lohit Devanagari" pitchFamily="2"/>
              </a:rPr>
              <a:t>**2 &gt; </a:t>
            </a:r>
            <a:r>
              <a:rPr lang="en-GB" sz="2400" b="0" i="0" u="none" strike="noStrike" kern="1200">
                <a:ln>
                  <a:noFill/>
                </a:ln>
                <a:solidFill>
                  <a:srgbClr val="800000"/>
                </a:solidFill>
                <a:latin typeface="Liberation Mono" pitchFamily="49"/>
                <a:ea typeface="WenQuanYi Micro Hei" pitchFamily="2"/>
                <a:cs typeface="Lohit Devanagari" pitchFamily="2"/>
              </a:rPr>
              <a:t>2.0</a:t>
            </a:r>
          </a:p>
        </p:txBody>
      </p:sp>
      <p:sp>
        <p:nvSpPr>
          <p:cNvPr id="5" name="TextBox 4"/>
          <p:cNvSpPr txBox="1"/>
          <p:nvPr/>
        </p:nvSpPr>
        <p:spPr>
          <a:xfrm>
            <a:off x="5868720" y="3240360"/>
            <a:ext cx="33447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so change </a:t>
            </a:r>
            <a:r>
              <a:rPr lang="en-GB" sz="2400" b="1" i="0" u="none" strike="noStrike" kern="1200">
                <a:ln>
                  <a:noFill/>
                </a:ln>
                <a:latin typeface="Liberation Sans" pitchFamily="18"/>
                <a:ea typeface="WenQuanYi Micro Hei" pitchFamily="2"/>
                <a:cs typeface="Lohit Devanagari" pitchFamily="2"/>
              </a:rPr>
              <a:t>upper</a:t>
            </a:r>
            <a:r>
              <a:rPr lang="en-GB" sz="2400" b="0" i="0" u="none" strike="noStrike" kern="1200">
                <a:ln>
                  <a:noFill/>
                </a:ln>
                <a:latin typeface="Liberation Sans" pitchFamily="18"/>
                <a:ea typeface="WenQuanYi Micro Hei" pitchFamily="2"/>
                <a:cs typeface="Lohit Devanagari" pitchFamily="2"/>
              </a:rPr>
              <a:t> bound</a:t>
            </a:r>
          </a:p>
        </p:txBody>
      </p:sp>
      <p:sp>
        <p:nvSpPr>
          <p:cNvPr id="6" name="TextBox 5"/>
          <p:cNvSpPr txBox="1"/>
          <p:nvPr/>
        </p:nvSpPr>
        <p:spPr>
          <a:xfrm>
            <a:off x="5868000" y="6446520"/>
            <a:ext cx="1951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00"/>
                </a:solidFill>
                <a:latin typeface="Liberation Sans" pitchFamily="18"/>
                <a:ea typeface="WenQuanYi Micro Hei" pitchFamily="2"/>
                <a:cs typeface="Lohit Devanagari" pitchFamily="2"/>
              </a:rPr>
              <a:t>1.0 &lt; </a:t>
            </a:r>
            <a:r>
              <a:rPr lang="en-GB" sz="2400" b="0" i="0" u="none" strike="noStrike" kern="1200">
                <a:ln>
                  <a:noFill/>
                </a:ln>
                <a:solidFill>
                  <a:srgbClr val="FF0000"/>
                </a:solidFill>
                <a:latin typeface="Liberation Sans" pitchFamily="34"/>
                <a:ea typeface="Liberation Sans" pitchFamily="34"/>
                <a:cs typeface="Liberation Sans" pitchFamily="34"/>
              </a:rPr>
              <a:t>√</a:t>
            </a:r>
            <a:r>
              <a:rPr lang="en-GB" sz="2400" b="0" i="0" u="none" strike="noStrike" kern="1200">
                <a:ln>
                  <a:noFill/>
                </a:ln>
                <a:solidFill>
                  <a:srgbClr val="FF0000"/>
                </a:solidFill>
                <a:latin typeface="Liberation Sans" pitchFamily="18"/>
                <a:ea typeface="Liberation Sans" pitchFamily="34"/>
                <a:cs typeface="Liberation Sans" pitchFamily="34"/>
              </a:rPr>
              <a:t>2 &lt; 1.5</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name="page122">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pPr lvl="0"/>
            <a:fld id="{60D61034-DC0C-4180-A64F-C4C438482317}" type="slidenum">
              <a:t>122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Square root of </a:t>
            </a:r>
            <a:r>
              <a:rPr lang="en-GB">
                <a:solidFill>
                  <a:srgbClr val="800000"/>
                </a:solidFill>
              </a:rPr>
              <a:t>2.0</a:t>
            </a:r>
            <a:r>
              <a:rPr lang="en-GB"/>
              <a:t> by bisection </a:t>
            </a:r>
            <a:r>
              <a:rPr lang="en-GB">
                <a:latin typeface="Liberation Sans" pitchFamily="34"/>
              </a:rPr>
              <a:t>—</a:t>
            </a:r>
            <a:r>
              <a:rPr lang="en-GB"/>
              <a:t> 5</a:t>
            </a:r>
          </a:p>
        </p:txBody>
      </p:sp>
      <p:pic>
        <p:nvPicPr>
          <p:cNvPr id="3" name="Picture 2"/>
          <p:cNvPicPr>
            <a:picLocks noChangeAspect="1"/>
          </p:cNvPicPr>
          <p:nvPr/>
        </p:nvPicPr>
        <p:blipFill>
          <a:blip r:embed="rId3">
            <a:lum/>
            <a:alphaModFix/>
          </a:blip>
          <a:srcRect/>
          <a:stretch>
            <a:fillRect/>
          </a:stretch>
        </p:blipFill>
        <p:spPr>
          <a:xfrm>
            <a:off x="360000" y="2160000"/>
            <a:ext cx="5070240" cy="4698000"/>
          </a:xfrm>
          <a:prstGeom prst="rect">
            <a:avLst/>
          </a:prstGeom>
          <a:noFill/>
          <a:ln>
            <a:noFill/>
          </a:ln>
        </p:spPr>
      </p:pic>
      <p:sp>
        <p:nvSpPr>
          <p:cNvPr id="4" name="TextBox 3"/>
          <p:cNvSpPr txBox="1"/>
          <p:nvPr/>
        </p:nvSpPr>
        <p:spPr>
          <a:xfrm>
            <a:off x="5868720" y="6445799"/>
            <a:ext cx="20890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Mid-point: </a:t>
            </a:r>
            <a:r>
              <a:rPr lang="en-GB" sz="2400" b="0" i="0" u="none" strike="noStrike" kern="1200">
                <a:ln>
                  <a:noFill/>
                </a:ln>
                <a:solidFill>
                  <a:srgbClr val="FF0000"/>
                </a:solidFill>
                <a:latin typeface="Liberation Sans" pitchFamily="18"/>
                <a:ea typeface="WenQuanYi Micro Hei" pitchFamily="2"/>
                <a:cs typeface="Lohit Devanagari" pitchFamily="2"/>
              </a:rPr>
              <a:t>1.25</a:t>
            </a:r>
          </a:p>
        </p:txBody>
      </p:sp>
      <p:sp>
        <p:nvSpPr>
          <p:cNvPr id="5" name="TextBox 4"/>
          <p:cNvSpPr txBox="1"/>
          <p:nvPr/>
        </p:nvSpPr>
        <p:spPr>
          <a:xfrm>
            <a:off x="5869080" y="2160000"/>
            <a:ext cx="318167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r>
              <a:rPr lang="en-GB" sz="2400" b="0" i="0" u="none" strike="noStrike" kern="1200">
                <a:ln>
                  <a:noFill/>
                </a:ln>
                <a:solidFill>
                  <a:srgbClr val="FF0000"/>
                </a:solidFill>
                <a:latin typeface="Liberation Mono" pitchFamily="49"/>
                <a:ea typeface="WenQuanYi Micro Hei" pitchFamily="2"/>
                <a:cs typeface="Lohit Devanagari" pitchFamily="2"/>
              </a:rPr>
              <a:t>1.0</a:t>
            </a:r>
            <a:r>
              <a:rPr lang="en-GB" sz="2400" b="0" i="0" u="none" strike="noStrike" kern="1200">
                <a:ln>
                  <a:noFill/>
                </a:ln>
                <a:latin typeface="Liberation Mono" pitchFamily="49"/>
                <a:ea typeface="WenQuanYi Micro Hei" pitchFamily="2"/>
                <a:cs typeface="Lohit Devanagari" pitchFamily="2"/>
              </a:rPr>
              <a:t> + </a:t>
            </a:r>
            <a:r>
              <a:rPr lang="en-GB" sz="2400" b="0" i="0" u="none" strike="noStrike" kern="1200">
                <a:ln>
                  <a:noFill/>
                </a:ln>
                <a:solidFill>
                  <a:srgbClr val="FF0000"/>
                </a:solidFill>
                <a:latin typeface="Liberation Mono" pitchFamily="49"/>
                <a:ea typeface="WenQuanYi Micro Hei" pitchFamily="2"/>
                <a:cs typeface="Lohit Devanagari" pitchFamily="2"/>
              </a:rPr>
              <a:t>1.5</a:t>
            </a:r>
            <a:r>
              <a:rPr lang="en-GB" sz="2400" b="0" i="0" u="none" strike="noStrike" kern="1200">
                <a:ln>
                  <a:noFill/>
                </a:ln>
                <a:latin typeface="Liberation Mono" pitchFamily="49"/>
                <a:ea typeface="WenQuanYi Micro Hei" pitchFamily="2"/>
                <a:cs typeface="Lohit Devanagari" pitchFamily="2"/>
              </a:rPr>
              <a:t>) / 2.0</a:t>
            </a:r>
          </a:p>
        </p:txBody>
      </p:sp>
      <p:sp>
        <p:nvSpPr>
          <p:cNvPr id="6" name="TextBox 5"/>
          <p:cNvSpPr txBox="1"/>
          <p:nvPr/>
        </p:nvSpPr>
        <p:spPr>
          <a:xfrm>
            <a:off x="8429400" y="2700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00"/>
                </a:solidFill>
                <a:latin typeface="Liberation Mono" pitchFamily="49"/>
                <a:ea typeface="WenQuanYi Micro Hei" pitchFamily="2"/>
                <a:cs typeface="Lohit Devanagari" pitchFamily="2"/>
              </a:rPr>
              <a:t>1.25</a:t>
            </a:r>
          </a:p>
        </p:txBody>
      </p:sp>
      <p:sp>
        <p:nvSpPr>
          <p:cNvPr id="7" name="Straight Connector 6"/>
          <p:cNvSpPr/>
          <p:nvPr/>
        </p:nvSpPr>
        <p:spPr>
          <a:xfrm>
            <a:off x="5869080" y="2909160"/>
            <a:ext cx="2123639" cy="684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8" name="TextBox 7"/>
          <p:cNvSpPr txBox="1"/>
          <p:nvPr/>
        </p:nvSpPr>
        <p:spPr>
          <a:xfrm>
            <a:off x="5869080" y="396000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00"/>
                </a:solidFill>
                <a:latin typeface="Liberation Mono" pitchFamily="49"/>
                <a:ea typeface="WenQuanYi Micro Hei" pitchFamily="2"/>
                <a:cs typeface="Lohit Devanagari" pitchFamily="2"/>
              </a:rPr>
              <a:t>1.25</a:t>
            </a:r>
            <a:r>
              <a:rPr lang="en-GB" sz="2400" b="0" i="0" u="none" strike="noStrike" kern="1200">
                <a:ln>
                  <a:noFill/>
                </a:ln>
                <a:latin typeface="Liberation Mono" pitchFamily="49"/>
                <a:ea typeface="WenQuanYi Micro Hei" pitchFamily="2"/>
                <a:cs typeface="Lohit Devanagari" pitchFamily="2"/>
              </a:rPr>
              <a:t>**2</a:t>
            </a:r>
          </a:p>
        </p:txBody>
      </p:sp>
      <p:sp>
        <p:nvSpPr>
          <p:cNvPr id="9" name="TextBox 8"/>
          <p:cNvSpPr txBox="1"/>
          <p:nvPr/>
        </p:nvSpPr>
        <p:spPr>
          <a:xfrm>
            <a:off x="8429400" y="4500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1.5625</a:t>
            </a:r>
          </a:p>
        </p:txBody>
      </p:sp>
      <p:sp>
        <p:nvSpPr>
          <p:cNvPr id="10" name="Straight Connector 9"/>
          <p:cNvSpPr/>
          <p:nvPr/>
        </p:nvSpPr>
        <p:spPr>
          <a:xfrm>
            <a:off x="5869080" y="4709160"/>
            <a:ext cx="2123639" cy="684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name="page123">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pPr lvl="0"/>
            <a:fld id="{00932DFF-0010-4171-A34F-7B8947A730F2}" type="slidenum">
              <a:t>123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Square root of </a:t>
            </a:r>
            <a:r>
              <a:rPr lang="en-GB">
                <a:solidFill>
                  <a:srgbClr val="800000"/>
                </a:solidFill>
              </a:rPr>
              <a:t>2.0</a:t>
            </a:r>
            <a:r>
              <a:rPr lang="en-GB"/>
              <a:t> by bisection </a:t>
            </a:r>
            <a:r>
              <a:rPr lang="en-GB">
                <a:latin typeface="Liberation Sans" pitchFamily="34"/>
              </a:rPr>
              <a:t>—</a:t>
            </a:r>
            <a:r>
              <a:rPr lang="en-GB"/>
              <a:t> 6</a:t>
            </a:r>
          </a:p>
        </p:txBody>
      </p:sp>
      <p:pic>
        <p:nvPicPr>
          <p:cNvPr id="3" name="Picture 2"/>
          <p:cNvPicPr>
            <a:picLocks noChangeAspect="1"/>
          </p:cNvPicPr>
          <p:nvPr/>
        </p:nvPicPr>
        <p:blipFill>
          <a:blip r:embed="rId3">
            <a:lum/>
            <a:alphaModFix/>
          </a:blip>
          <a:srcRect/>
          <a:stretch>
            <a:fillRect/>
          </a:stretch>
        </p:blipFill>
        <p:spPr>
          <a:xfrm>
            <a:off x="360000" y="2160000"/>
            <a:ext cx="5070240" cy="4698000"/>
          </a:xfrm>
          <a:prstGeom prst="rect">
            <a:avLst/>
          </a:prstGeom>
          <a:noFill/>
          <a:ln>
            <a:noFill/>
          </a:ln>
        </p:spPr>
      </p:pic>
      <p:sp>
        <p:nvSpPr>
          <p:cNvPr id="4" name="TextBox 3"/>
          <p:cNvSpPr txBox="1"/>
          <p:nvPr/>
        </p:nvSpPr>
        <p:spPr>
          <a:xfrm>
            <a:off x="5868720" y="2160720"/>
            <a:ext cx="24501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00"/>
                </a:solidFill>
                <a:latin typeface="Liberation Mono" pitchFamily="49"/>
                <a:ea typeface="WenQuanYi Micro Hei" pitchFamily="2"/>
                <a:cs typeface="Lohit Devanagari" pitchFamily="2"/>
              </a:rPr>
              <a:t>1.25</a:t>
            </a:r>
            <a:r>
              <a:rPr lang="en-GB" sz="2400" b="0" i="0" u="none" strike="noStrike" kern="1200">
                <a:ln>
                  <a:noFill/>
                </a:ln>
                <a:latin typeface="Liberation Mono" pitchFamily="49"/>
                <a:ea typeface="WenQuanYi Micro Hei" pitchFamily="2"/>
                <a:cs typeface="Lohit Devanagari" pitchFamily="2"/>
              </a:rPr>
              <a:t>**2 &lt; </a:t>
            </a:r>
            <a:r>
              <a:rPr lang="en-GB" sz="2400" b="0" i="0" u="none" strike="noStrike" kern="1200">
                <a:ln>
                  <a:noFill/>
                </a:ln>
                <a:solidFill>
                  <a:srgbClr val="800000"/>
                </a:solidFill>
                <a:latin typeface="Liberation Mono" pitchFamily="49"/>
                <a:ea typeface="WenQuanYi Micro Hei" pitchFamily="2"/>
                <a:cs typeface="Lohit Devanagari" pitchFamily="2"/>
              </a:rPr>
              <a:t>2.0</a:t>
            </a:r>
          </a:p>
        </p:txBody>
      </p:sp>
      <p:sp>
        <p:nvSpPr>
          <p:cNvPr id="5" name="TextBox 4"/>
          <p:cNvSpPr txBox="1"/>
          <p:nvPr/>
        </p:nvSpPr>
        <p:spPr>
          <a:xfrm>
            <a:off x="5868720" y="3240720"/>
            <a:ext cx="32943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so change </a:t>
            </a:r>
            <a:r>
              <a:rPr lang="en-GB" sz="2400" b="1" i="0" u="none" strike="noStrike" kern="1200">
                <a:ln>
                  <a:noFill/>
                </a:ln>
                <a:latin typeface="Liberation Sans" pitchFamily="18"/>
                <a:ea typeface="WenQuanYi Micro Hei" pitchFamily="2"/>
                <a:cs typeface="Lohit Devanagari" pitchFamily="2"/>
              </a:rPr>
              <a:t>lower</a:t>
            </a:r>
            <a:r>
              <a:rPr lang="en-GB" sz="2400" b="0" i="0" u="none" strike="noStrike" kern="1200">
                <a:ln>
                  <a:noFill/>
                </a:ln>
                <a:latin typeface="Liberation Sans" pitchFamily="18"/>
                <a:ea typeface="WenQuanYi Micro Hei" pitchFamily="2"/>
                <a:cs typeface="Lohit Devanagari" pitchFamily="2"/>
              </a:rPr>
              <a:t> bound</a:t>
            </a:r>
          </a:p>
        </p:txBody>
      </p:sp>
      <p:sp>
        <p:nvSpPr>
          <p:cNvPr id="6" name="TextBox 5"/>
          <p:cNvSpPr txBox="1"/>
          <p:nvPr/>
        </p:nvSpPr>
        <p:spPr>
          <a:xfrm>
            <a:off x="5868000" y="6446879"/>
            <a:ext cx="21211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00"/>
                </a:solidFill>
                <a:latin typeface="Liberation Sans" pitchFamily="18"/>
                <a:ea typeface="WenQuanYi Micro Hei" pitchFamily="2"/>
                <a:cs typeface="Lohit Devanagari" pitchFamily="2"/>
              </a:rPr>
              <a:t>1.25 &lt; </a:t>
            </a:r>
            <a:r>
              <a:rPr lang="en-GB" sz="2400" b="0" i="0" u="none" strike="noStrike" kern="1200">
                <a:ln>
                  <a:noFill/>
                </a:ln>
                <a:solidFill>
                  <a:srgbClr val="FF0000"/>
                </a:solidFill>
                <a:latin typeface="Liberation Sans" pitchFamily="34"/>
                <a:ea typeface="Liberation Sans" pitchFamily="34"/>
                <a:cs typeface="Liberation Sans" pitchFamily="34"/>
              </a:rPr>
              <a:t>√</a:t>
            </a:r>
            <a:r>
              <a:rPr lang="en-GB" sz="2400" b="0" i="0" u="none" strike="noStrike" kern="1200">
                <a:ln>
                  <a:noFill/>
                </a:ln>
                <a:solidFill>
                  <a:srgbClr val="FF0000"/>
                </a:solidFill>
                <a:latin typeface="Liberation Sans" pitchFamily="18"/>
                <a:ea typeface="Liberation Sans" pitchFamily="34"/>
                <a:cs typeface="Liberation Sans" pitchFamily="34"/>
              </a:rPr>
              <a:t>2 &lt; 1.5</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name="page124">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pPr lvl="0"/>
            <a:fld id="{497C4156-0170-4A3D-B437-0495EDF7AC52}" type="slidenum">
              <a:t>124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Square root of </a:t>
            </a:r>
            <a:r>
              <a:rPr lang="en-GB">
                <a:solidFill>
                  <a:srgbClr val="800000"/>
                </a:solidFill>
              </a:rPr>
              <a:t>2.0</a:t>
            </a:r>
            <a:r>
              <a:rPr lang="en-GB"/>
              <a:t> by bisection </a:t>
            </a:r>
            <a:r>
              <a:rPr lang="en-GB">
                <a:latin typeface="Liberation Sans" pitchFamily="34"/>
              </a:rPr>
              <a:t>—</a:t>
            </a:r>
            <a:r>
              <a:rPr lang="en-GB"/>
              <a:t> 7</a:t>
            </a:r>
          </a:p>
        </p:txBody>
      </p:sp>
      <p:pic>
        <p:nvPicPr>
          <p:cNvPr id="3" name="Picture 2"/>
          <p:cNvPicPr>
            <a:picLocks noChangeAspect="1"/>
          </p:cNvPicPr>
          <p:nvPr/>
        </p:nvPicPr>
        <p:blipFill>
          <a:blip r:embed="rId3">
            <a:lum/>
            <a:alphaModFix/>
          </a:blip>
          <a:srcRect/>
          <a:stretch>
            <a:fillRect/>
          </a:stretch>
        </p:blipFill>
        <p:spPr>
          <a:xfrm>
            <a:off x="360000" y="2160000"/>
            <a:ext cx="5070240" cy="4698000"/>
          </a:xfrm>
          <a:prstGeom prst="rect">
            <a:avLst/>
          </a:prstGeom>
          <a:noFill/>
          <a:ln>
            <a:noFill/>
          </a:ln>
        </p:spPr>
      </p:pic>
      <p:sp>
        <p:nvSpPr>
          <p:cNvPr id="4" name="TextBox 3"/>
          <p:cNvSpPr txBox="1"/>
          <p:nvPr/>
        </p:nvSpPr>
        <p:spPr>
          <a:xfrm>
            <a:off x="5869080" y="6445799"/>
            <a:ext cx="22597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Mid-point: </a:t>
            </a:r>
            <a:r>
              <a:rPr lang="en-GB" sz="2400" b="0" i="0" u="none" strike="noStrike" kern="1200">
                <a:ln>
                  <a:noFill/>
                </a:ln>
                <a:solidFill>
                  <a:srgbClr val="FF0000"/>
                </a:solidFill>
                <a:latin typeface="Liberation Sans" pitchFamily="18"/>
                <a:ea typeface="WenQuanYi Micro Hei" pitchFamily="2"/>
                <a:cs typeface="Lohit Devanagari" pitchFamily="2"/>
              </a:rPr>
              <a:t>1.375</a:t>
            </a:r>
          </a:p>
        </p:txBody>
      </p:sp>
      <p:sp>
        <p:nvSpPr>
          <p:cNvPr id="5" name="TextBox 4"/>
          <p:cNvSpPr txBox="1"/>
          <p:nvPr/>
        </p:nvSpPr>
        <p:spPr>
          <a:xfrm>
            <a:off x="5869440" y="2160000"/>
            <a:ext cx="33645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r>
              <a:rPr lang="en-GB" sz="2400" b="0" i="0" u="none" strike="noStrike" kern="1200">
                <a:ln>
                  <a:noFill/>
                </a:ln>
                <a:solidFill>
                  <a:srgbClr val="FF0000"/>
                </a:solidFill>
                <a:latin typeface="Liberation Mono" pitchFamily="49"/>
                <a:ea typeface="WenQuanYi Micro Hei" pitchFamily="2"/>
                <a:cs typeface="Lohit Devanagari" pitchFamily="2"/>
              </a:rPr>
              <a:t>1.25</a:t>
            </a:r>
            <a:r>
              <a:rPr lang="en-GB" sz="2400" b="0" i="0" u="none" strike="noStrike" kern="1200">
                <a:ln>
                  <a:noFill/>
                </a:ln>
                <a:latin typeface="Liberation Mono" pitchFamily="49"/>
                <a:ea typeface="WenQuanYi Micro Hei" pitchFamily="2"/>
                <a:cs typeface="Lohit Devanagari" pitchFamily="2"/>
              </a:rPr>
              <a:t> + </a:t>
            </a:r>
            <a:r>
              <a:rPr lang="en-GB" sz="2400" b="0" i="0" u="none" strike="noStrike" kern="1200">
                <a:ln>
                  <a:noFill/>
                </a:ln>
                <a:solidFill>
                  <a:srgbClr val="FF0000"/>
                </a:solidFill>
                <a:latin typeface="Liberation Mono" pitchFamily="49"/>
                <a:ea typeface="WenQuanYi Micro Hei" pitchFamily="2"/>
                <a:cs typeface="Lohit Devanagari" pitchFamily="2"/>
              </a:rPr>
              <a:t>1.5</a:t>
            </a:r>
            <a:r>
              <a:rPr lang="en-GB" sz="2400" b="0" i="0" u="none" strike="noStrike" kern="1200">
                <a:ln>
                  <a:noFill/>
                </a:ln>
                <a:latin typeface="Liberation Mono" pitchFamily="49"/>
                <a:ea typeface="WenQuanYi Micro Hei" pitchFamily="2"/>
                <a:cs typeface="Lohit Devanagari" pitchFamily="2"/>
              </a:rPr>
              <a:t>) / 2.0</a:t>
            </a:r>
          </a:p>
        </p:txBody>
      </p:sp>
      <p:sp>
        <p:nvSpPr>
          <p:cNvPr id="6" name="TextBox 5"/>
          <p:cNvSpPr txBox="1"/>
          <p:nvPr/>
        </p:nvSpPr>
        <p:spPr>
          <a:xfrm>
            <a:off x="8429760" y="2700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00"/>
                </a:solidFill>
                <a:latin typeface="Liberation Mono" pitchFamily="49"/>
                <a:ea typeface="WenQuanYi Micro Hei" pitchFamily="2"/>
                <a:cs typeface="Lohit Devanagari" pitchFamily="2"/>
              </a:rPr>
              <a:t>1.375</a:t>
            </a:r>
          </a:p>
        </p:txBody>
      </p:sp>
      <p:sp>
        <p:nvSpPr>
          <p:cNvPr id="7" name="Straight Connector 6"/>
          <p:cNvSpPr/>
          <p:nvPr/>
        </p:nvSpPr>
        <p:spPr>
          <a:xfrm>
            <a:off x="5869440" y="2909160"/>
            <a:ext cx="2123640" cy="684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8" name="TextBox 7"/>
          <p:cNvSpPr txBox="1"/>
          <p:nvPr/>
        </p:nvSpPr>
        <p:spPr>
          <a:xfrm>
            <a:off x="5869440" y="3960000"/>
            <a:ext cx="15357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00"/>
                </a:solidFill>
                <a:latin typeface="Liberation Mono" pitchFamily="49"/>
                <a:ea typeface="WenQuanYi Micro Hei" pitchFamily="2"/>
                <a:cs typeface="Lohit Devanagari" pitchFamily="2"/>
              </a:rPr>
              <a:t>1.375</a:t>
            </a:r>
            <a:r>
              <a:rPr lang="en-GB" sz="2400" b="0" i="0" u="none" strike="noStrike" kern="1200">
                <a:ln>
                  <a:noFill/>
                </a:ln>
                <a:latin typeface="Liberation Mono" pitchFamily="49"/>
                <a:ea typeface="WenQuanYi Micro Hei" pitchFamily="2"/>
                <a:cs typeface="Lohit Devanagari" pitchFamily="2"/>
              </a:rPr>
              <a:t>**2</a:t>
            </a:r>
          </a:p>
        </p:txBody>
      </p:sp>
      <p:sp>
        <p:nvSpPr>
          <p:cNvPr id="9" name="TextBox 8"/>
          <p:cNvSpPr txBox="1"/>
          <p:nvPr/>
        </p:nvSpPr>
        <p:spPr>
          <a:xfrm>
            <a:off x="8429760" y="450000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1.890625</a:t>
            </a:r>
          </a:p>
        </p:txBody>
      </p:sp>
      <p:sp>
        <p:nvSpPr>
          <p:cNvPr id="10" name="Straight Connector 9"/>
          <p:cNvSpPr/>
          <p:nvPr/>
        </p:nvSpPr>
        <p:spPr>
          <a:xfrm>
            <a:off x="5869440" y="4709160"/>
            <a:ext cx="2123640" cy="684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name="page125">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pPr lvl="0"/>
            <a:fld id="{BAAD53EB-6D33-4989-85A0-30DE960F0DC7}" type="slidenum">
              <a:t>125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Square root of </a:t>
            </a:r>
            <a:r>
              <a:rPr lang="en-GB">
                <a:solidFill>
                  <a:srgbClr val="800000"/>
                </a:solidFill>
              </a:rPr>
              <a:t>2.0</a:t>
            </a:r>
            <a:r>
              <a:rPr lang="en-GB"/>
              <a:t> by bisection </a:t>
            </a:r>
            <a:r>
              <a:rPr lang="en-GB">
                <a:latin typeface="Liberation Sans" pitchFamily="34"/>
              </a:rPr>
              <a:t>—</a:t>
            </a:r>
            <a:r>
              <a:rPr lang="en-GB"/>
              <a:t> 8</a:t>
            </a:r>
          </a:p>
        </p:txBody>
      </p:sp>
      <p:pic>
        <p:nvPicPr>
          <p:cNvPr id="3" name="Picture 2"/>
          <p:cNvPicPr>
            <a:picLocks noChangeAspect="1"/>
          </p:cNvPicPr>
          <p:nvPr/>
        </p:nvPicPr>
        <p:blipFill>
          <a:blip r:embed="rId3">
            <a:lum/>
            <a:alphaModFix/>
          </a:blip>
          <a:srcRect/>
          <a:stretch>
            <a:fillRect/>
          </a:stretch>
        </p:blipFill>
        <p:spPr>
          <a:xfrm>
            <a:off x="360000" y="2160000"/>
            <a:ext cx="5070240" cy="4698000"/>
          </a:xfrm>
          <a:prstGeom prst="rect">
            <a:avLst/>
          </a:prstGeom>
          <a:noFill/>
          <a:ln>
            <a:noFill/>
          </a:ln>
        </p:spPr>
      </p:pic>
      <p:sp>
        <p:nvSpPr>
          <p:cNvPr id="4" name="TextBox 3"/>
          <p:cNvSpPr txBox="1"/>
          <p:nvPr/>
        </p:nvSpPr>
        <p:spPr>
          <a:xfrm>
            <a:off x="5869080" y="2161080"/>
            <a:ext cx="26330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00"/>
                </a:solidFill>
                <a:latin typeface="Liberation Mono" pitchFamily="49"/>
                <a:ea typeface="WenQuanYi Micro Hei" pitchFamily="2"/>
                <a:cs typeface="Lohit Devanagari" pitchFamily="2"/>
              </a:rPr>
              <a:t>1.375</a:t>
            </a:r>
            <a:r>
              <a:rPr lang="en-GB" sz="2400" b="0" i="0" u="none" strike="noStrike" kern="1200">
                <a:ln>
                  <a:noFill/>
                </a:ln>
                <a:latin typeface="Liberation Mono" pitchFamily="49"/>
                <a:ea typeface="WenQuanYi Micro Hei" pitchFamily="2"/>
                <a:cs typeface="Lohit Devanagari" pitchFamily="2"/>
              </a:rPr>
              <a:t>**2 &lt; </a:t>
            </a:r>
            <a:r>
              <a:rPr lang="en-GB" sz="2400" b="0" i="0" u="none" strike="noStrike" kern="1200">
                <a:ln>
                  <a:noFill/>
                </a:ln>
                <a:solidFill>
                  <a:srgbClr val="800000"/>
                </a:solidFill>
                <a:latin typeface="Liberation Mono" pitchFamily="49"/>
                <a:ea typeface="WenQuanYi Micro Hei" pitchFamily="2"/>
                <a:cs typeface="Lohit Devanagari" pitchFamily="2"/>
              </a:rPr>
              <a:t>2.0</a:t>
            </a:r>
          </a:p>
        </p:txBody>
      </p:sp>
      <p:sp>
        <p:nvSpPr>
          <p:cNvPr id="5" name="TextBox 4"/>
          <p:cNvSpPr txBox="1"/>
          <p:nvPr/>
        </p:nvSpPr>
        <p:spPr>
          <a:xfrm>
            <a:off x="5869080" y="3241080"/>
            <a:ext cx="32943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so change </a:t>
            </a:r>
            <a:r>
              <a:rPr lang="en-GB" sz="2400" b="1" i="0" u="none" strike="noStrike" kern="1200">
                <a:ln>
                  <a:noFill/>
                </a:ln>
                <a:latin typeface="Liberation Sans" pitchFamily="18"/>
                <a:ea typeface="WenQuanYi Micro Hei" pitchFamily="2"/>
                <a:cs typeface="Lohit Devanagari" pitchFamily="2"/>
              </a:rPr>
              <a:t>lower</a:t>
            </a:r>
            <a:r>
              <a:rPr lang="en-GB" sz="2400" b="0" i="0" u="none" strike="noStrike" kern="1200">
                <a:ln>
                  <a:noFill/>
                </a:ln>
                <a:latin typeface="Liberation Sans" pitchFamily="18"/>
                <a:ea typeface="WenQuanYi Micro Hei" pitchFamily="2"/>
                <a:cs typeface="Lohit Devanagari" pitchFamily="2"/>
              </a:rPr>
              <a:t> bound</a:t>
            </a:r>
          </a:p>
        </p:txBody>
      </p:sp>
      <p:sp>
        <p:nvSpPr>
          <p:cNvPr id="6" name="TextBox 5"/>
          <p:cNvSpPr txBox="1"/>
          <p:nvPr/>
        </p:nvSpPr>
        <p:spPr>
          <a:xfrm>
            <a:off x="5868360" y="6447240"/>
            <a:ext cx="22917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00"/>
                </a:solidFill>
                <a:latin typeface="Liberation Sans" pitchFamily="18"/>
                <a:ea typeface="WenQuanYi Micro Hei" pitchFamily="2"/>
                <a:cs typeface="Lohit Devanagari" pitchFamily="2"/>
              </a:rPr>
              <a:t>1.375 &lt; </a:t>
            </a:r>
            <a:r>
              <a:rPr lang="en-GB" sz="2400" b="0" i="0" u="none" strike="noStrike" kern="1200">
                <a:ln>
                  <a:noFill/>
                </a:ln>
                <a:solidFill>
                  <a:srgbClr val="FF0000"/>
                </a:solidFill>
                <a:latin typeface="Liberation Sans" pitchFamily="34"/>
                <a:ea typeface="Liberation Sans" pitchFamily="34"/>
                <a:cs typeface="Liberation Sans" pitchFamily="34"/>
              </a:rPr>
              <a:t>√</a:t>
            </a:r>
            <a:r>
              <a:rPr lang="en-GB" sz="2400" b="0" i="0" u="none" strike="noStrike" kern="1200">
                <a:ln>
                  <a:noFill/>
                </a:ln>
                <a:solidFill>
                  <a:srgbClr val="FF0000"/>
                </a:solidFill>
                <a:latin typeface="Liberation Sans" pitchFamily="18"/>
                <a:ea typeface="Liberation Sans" pitchFamily="34"/>
                <a:cs typeface="Liberation Sans" pitchFamily="34"/>
              </a:rPr>
              <a:t>2 &lt; 1.5</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name="page126">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pPr lvl="0"/>
            <a:fld id="{8DA403C3-F4EE-4239-B615-604C9C01B560}" type="slidenum">
              <a:t>126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Exercise 6</a:t>
            </a:r>
          </a:p>
        </p:txBody>
      </p:sp>
      <p:pic>
        <p:nvPicPr>
          <p:cNvPr id="3" name="Picture 2"/>
          <p:cNvPicPr>
            <a:picLocks noChangeAspect="1"/>
          </p:cNvPicPr>
          <p:nvPr/>
        </p:nvPicPr>
        <p:blipFill>
          <a:blip r:embed="rId3">
            <a:lum/>
            <a:alphaModFix/>
          </a:blip>
          <a:srcRect/>
          <a:stretch>
            <a:fillRect/>
          </a:stretch>
        </p:blipFill>
        <p:spPr>
          <a:xfrm>
            <a:off x="360000" y="2160000"/>
            <a:ext cx="5070240" cy="4698000"/>
          </a:xfrm>
          <a:prstGeom prst="rect">
            <a:avLst/>
          </a:prstGeom>
          <a:noFill/>
          <a:ln>
            <a:noFill/>
          </a:ln>
        </p:spPr>
      </p:pic>
      <p:sp>
        <p:nvSpPr>
          <p:cNvPr id="4" name="TextBox 3"/>
          <p:cNvSpPr txBox="1"/>
          <p:nvPr/>
        </p:nvSpPr>
        <p:spPr>
          <a:xfrm>
            <a:off x="3137039" y="6987600"/>
            <a:ext cx="22917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00"/>
                </a:solidFill>
                <a:latin typeface="Liberation Sans" pitchFamily="18"/>
                <a:ea typeface="WenQuanYi Micro Hei" pitchFamily="2"/>
                <a:cs typeface="Lohit Devanagari" pitchFamily="2"/>
              </a:rPr>
              <a:t>1.375 &lt; </a:t>
            </a:r>
            <a:r>
              <a:rPr lang="en-GB" sz="2400" b="0" i="0" u="none" strike="noStrike" kern="1200">
                <a:ln>
                  <a:noFill/>
                </a:ln>
                <a:solidFill>
                  <a:srgbClr val="FF0000"/>
                </a:solidFill>
                <a:latin typeface="Liberation Sans" pitchFamily="34"/>
                <a:ea typeface="Liberation Sans" pitchFamily="34"/>
                <a:cs typeface="Liberation Sans" pitchFamily="34"/>
              </a:rPr>
              <a:t>√</a:t>
            </a:r>
            <a:r>
              <a:rPr lang="en-GB" sz="2400" b="0" i="0" u="none" strike="noStrike" kern="1200">
                <a:ln>
                  <a:noFill/>
                </a:ln>
                <a:solidFill>
                  <a:srgbClr val="FF0000"/>
                </a:solidFill>
                <a:latin typeface="Liberation Sans" pitchFamily="18"/>
                <a:ea typeface="Liberation Sans" pitchFamily="34"/>
                <a:cs typeface="Liberation Sans" pitchFamily="34"/>
              </a:rPr>
              <a:t>2 &lt; 1.5</a:t>
            </a:r>
          </a:p>
        </p:txBody>
      </p:sp>
      <p:sp>
        <p:nvSpPr>
          <p:cNvPr id="5" name="TextBox 4"/>
          <p:cNvSpPr txBox="1"/>
          <p:nvPr/>
        </p:nvSpPr>
        <p:spPr>
          <a:xfrm>
            <a:off x="5868360" y="2160000"/>
            <a:ext cx="28677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One more iteration.</a:t>
            </a:r>
          </a:p>
        </p:txBody>
      </p:sp>
      <p:sp>
        <p:nvSpPr>
          <p:cNvPr id="6" name="TextBox 5"/>
          <p:cNvSpPr txBox="1"/>
          <p:nvPr/>
        </p:nvSpPr>
        <p:spPr>
          <a:xfrm>
            <a:off x="5868360" y="3240360"/>
            <a:ext cx="25981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Find the mid-point.</a:t>
            </a:r>
          </a:p>
        </p:txBody>
      </p:sp>
      <p:sp>
        <p:nvSpPr>
          <p:cNvPr id="7" name="TextBox 6"/>
          <p:cNvSpPr txBox="1"/>
          <p:nvPr/>
        </p:nvSpPr>
        <p:spPr>
          <a:xfrm>
            <a:off x="5868720" y="3600720"/>
            <a:ext cx="13773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Square it.</a:t>
            </a:r>
          </a:p>
        </p:txBody>
      </p:sp>
      <p:sp>
        <p:nvSpPr>
          <p:cNvPr id="8" name="TextBox 7"/>
          <p:cNvSpPr txBox="1"/>
          <p:nvPr/>
        </p:nvSpPr>
        <p:spPr>
          <a:xfrm>
            <a:off x="5868720" y="3961080"/>
            <a:ext cx="378503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Compare the square to 2.0.</a:t>
            </a:r>
          </a:p>
        </p:txBody>
      </p:sp>
      <p:sp>
        <p:nvSpPr>
          <p:cNvPr id="9" name="TextBox 8"/>
          <p:cNvSpPr txBox="1"/>
          <p:nvPr/>
        </p:nvSpPr>
        <p:spPr>
          <a:xfrm>
            <a:off x="5869080" y="4681440"/>
            <a:ext cx="3391920" cy="7520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Do you change the</a:t>
            </a:r>
          </a:p>
          <a:p>
            <a:pPr marL="0" marR="0" lvl="0" indent="0"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lower or upper bound?</a:t>
            </a:r>
          </a:p>
        </p:txBody>
      </p:sp>
      <p:grpSp>
        <p:nvGrpSpPr>
          <p:cNvPr id="10" name="Group 9"/>
          <p:cNvGrpSpPr/>
          <p:nvPr/>
        </p:nvGrpSpPr>
        <p:grpSpPr>
          <a:xfrm>
            <a:off x="7559640" y="6293159"/>
            <a:ext cx="2250359" cy="871200"/>
            <a:chOff x="7559640" y="6293159"/>
            <a:chExt cx="2250359" cy="871200"/>
          </a:xfrm>
        </p:grpSpPr>
        <p:sp>
          <p:nvSpPr>
            <p:cNvPr id="11" name="TextBox 10"/>
            <p:cNvSpPr txBox="1"/>
            <p:nvPr/>
          </p:nvSpPr>
          <p:spPr>
            <a:xfrm>
              <a:off x="8416080" y="6428520"/>
              <a:ext cx="1393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2 minutes</a:t>
              </a:r>
            </a:p>
          </p:txBody>
        </p:sp>
        <p:pic>
          <p:nvPicPr>
            <p:cNvPr id="12" name="Picture 11"/>
            <p:cNvPicPr>
              <a:picLocks noChangeAspect="1"/>
            </p:cNvPicPr>
            <p:nvPr/>
          </p:nvPicPr>
          <p:blipFill>
            <a:blip r:embed="rId4">
              <a:lum/>
              <a:alphaModFix/>
            </a:blip>
            <a:srcRect/>
            <a:stretch>
              <a:fillRect/>
            </a:stretch>
          </p:blipFill>
          <p:spPr>
            <a:xfrm>
              <a:off x="7559640" y="6293159"/>
              <a:ext cx="871200" cy="871200"/>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name="page127">
    <p:spTree>
      <p:nvGrpSpPr>
        <p:cNvPr id="1" name=""/>
        <p:cNvGrpSpPr/>
        <p:nvPr/>
      </p:nvGrpSpPr>
      <p:grpSpPr>
        <a:xfrm>
          <a:off x="0" y="0"/>
          <a:ext cx="0" cy="0"/>
          <a:chOff x="0" y="0"/>
          <a:chExt cx="0" cy="0"/>
        </a:xfrm>
      </p:grpSpPr>
      <p:sp>
        <p:nvSpPr>
          <p:cNvPr id="6" name="Slide Number Placeholder 1"/>
          <p:cNvSpPr>
            <a:spLocks noGrp="1"/>
          </p:cNvSpPr>
          <p:nvPr>
            <p:ph type="sldNum" sz="quarter" idx="10"/>
          </p:nvPr>
        </p:nvSpPr>
        <p:spPr/>
        <p:txBody>
          <a:bodyPr/>
          <a:lstStyle/>
          <a:p>
            <a:pPr lvl="0"/>
            <a:fld id="{ADA2FDEB-7743-4DDF-9800-C2240B1C9CC9}" type="slidenum">
              <a:t>127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Understanding before Programming</a:t>
            </a:r>
          </a:p>
        </p:txBody>
      </p:sp>
      <p:pic>
        <p:nvPicPr>
          <p:cNvPr id="3" name="Picture 2"/>
          <p:cNvPicPr>
            <a:picLocks noChangeAspect="1"/>
          </p:cNvPicPr>
          <p:nvPr/>
        </p:nvPicPr>
        <p:blipFill>
          <a:blip r:embed="rId3">
            <a:lum/>
            <a:alphaModFix/>
          </a:blip>
          <a:srcRect/>
          <a:stretch>
            <a:fillRect/>
          </a:stretch>
        </p:blipFill>
        <p:spPr>
          <a:xfrm>
            <a:off x="359640" y="2159640"/>
            <a:ext cx="5070240" cy="4698000"/>
          </a:xfrm>
          <a:prstGeom prst="rect">
            <a:avLst/>
          </a:prstGeom>
          <a:noFill/>
          <a:ln>
            <a:noFill/>
          </a:ln>
        </p:spPr>
      </p:pic>
      <p:sp>
        <p:nvSpPr>
          <p:cNvPr id="4" name="Freeform 3"/>
          <p:cNvSpPr/>
          <p:nvPr/>
        </p:nvSpPr>
        <p:spPr>
          <a:xfrm>
            <a:off x="5879160" y="2211480"/>
            <a:ext cx="3580200" cy="421524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ctr" anchorCtr="0" compatLnSpc="0"/>
          <a:lstStyle/>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p:txBody>
      </p:sp>
      <p:sp>
        <p:nvSpPr>
          <p:cNvPr id="5" name="Straight Connector 4"/>
          <p:cNvSpPr/>
          <p:nvPr/>
        </p:nvSpPr>
        <p:spPr>
          <a:xfrm>
            <a:off x="4394160" y="4334400"/>
            <a:ext cx="1357560" cy="0"/>
          </a:xfrm>
          <a:prstGeom prst="line">
            <a:avLst/>
          </a:prstGeom>
          <a:noFill/>
          <a:ln w="90000">
            <a:solidFill>
              <a:srgbClr val="800080"/>
            </a:solidFill>
            <a:prstDash val="solid"/>
            <a:tailEnd type="arrow"/>
          </a:ln>
        </p:spPr>
        <p:txBody>
          <a:bodyPr vert="horz" wrap="none" lIns="126000" tIns="81000" rIns="126000" bIns="81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name="page128">
    <p:spTree>
      <p:nvGrpSpPr>
        <p:cNvPr id="1" name=""/>
        <p:cNvGrpSpPr/>
        <p:nvPr/>
      </p:nvGrpSpPr>
      <p:grpSpPr>
        <a:xfrm>
          <a:off x="0" y="0"/>
          <a:ext cx="0" cy="0"/>
          <a:chOff x="0" y="0"/>
          <a:chExt cx="0" cy="0"/>
        </a:xfrm>
      </p:grpSpPr>
      <p:sp>
        <p:nvSpPr>
          <p:cNvPr id="6" name="Slide Number Placeholder 1"/>
          <p:cNvSpPr>
            <a:spLocks noGrp="1"/>
          </p:cNvSpPr>
          <p:nvPr>
            <p:ph type="sldNum" sz="quarter" idx="10"/>
          </p:nvPr>
        </p:nvSpPr>
        <p:spPr/>
        <p:txBody>
          <a:bodyPr/>
          <a:lstStyle/>
          <a:p>
            <a:pPr lvl="0"/>
            <a:fld id="{28989884-F46E-414D-BAFB-8474A0251FF9}" type="slidenum">
              <a:t>128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And now using Python!</a:t>
            </a:r>
          </a:p>
        </p:txBody>
      </p:sp>
      <p:pic>
        <p:nvPicPr>
          <p:cNvPr id="3" name="Picture 2"/>
          <p:cNvPicPr>
            <a:picLocks noChangeAspect="1"/>
          </p:cNvPicPr>
          <p:nvPr/>
        </p:nvPicPr>
        <p:blipFill>
          <a:blip r:embed="rId3">
            <a:lum/>
            <a:alphaModFix/>
          </a:blip>
          <a:srcRect/>
          <a:stretch>
            <a:fillRect/>
          </a:stretch>
        </p:blipFill>
        <p:spPr>
          <a:xfrm>
            <a:off x="360000" y="2160000"/>
            <a:ext cx="5070240" cy="4698000"/>
          </a:xfrm>
          <a:prstGeom prst="rect">
            <a:avLst/>
          </a:prstGeom>
          <a:noFill/>
          <a:ln>
            <a:noFill/>
          </a:ln>
        </p:spPr>
      </p:pic>
      <p:sp>
        <p:nvSpPr>
          <p:cNvPr id="4" name="TextBox 3"/>
          <p:cNvSpPr txBox="1"/>
          <p:nvPr/>
        </p:nvSpPr>
        <p:spPr>
          <a:xfrm>
            <a:off x="5329440" y="2160000"/>
            <a:ext cx="2085839"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lower = 0.0</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upper = 2.0</a:t>
            </a:r>
          </a:p>
        </p:txBody>
      </p:sp>
      <p:sp>
        <p:nvSpPr>
          <p:cNvPr id="5" name="TextBox 4"/>
          <p:cNvSpPr txBox="1"/>
          <p:nvPr/>
        </p:nvSpPr>
        <p:spPr>
          <a:xfrm>
            <a:off x="5329440" y="3600360"/>
            <a:ext cx="4464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middle = (lower+upper)/2</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name="page129">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pPr lvl="0"/>
            <a:fld id="{5F1E79EE-BCF1-4CAC-A642-3E05851D0741}" type="slidenum">
              <a:t>129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And now using Python </a:t>
            </a:r>
            <a:r>
              <a:rPr lang="en-GB">
                <a:latin typeface="Liberation Sans" pitchFamily="34"/>
              </a:rPr>
              <a:t>—</a:t>
            </a:r>
            <a:r>
              <a:rPr lang="en-GB"/>
              <a:t> 2</a:t>
            </a:r>
          </a:p>
        </p:txBody>
      </p:sp>
      <p:pic>
        <p:nvPicPr>
          <p:cNvPr id="3" name="Picture 2"/>
          <p:cNvPicPr>
            <a:picLocks noChangeAspect="1"/>
          </p:cNvPicPr>
          <p:nvPr/>
        </p:nvPicPr>
        <p:blipFill>
          <a:blip r:embed="rId3">
            <a:lum/>
            <a:alphaModFix/>
          </a:blip>
          <a:srcRect/>
          <a:stretch>
            <a:fillRect/>
          </a:stretch>
        </p:blipFill>
        <p:spPr>
          <a:xfrm>
            <a:off x="360000" y="2160000"/>
            <a:ext cx="5070240" cy="4698000"/>
          </a:xfrm>
          <a:prstGeom prst="rect">
            <a:avLst/>
          </a:prstGeom>
          <a:noFill/>
          <a:ln>
            <a:noFill/>
          </a:ln>
        </p:spPr>
      </p:pic>
      <p:sp>
        <p:nvSpPr>
          <p:cNvPr id="4" name="TextBox 3"/>
          <p:cNvSpPr txBox="1"/>
          <p:nvPr/>
        </p:nvSpPr>
        <p:spPr>
          <a:xfrm>
            <a:off x="5329440" y="216036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middle**2 &lt; 2.0</a:t>
            </a:r>
          </a:p>
        </p:txBody>
      </p:sp>
      <p:sp>
        <p:nvSpPr>
          <p:cNvPr id="5" name="TextBox 4"/>
          <p:cNvSpPr txBox="1"/>
          <p:nvPr/>
        </p:nvSpPr>
        <p:spPr>
          <a:xfrm>
            <a:off x="5329440" y="324036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True</a:t>
            </a:r>
          </a:p>
        </p:txBody>
      </p:sp>
      <p:sp>
        <p:nvSpPr>
          <p:cNvPr id="6" name="Straight Connector 5"/>
          <p:cNvSpPr/>
          <p:nvPr/>
        </p:nvSpPr>
        <p:spPr>
          <a:xfrm>
            <a:off x="5731560" y="2664360"/>
            <a:ext cx="0" cy="57636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7" name="TextBox 6"/>
          <p:cNvSpPr txBox="1"/>
          <p:nvPr/>
        </p:nvSpPr>
        <p:spPr>
          <a:xfrm>
            <a:off x="5329440" y="432036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lower</a:t>
            </a:r>
            <a:r>
              <a:rPr lang="en-GB" sz="2400" b="0" i="0" u="none" strike="noStrike" kern="1200">
                <a:ln>
                  <a:noFill/>
                </a:ln>
                <a:latin typeface="Liberation Mono" pitchFamily="49"/>
                <a:ea typeface="WenQuanYi Micro Hei" pitchFamily="2"/>
                <a:cs typeface="Lohit Devanagari" pitchFamily="2"/>
              </a:rPr>
              <a:t> = middle</a:t>
            </a:r>
          </a:p>
        </p:txBody>
      </p:sp>
      <p:sp>
        <p:nvSpPr>
          <p:cNvPr id="8" name="TextBox 7"/>
          <p:cNvSpPr txBox="1"/>
          <p:nvPr/>
        </p:nvSpPr>
        <p:spPr>
          <a:xfrm>
            <a:off x="5329440" y="5040360"/>
            <a:ext cx="3548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a:t>
            </a:r>
            <a:r>
              <a:rPr lang="en-GB" sz="2400" b="0" i="0" u="none" strike="noStrike" kern="1200">
                <a:ln>
                  <a:noFill/>
                </a:ln>
                <a:solidFill>
                  <a:srgbClr val="008000"/>
                </a:solidFill>
                <a:latin typeface="Liberation Mono" pitchFamily="49"/>
                <a:ea typeface="WenQuanYi Micro Hei" pitchFamily="2"/>
                <a:cs typeface="Lohit Devanagari" pitchFamily="2"/>
              </a:rPr>
              <a:t>lower</a:t>
            </a:r>
            <a:r>
              <a:rPr lang="en-GB" sz="2400" b="0" i="0" u="none" strike="noStrike" kern="1200">
                <a:ln>
                  <a:noFill/>
                </a:ln>
                <a:latin typeface="Liberation Mono" pitchFamily="49"/>
                <a:ea typeface="WenQuanYi Micro Hei" pitchFamily="2"/>
                <a:cs typeface="Lohit Devanagari" pitchFamily="2"/>
              </a:rPr>
              <a:t>, upper)</a:t>
            </a:r>
          </a:p>
        </p:txBody>
      </p:sp>
      <p:sp>
        <p:nvSpPr>
          <p:cNvPr id="9" name="TextBox 8"/>
          <p:cNvSpPr txBox="1"/>
          <p:nvPr/>
        </p:nvSpPr>
        <p:spPr>
          <a:xfrm>
            <a:off x="7706879" y="5760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2.0</a:t>
            </a:r>
          </a:p>
        </p:txBody>
      </p:sp>
      <p:sp>
        <p:nvSpPr>
          <p:cNvPr id="10" name="TextBox 9"/>
          <p:cNvSpPr txBox="1"/>
          <p:nvPr/>
        </p:nvSpPr>
        <p:spPr>
          <a:xfrm>
            <a:off x="6426720" y="5760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1.0</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pPr lvl="0"/>
            <a:fld id="{5F2A67D1-89C0-4070-8721-09F271853F68}" type="slidenum">
              <a:t>13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Python text</a:t>
            </a:r>
          </a:p>
        </p:txBody>
      </p:sp>
      <p:sp>
        <p:nvSpPr>
          <p:cNvPr id="3" name="TextBox 2"/>
          <p:cNvSpPr txBox="1"/>
          <p:nvPr/>
        </p:nvSpPr>
        <p:spPr>
          <a:xfrm>
            <a:off x="6581519" y="4027320"/>
            <a:ext cx="141228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body</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of the text</a:t>
            </a:r>
          </a:p>
        </p:txBody>
      </p:sp>
      <p:sp>
        <p:nvSpPr>
          <p:cNvPr id="4" name="TextBox 3"/>
          <p:cNvSpPr txBox="1"/>
          <p:nvPr/>
        </p:nvSpPr>
        <p:spPr>
          <a:xfrm>
            <a:off x="6581519" y="1867319"/>
            <a:ext cx="23101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Quotation marks</a:t>
            </a:r>
          </a:p>
        </p:txBody>
      </p:sp>
      <p:sp>
        <p:nvSpPr>
          <p:cNvPr id="5" name="TextBox 4"/>
          <p:cNvSpPr txBox="1"/>
          <p:nvPr/>
        </p:nvSpPr>
        <p:spPr>
          <a:xfrm>
            <a:off x="2334600" y="3314519"/>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a:t>
            </a:r>
          </a:p>
        </p:txBody>
      </p:sp>
      <p:sp>
        <p:nvSpPr>
          <p:cNvPr id="6" name="TextBox 5"/>
          <p:cNvSpPr txBox="1"/>
          <p:nvPr/>
        </p:nvSpPr>
        <p:spPr>
          <a:xfrm>
            <a:off x="4894920" y="3314519"/>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0000"/>
                </a:solidFill>
                <a:latin typeface="Liberation Mono" pitchFamily="49"/>
                <a:ea typeface="Liberation Mono" pitchFamily="49"/>
                <a:cs typeface="Liberation Mono" pitchFamily="49"/>
              </a:rPr>
              <a:t>'</a:t>
            </a:r>
          </a:p>
        </p:txBody>
      </p:sp>
      <p:sp>
        <p:nvSpPr>
          <p:cNvPr id="7" name="TextBox 6"/>
          <p:cNvSpPr txBox="1"/>
          <p:nvPr/>
        </p:nvSpPr>
        <p:spPr>
          <a:xfrm>
            <a:off x="2517480" y="3314519"/>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Hello, world!</a:t>
            </a:r>
          </a:p>
        </p:txBody>
      </p:sp>
      <p:cxnSp>
        <p:nvCxnSpPr>
          <p:cNvPr id="8" name="Elbow Connector 7"/>
          <p:cNvCxnSpPr>
            <a:stCxn id="4" idx="1"/>
            <a:endCxn id="5" idx="0"/>
          </p:cNvCxnSpPr>
          <p:nvPr/>
        </p:nvCxnSpPr>
        <p:spPr>
          <a:xfrm rot="10800000" flipV="1">
            <a:off x="2462401" y="2073419"/>
            <a:ext cx="4119119" cy="1241100"/>
          </a:xfrm>
          <a:prstGeom prst="bentConnector2">
            <a:avLst/>
          </a:prstGeom>
          <a:noFill/>
          <a:ln w="18000">
            <a:solidFill>
              <a:srgbClr val="00FFFF"/>
            </a:solidFill>
            <a:prstDash val="solid"/>
            <a:tailEnd type="arrow"/>
          </a:ln>
        </p:spPr>
      </p:cxnSp>
      <p:cxnSp>
        <p:nvCxnSpPr>
          <p:cNvPr id="9" name="Elbow Connector 8"/>
          <p:cNvCxnSpPr>
            <a:stCxn id="4" idx="1"/>
            <a:endCxn id="6" idx="0"/>
          </p:cNvCxnSpPr>
          <p:nvPr/>
        </p:nvCxnSpPr>
        <p:spPr>
          <a:xfrm rot="10800000" flipV="1">
            <a:off x="5022721" y="2073419"/>
            <a:ext cx="1558799" cy="1241100"/>
          </a:xfrm>
          <a:prstGeom prst="bentConnector2">
            <a:avLst/>
          </a:prstGeom>
          <a:noFill/>
          <a:ln w="18000">
            <a:solidFill>
              <a:srgbClr val="00FFFF"/>
            </a:solidFill>
            <a:prstDash val="solid"/>
            <a:tailEnd type="arrow"/>
          </a:ln>
        </p:spPr>
      </p:cxnSp>
      <p:sp>
        <p:nvSpPr>
          <p:cNvPr id="10" name="Straight Connector 9"/>
          <p:cNvSpPr/>
          <p:nvPr/>
        </p:nvSpPr>
        <p:spPr>
          <a:xfrm>
            <a:off x="2592000" y="3780000"/>
            <a:ext cx="2304000" cy="0"/>
          </a:xfrm>
          <a:prstGeom prst="line">
            <a:avLst/>
          </a:prstGeom>
          <a:noFill/>
          <a:ln w="18000">
            <a:solidFill>
              <a:srgbClr val="00FFFF"/>
            </a:solidFill>
            <a:prstDash val="solid"/>
            <a:headEnd type="arrow"/>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cxnSp>
        <p:nvCxnSpPr>
          <p:cNvPr id="11" name="Elbow Connector 10"/>
          <p:cNvCxnSpPr>
            <a:stCxn id="3" idx="1"/>
            <a:endCxn id="10" idx="0"/>
          </p:cNvCxnSpPr>
          <p:nvPr/>
        </p:nvCxnSpPr>
        <p:spPr>
          <a:xfrm rot="10800000">
            <a:off x="2592001" y="3780000"/>
            <a:ext cx="3989519" cy="623340"/>
          </a:xfrm>
          <a:prstGeom prst="bentConnector2">
            <a:avLst/>
          </a:prstGeom>
          <a:noFill/>
          <a:ln w="18000">
            <a:solidFill>
              <a:srgbClr val="00FFFF"/>
            </a:solidFill>
            <a:prstDash val="solid"/>
            <a:tailEnd type="arrow"/>
          </a:ln>
        </p:spPr>
      </p:cxnSp>
      <p:sp>
        <p:nvSpPr>
          <p:cNvPr id="12" name="Freeform 11"/>
          <p:cNvSpPr/>
          <p:nvPr/>
        </p:nvSpPr>
        <p:spPr>
          <a:xfrm>
            <a:off x="1872000" y="5688000"/>
            <a:ext cx="1728000" cy="1296000"/>
          </a:xfrm>
          <a:custGeom>
            <a:avLst>
              <a:gd name="f0" fmla="val 10800"/>
            </a:avLst>
            <a:gdLst>
              <a:gd name="f1" fmla="val 10800000"/>
              <a:gd name="f2" fmla="val 5400000"/>
              <a:gd name="f3" fmla="val 180"/>
              <a:gd name="f4" fmla="val w"/>
              <a:gd name="f5" fmla="val h"/>
              <a:gd name="f6" fmla="val 0"/>
              <a:gd name="f7" fmla="val 21600"/>
              <a:gd name="f8" fmla="val -2147483647"/>
              <a:gd name="f9" fmla="val 2147483647"/>
              <a:gd name="f10" fmla="+- 0 0 0"/>
              <a:gd name="f11" fmla="*/ f4 1 21600"/>
              <a:gd name="f12" fmla="*/ f5 1 21600"/>
              <a:gd name="f13" fmla="pin 0 f0 21600"/>
              <a:gd name="f14" fmla="*/ f10 f1 1"/>
              <a:gd name="f15" fmla="val f13"/>
              <a:gd name="f16" fmla="*/ f13 1 2"/>
              <a:gd name="f17" fmla="*/ f13 f11 1"/>
              <a:gd name="f18" fmla="*/ f6 f12 1"/>
              <a:gd name="f19" fmla="*/ 18000 f12 1"/>
              <a:gd name="f20" fmla="*/ 10800 f12 1"/>
              <a:gd name="f21" fmla="*/ 10800 f11 1"/>
              <a:gd name="f22" fmla="*/ 0 f12 1"/>
              <a:gd name="f23" fmla="*/ f14 1 f3"/>
              <a:gd name="f24" fmla="*/ 0 f11 1"/>
              <a:gd name="f25" fmla="*/ 21600 f12 1"/>
              <a:gd name="f26" fmla="*/ 21600 f11 1"/>
              <a:gd name="f27" fmla="+- f16 10800 0"/>
              <a:gd name="f28" fmla="+- 21600 0 f15"/>
              <a:gd name="f29" fmla="*/ f16 f11 1"/>
              <a:gd name="f30" fmla="+- f23 0 f2"/>
              <a:gd name="f31" fmla="*/ f28 1 2"/>
              <a:gd name="f32" fmla="*/ f27 f11 1"/>
              <a:gd name="f33" fmla="+- 21600 0 f31"/>
              <a:gd name="f34" fmla="*/ f33 f11 1"/>
            </a:gdLst>
            <a:ahLst>
              <a:ahXY gdRefX="f0" minX="f6" maxX="f7">
                <a:pos x="f17" y="f18"/>
              </a:ahXY>
            </a:ahLst>
            <a:cxnLst>
              <a:cxn ang="3cd4">
                <a:pos x="hc" y="t"/>
              </a:cxn>
              <a:cxn ang="0">
                <a:pos x="r" y="vc"/>
              </a:cxn>
              <a:cxn ang="cd4">
                <a:pos x="hc" y="b"/>
              </a:cxn>
              <a:cxn ang="cd2">
                <a:pos x="l" y="vc"/>
              </a:cxn>
              <a:cxn ang="f30">
                <a:pos x="f21" y="f22"/>
              </a:cxn>
              <a:cxn ang="f30">
                <a:pos x="f29" y="f20"/>
              </a:cxn>
              <a:cxn ang="f30">
                <a:pos x="f24" y="f25"/>
              </a:cxn>
              <a:cxn ang="f30">
                <a:pos x="f21" y="f25"/>
              </a:cxn>
              <a:cxn ang="f30">
                <a:pos x="f26" y="f25"/>
              </a:cxn>
              <a:cxn ang="f30">
                <a:pos x="f34" y="f20"/>
              </a:cxn>
            </a:cxnLst>
            <a:rect l="f29" t="f20" r="f32" b="f19"/>
            <a:pathLst>
              <a:path w="21600" h="21600">
                <a:moveTo>
                  <a:pt x="f15" y="f6"/>
                </a:moveTo>
                <a:lnTo>
                  <a:pt x="f7" y="f7"/>
                </a:lnTo>
                <a:lnTo>
                  <a:pt x="f6" y="f7"/>
                </a:lnTo>
                <a:close/>
              </a:path>
            </a:pathLst>
          </a:custGeom>
          <a:noFill/>
          <a:ln w="108000">
            <a:solidFill>
              <a:srgbClr val="FF0000"/>
            </a:solidFill>
            <a:prstDash val="solid"/>
          </a:ln>
        </p:spPr>
        <p:txBody>
          <a:bodyPr vert="horz" wrap="none" lIns="144000" tIns="99000" rIns="144000" bIns="99000" anchor="ctr" anchorCtr="0" compatLnSpc="0"/>
          <a:lstStyle/>
          <a:p>
            <a:pPr marL="0" marR="0" lvl="0" indent="0" algn="ctr" rtl="0" hangingPunct="0">
              <a:lnSpc>
                <a:spcPct val="100000"/>
              </a:lnSpc>
              <a:spcBef>
                <a:spcPts val="0"/>
              </a:spcBef>
              <a:spcAft>
                <a:spcPts val="0"/>
              </a:spcAft>
              <a:buNone/>
              <a:tabLst/>
            </a:pPr>
            <a:r>
              <a:rPr lang="en-GB" sz="7200" b="1" i="0" u="none" strike="noStrike" kern="1200">
                <a:ln>
                  <a:noFill/>
                </a:ln>
                <a:latin typeface="Liberation Sans" pitchFamily="18"/>
                <a:ea typeface="WenQuanYi Micro Hei" pitchFamily="2"/>
                <a:cs typeface="Lohit Devanagari" pitchFamily="2"/>
              </a:rPr>
              <a:t>!</a:t>
            </a:r>
          </a:p>
        </p:txBody>
      </p:sp>
      <p:sp>
        <p:nvSpPr>
          <p:cNvPr id="13" name="TextBox 12"/>
          <p:cNvSpPr txBox="1"/>
          <p:nvPr/>
        </p:nvSpPr>
        <p:spPr>
          <a:xfrm>
            <a:off x="3671999" y="5688000"/>
            <a:ext cx="2818800" cy="7520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quotes are not</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part of the text itself.</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name="page130">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pPr lvl="0"/>
            <a:fld id="{0BE4311B-36A6-4727-AF8F-B86C6414734F}" type="slidenum">
              <a:t>130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And now using Python </a:t>
            </a:r>
            <a:r>
              <a:rPr lang="en-GB">
                <a:latin typeface="Liberation Sans" pitchFamily="34"/>
              </a:rPr>
              <a:t>—</a:t>
            </a:r>
            <a:r>
              <a:rPr lang="en-GB"/>
              <a:t> 3</a:t>
            </a:r>
          </a:p>
        </p:txBody>
      </p:sp>
      <p:pic>
        <p:nvPicPr>
          <p:cNvPr id="3" name="Picture 2"/>
          <p:cNvPicPr>
            <a:picLocks noChangeAspect="1"/>
          </p:cNvPicPr>
          <p:nvPr/>
        </p:nvPicPr>
        <p:blipFill>
          <a:blip r:embed="rId3">
            <a:lum/>
            <a:alphaModFix/>
          </a:blip>
          <a:srcRect/>
          <a:stretch>
            <a:fillRect/>
          </a:stretch>
        </p:blipFill>
        <p:spPr>
          <a:xfrm>
            <a:off x="360000" y="2160000"/>
            <a:ext cx="5070240" cy="4698000"/>
          </a:xfrm>
          <a:prstGeom prst="rect">
            <a:avLst/>
          </a:prstGeom>
          <a:noFill/>
          <a:ln>
            <a:noFill/>
          </a:ln>
        </p:spPr>
      </p:pic>
      <p:sp>
        <p:nvSpPr>
          <p:cNvPr id="4" name="TextBox 3"/>
          <p:cNvSpPr txBox="1"/>
          <p:nvPr/>
        </p:nvSpPr>
        <p:spPr>
          <a:xfrm>
            <a:off x="5329440" y="3600360"/>
            <a:ext cx="4464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middle = (</a:t>
            </a:r>
            <a:r>
              <a:rPr lang="en-GB" sz="2400" b="0" i="0" u="none" strike="noStrike" kern="1200">
                <a:ln>
                  <a:noFill/>
                </a:ln>
                <a:solidFill>
                  <a:srgbClr val="008000"/>
                </a:solidFill>
                <a:latin typeface="Liberation Mono" pitchFamily="49"/>
                <a:ea typeface="WenQuanYi Micro Hei" pitchFamily="2"/>
                <a:cs typeface="Lohit Devanagari" pitchFamily="2"/>
              </a:rPr>
              <a:t>lower</a:t>
            </a:r>
            <a:r>
              <a:rPr lang="en-GB" sz="2400" b="0" i="0" u="none" strike="noStrike" kern="1200">
                <a:ln>
                  <a:noFill/>
                </a:ln>
                <a:latin typeface="Liberation Mono" pitchFamily="49"/>
                <a:ea typeface="WenQuanYi Micro Hei" pitchFamily="2"/>
                <a:cs typeface="Lohit Devanagari" pitchFamily="2"/>
              </a:rPr>
              <a:t>+upper)/2</a:t>
            </a:r>
          </a:p>
        </p:txBody>
      </p:sp>
      <p:sp>
        <p:nvSpPr>
          <p:cNvPr id="5" name="TextBox 4"/>
          <p:cNvSpPr txBox="1"/>
          <p:nvPr/>
        </p:nvSpPr>
        <p:spPr>
          <a:xfrm>
            <a:off x="5329440" y="468036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a:t>
            </a:r>
          </a:p>
        </p:txBody>
      </p:sp>
      <p:sp>
        <p:nvSpPr>
          <p:cNvPr id="6" name="TextBox 5"/>
          <p:cNvSpPr txBox="1"/>
          <p:nvPr/>
        </p:nvSpPr>
        <p:spPr>
          <a:xfrm>
            <a:off x="7889760" y="468036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middle**2)</a:t>
            </a:r>
          </a:p>
        </p:txBody>
      </p:sp>
      <p:sp>
        <p:nvSpPr>
          <p:cNvPr id="7" name="TextBox 6"/>
          <p:cNvSpPr txBox="1"/>
          <p:nvPr/>
        </p:nvSpPr>
        <p:spPr>
          <a:xfrm>
            <a:off x="6426720" y="468036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middle,</a:t>
            </a:r>
          </a:p>
        </p:txBody>
      </p:sp>
      <p:sp>
        <p:nvSpPr>
          <p:cNvPr id="8" name="TextBox 7"/>
          <p:cNvSpPr txBox="1"/>
          <p:nvPr/>
        </p:nvSpPr>
        <p:spPr>
          <a:xfrm>
            <a:off x="7889760" y="576036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2.25</a:t>
            </a:r>
          </a:p>
        </p:txBody>
      </p:sp>
      <p:sp>
        <p:nvSpPr>
          <p:cNvPr id="9" name="TextBox 8"/>
          <p:cNvSpPr txBox="1"/>
          <p:nvPr/>
        </p:nvSpPr>
        <p:spPr>
          <a:xfrm>
            <a:off x="6426720" y="5760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1.5</a:t>
            </a:r>
          </a:p>
        </p:txBody>
      </p:sp>
      <p:sp>
        <p:nvSpPr>
          <p:cNvPr id="10" name="Straight Connector 9"/>
          <p:cNvSpPr/>
          <p:nvPr/>
        </p:nvSpPr>
        <p:spPr>
          <a:xfrm>
            <a:off x="6737400" y="5184000"/>
            <a:ext cx="0" cy="57636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11" name="Straight Connector 10"/>
          <p:cNvSpPr/>
          <p:nvPr/>
        </p:nvSpPr>
        <p:spPr>
          <a:xfrm>
            <a:off x="8200440" y="5184360"/>
            <a:ext cx="0" cy="57636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name="page131">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pPr lvl="0"/>
            <a:fld id="{0FAB08FD-2FAD-4DC5-8B09-ECA710AD59DE}" type="slidenum">
              <a:t>131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And now using Python </a:t>
            </a:r>
            <a:r>
              <a:rPr lang="en-GB">
                <a:latin typeface="Liberation Sans" pitchFamily="34"/>
              </a:rPr>
              <a:t>—</a:t>
            </a:r>
            <a:r>
              <a:rPr lang="en-GB"/>
              <a:t> 4</a:t>
            </a:r>
          </a:p>
        </p:txBody>
      </p:sp>
      <p:pic>
        <p:nvPicPr>
          <p:cNvPr id="3" name="Picture 2"/>
          <p:cNvPicPr>
            <a:picLocks noChangeAspect="1"/>
          </p:cNvPicPr>
          <p:nvPr/>
        </p:nvPicPr>
        <p:blipFill>
          <a:blip r:embed="rId3">
            <a:lum/>
            <a:alphaModFix/>
          </a:blip>
          <a:srcRect/>
          <a:stretch>
            <a:fillRect/>
          </a:stretch>
        </p:blipFill>
        <p:spPr>
          <a:xfrm>
            <a:off x="360000" y="2160000"/>
            <a:ext cx="5070240" cy="4698000"/>
          </a:xfrm>
          <a:prstGeom prst="rect">
            <a:avLst/>
          </a:prstGeom>
          <a:noFill/>
          <a:ln>
            <a:noFill/>
          </a:ln>
        </p:spPr>
      </p:pic>
      <p:sp>
        <p:nvSpPr>
          <p:cNvPr id="4" name="TextBox 3"/>
          <p:cNvSpPr txBox="1"/>
          <p:nvPr/>
        </p:nvSpPr>
        <p:spPr>
          <a:xfrm>
            <a:off x="5329440" y="216036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middle**2 &lt; 2.0</a:t>
            </a:r>
          </a:p>
        </p:txBody>
      </p:sp>
      <p:sp>
        <p:nvSpPr>
          <p:cNvPr id="5" name="TextBox 4"/>
          <p:cNvSpPr txBox="1"/>
          <p:nvPr/>
        </p:nvSpPr>
        <p:spPr>
          <a:xfrm>
            <a:off x="5329440" y="324036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False</a:t>
            </a:r>
          </a:p>
        </p:txBody>
      </p:sp>
      <p:sp>
        <p:nvSpPr>
          <p:cNvPr id="6" name="Straight Connector 5"/>
          <p:cNvSpPr/>
          <p:nvPr/>
        </p:nvSpPr>
        <p:spPr>
          <a:xfrm>
            <a:off x="5731560" y="2664360"/>
            <a:ext cx="0" cy="57636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7" name="TextBox 6"/>
          <p:cNvSpPr txBox="1"/>
          <p:nvPr/>
        </p:nvSpPr>
        <p:spPr>
          <a:xfrm>
            <a:off x="5329440" y="432036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upper</a:t>
            </a:r>
            <a:r>
              <a:rPr lang="en-GB" sz="2400" b="0" i="0" u="none" strike="noStrike" kern="1200">
                <a:ln>
                  <a:noFill/>
                </a:ln>
                <a:latin typeface="Liberation Mono" pitchFamily="49"/>
                <a:ea typeface="WenQuanYi Micro Hei" pitchFamily="2"/>
                <a:cs typeface="Lohit Devanagari" pitchFamily="2"/>
              </a:rPr>
              <a:t> = middle</a:t>
            </a:r>
          </a:p>
        </p:txBody>
      </p:sp>
      <p:sp>
        <p:nvSpPr>
          <p:cNvPr id="8" name="TextBox 7"/>
          <p:cNvSpPr txBox="1"/>
          <p:nvPr/>
        </p:nvSpPr>
        <p:spPr>
          <a:xfrm>
            <a:off x="5329440" y="5040360"/>
            <a:ext cx="35474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a:t>
            </a:r>
            <a:r>
              <a:rPr lang="en-GB" sz="2400" b="0" i="0" u="none" strike="noStrike" kern="1200">
                <a:ln>
                  <a:noFill/>
                </a:ln>
                <a:solidFill>
                  <a:srgbClr val="008000"/>
                </a:solidFill>
                <a:latin typeface="Liberation Mono" pitchFamily="49"/>
                <a:ea typeface="WenQuanYi Micro Hei" pitchFamily="2"/>
                <a:cs typeface="Lohit Devanagari" pitchFamily="2"/>
              </a:rPr>
              <a:t>lower</a:t>
            </a:r>
            <a:r>
              <a:rPr lang="en-GB" sz="2400" b="0" i="0" u="none" strike="noStrike" kern="1200">
                <a:ln>
                  <a:noFill/>
                </a:ln>
                <a:latin typeface="Liberation Mono" pitchFamily="49"/>
                <a:ea typeface="WenQuanYi Micro Hei" pitchFamily="2"/>
                <a:cs typeface="Lohit Devanagari" pitchFamily="2"/>
              </a:rPr>
              <a:t>, </a:t>
            </a:r>
            <a:r>
              <a:rPr lang="en-GB" sz="2400" b="0" i="0" u="none" strike="noStrike" kern="1200">
                <a:ln>
                  <a:noFill/>
                </a:ln>
                <a:solidFill>
                  <a:srgbClr val="800000"/>
                </a:solidFill>
                <a:latin typeface="Liberation Mono" pitchFamily="49"/>
                <a:ea typeface="WenQuanYi Micro Hei" pitchFamily="2"/>
                <a:cs typeface="Lohit Devanagari" pitchFamily="2"/>
              </a:rPr>
              <a:t>upper</a:t>
            </a:r>
            <a:r>
              <a:rPr lang="en-GB" sz="2400" b="0" i="0" u="none" strike="noStrike" kern="1200">
                <a:ln>
                  <a:noFill/>
                </a:ln>
                <a:latin typeface="Liberation Mono" pitchFamily="49"/>
                <a:ea typeface="WenQuanYi Micro Hei" pitchFamily="2"/>
                <a:cs typeface="Lohit Devanagari" pitchFamily="2"/>
              </a:rPr>
              <a:t>)</a:t>
            </a:r>
          </a:p>
        </p:txBody>
      </p:sp>
      <p:sp>
        <p:nvSpPr>
          <p:cNvPr id="9" name="TextBox 8"/>
          <p:cNvSpPr txBox="1"/>
          <p:nvPr/>
        </p:nvSpPr>
        <p:spPr>
          <a:xfrm>
            <a:off x="7706879" y="5760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1.5</a:t>
            </a:r>
          </a:p>
        </p:txBody>
      </p:sp>
      <p:sp>
        <p:nvSpPr>
          <p:cNvPr id="10" name="TextBox 9"/>
          <p:cNvSpPr txBox="1"/>
          <p:nvPr/>
        </p:nvSpPr>
        <p:spPr>
          <a:xfrm>
            <a:off x="6426720" y="5760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1.0</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name="page132">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pPr lvl="0"/>
            <a:fld id="{5257EB0A-4DAE-476C-9596-8064DA5C993D}" type="slidenum">
              <a:t>132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And now using Python </a:t>
            </a:r>
            <a:r>
              <a:rPr lang="en-GB">
                <a:latin typeface="Liberation Sans" pitchFamily="34"/>
              </a:rPr>
              <a:t>—</a:t>
            </a:r>
            <a:r>
              <a:rPr lang="en-GB"/>
              <a:t> 5</a:t>
            </a:r>
          </a:p>
        </p:txBody>
      </p:sp>
      <p:pic>
        <p:nvPicPr>
          <p:cNvPr id="3" name="Picture 2"/>
          <p:cNvPicPr>
            <a:picLocks noChangeAspect="1"/>
          </p:cNvPicPr>
          <p:nvPr/>
        </p:nvPicPr>
        <p:blipFill>
          <a:blip r:embed="rId3">
            <a:lum/>
            <a:alphaModFix/>
          </a:blip>
          <a:srcRect/>
          <a:stretch>
            <a:fillRect/>
          </a:stretch>
        </p:blipFill>
        <p:spPr>
          <a:xfrm>
            <a:off x="360000" y="2160000"/>
            <a:ext cx="5070240" cy="4698000"/>
          </a:xfrm>
          <a:prstGeom prst="rect">
            <a:avLst/>
          </a:prstGeom>
          <a:noFill/>
          <a:ln>
            <a:noFill/>
          </a:ln>
        </p:spPr>
      </p:pic>
      <p:sp>
        <p:nvSpPr>
          <p:cNvPr id="4" name="TextBox 3"/>
          <p:cNvSpPr txBox="1"/>
          <p:nvPr/>
        </p:nvSpPr>
        <p:spPr>
          <a:xfrm>
            <a:off x="5329440" y="3600360"/>
            <a:ext cx="44632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middle = (</a:t>
            </a:r>
            <a:r>
              <a:rPr lang="en-GB" sz="2400" b="0" i="0" u="none" strike="noStrike" kern="1200">
                <a:ln>
                  <a:noFill/>
                </a:ln>
                <a:solidFill>
                  <a:srgbClr val="008000"/>
                </a:solidFill>
                <a:latin typeface="Liberation Mono" pitchFamily="49"/>
                <a:ea typeface="WenQuanYi Micro Hei" pitchFamily="2"/>
                <a:cs typeface="Lohit Devanagari" pitchFamily="2"/>
              </a:rPr>
              <a:t>lower</a:t>
            </a:r>
            <a:r>
              <a:rPr lang="en-GB" sz="2400" b="0" i="0" u="none" strike="noStrike" kern="1200">
                <a:ln>
                  <a:noFill/>
                </a:ln>
                <a:latin typeface="Liberation Mono" pitchFamily="49"/>
                <a:ea typeface="WenQuanYi Micro Hei" pitchFamily="2"/>
                <a:cs typeface="Lohit Devanagari" pitchFamily="2"/>
              </a:rPr>
              <a:t>+</a:t>
            </a:r>
            <a:r>
              <a:rPr lang="en-GB" sz="2400" b="0" i="0" u="none" strike="noStrike" kern="1200">
                <a:ln>
                  <a:noFill/>
                </a:ln>
                <a:solidFill>
                  <a:srgbClr val="800000"/>
                </a:solidFill>
                <a:latin typeface="Liberation Mono" pitchFamily="49"/>
                <a:ea typeface="WenQuanYi Micro Hei" pitchFamily="2"/>
                <a:cs typeface="Lohit Devanagari" pitchFamily="2"/>
              </a:rPr>
              <a:t>upper</a:t>
            </a:r>
            <a:r>
              <a:rPr lang="en-GB" sz="2400" b="0" i="0" u="none" strike="noStrike" kern="1200">
                <a:ln>
                  <a:noFill/>
                </a:ln>
                <a:latin typeface="Liberation Mono" pitchFamily="49"/>
                <a:ea typeface="WenQuanYi Micro Hei" pitchFamily="2"/>
                <a:cs typeface="Lohit Devanagari" pitchFamily="2"/>
              </a:rPr>
              <a:t>)/2</a:t>
            </a:r>
          </a:p>
        </p:txBody>
      </p:sp>
      <p:sp>
        <p:nvSpPr>
          <p:cNvPr id="5" name="TextBox 4"/>
          <p:cNvSpPr txBox="1"/>
          <p:nvPr/>
        </p:nvSpPr>
        <p:spPr>
          <a:xfrm>
            <a:off x="5329440" y="468036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a:t>
            </a:r>
          </a:p>
        </p:txBody>
      </p:sp>
      <p:sp>
        <p:nvSpPr>
          <p:cNvPr id="6" name="TextBox 5"/>
          <p:cNvSpPr txBox="1"/>
          <p:nvPr/>
        </p:nvSpPr>
        <p:spPr>
          <a:xfrm>
            <a:off x="7889760" y="468036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middle**2)</a:t>
            </a:r>
          </a:p>
        </p:txBody>
      </p:sp>
      <p:sp>
        <p:nvSpPr>
          <p:cNvPr id="7" name="TextBox 6"/>
          <p:cNvSpPr txBox="1"/>
          <p:nvPr/>
        </p:nvSpPr>
        <p:spPr>
          <a:xfrm>
            <a:off x="6426720" y="468036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middle,</a:t>
            </a:r>
          </a:p>
        </p:txBody>
      </p:sp>
      <p:sp>
        <p:nvSpPr>
          <p:cNvPr id="8" name="TextBox 7"/>
          <p:cNvSpPr txBox="1"/>
          <p:nvPr/>
        </p:nvSpPr>
        <p:spPr>
          <a:xfrm>
            <a:off x="7889760" y="576036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1.5625</a:t>
            </a:r>
          </a:p>
        </p:txBody>
      </p:sp>
      <p:sp>
        <p:nvSpPr>
          <p:cNvPr id="9" name="TextBox 8"/>
          <p:cNvSpPr txBox="1"/>
          <p:nvPr/>
        </p:nvSpPr>
        <p:spPr>
          <a:xfrm>
            <a:off x="6426720" y="576036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1.25</a:t>
            </a:r>
          </a:p>
        </p:txBody>
      </p:sp>
      <p:sp>
        <p:nvSpPr>
          <p:cNvPr id="10" name="Straight Connector 9"/>
          <p:cNvSpPr/>
          <p:nvPr/>
        </p:nvSpPr>
        <p:spPr>
          <a:xfrm>
            <a:off x="6737400" y="5184000"/>
            <a:ext cx="0" cy="57636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11" name="Straight Connector 10"/>
          <p:cNvSpPr/>
          <p:nvPr/>
        </p:nvSpPr>
        <p:spPr>
          <a:xfrm>
            <a:off x="8200440" y="5184360"/>
            <a:ext cx="0" cy="57636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name="page133">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pPr lvl="0"/>
            <a:fld id="{FCABB74C-2CCB-464C-B085-7E33109446D6}" type="slidenum">
              <a:t>133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And now using Python </a:t>
            </a:r>
            <a:r>
              <a:rPr lang="en-GB">
                <a:latin typeface="Liberation Sans" pitchFamily="34"/>
              </a:rPr>
              <a:t>—</a:t>
            </a:r>
            <a:r>
              <a:rPr lang="en-GB"/>
              <a:t> 6</a:t>
            </a:r>
          </a:p>
        </p:txBody>
      </p:sp>
      <p:pic>
        <p:nvPicPr>
          <p:cNvPr id="3" name="Picture 2"/>
          <p:cNvPicPr>
            <a:picLocks noChangeAspect="1"/>
          </p:cNvPicPr>
          <p:nvPr/>
        </p:nvPicPr>
        <p:blipFill>
          <a:blip r:embed="rId3">
            <a:lum/>
            <a:alphaModFix/>
          </a:blip>
          <a:srcRect/>
          <a:stretch>
            <a:fillRect/>
          </a:stretch>
        </p:blipFill>
        <p:spPr>
          <a:xfrm>
            <a:off x="360000" y="2160000"/>
            <a:ext cx="5070240" cy="4698000"/>
          </a:xfrm>
          <a:prstGeom prst="rect">
            <a:avLst/>
          </a:prstGeom>
          <a:noFill/>
          <a:ln>
            <a:noFill/>
          </a:ln>
        </p:spPr>
      </p:pic>
      <p:sp>
        <p:nvSpPr>
          <p:cNvPr id="4" name="TextBox 3"/>
          <p:cNvSpPr txBox="1"/>
          <p:nvPr/>
        </p:nvSpPr>
        <p:spPr>
          <a:xfrm>
            <a:off x="5329440" y="216036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middle**2 &lt; 2.0</a:t>
            </a:r>
          </a:p>
        </p:txBody>
      </p:sp>
      <p:sp>
        <p:nvSpPr>
          <p:cNvPr id="5" name="TextBox 4"/>
          <p:cNvSpPr txBox="1"/>
          <p:nvPr/>
        </p:nvSpPr>
        <p:spPr>
          <a:xfrm>
            <a:off x="5329440" y="324036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True</a:t>
            </a:r>
          </a:p>
        </p:txBody>
      </p:sp>
      <p:sp>
        <p:nvSpPr>
          <p:cNvPr id="6" name="Straight Connector 5"/>
          <p:cNvSpPr/>
          <p:nvPr/>
        </p:nvSpPr>
        <p:spPr>
          <a:xfrm>
            <a:off x="5731560" y="2664360"/>
            <a:ext cx="0" cy="57636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7" name="TextBox 6"/>
          <p:cNvSpPr txBox="1"/>
          <p:nvPr/>
        </p:nvSpPr>
        <p:spPr>
          <a:xfrm>
            <a:off x="5329440" y="432036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lower</a:t>
            </a:r>
            <a:r>
              <a:rPr lang="en-GB" sz="2400" b="0" i="0" u="none" strike="noStrike" kern="1200">
                <a:ln>
                  <a:noFill/>
                </a:ln>
                <a:latin typeface="Liberation Mono" pitchFamily="49"/>
                <a:ea typeface="WenQuanYi Micro Hei" pitchFamily="2"/>
                <a:cs typeface="Lohit Devanagari" pitchFamily="2"/>
              </a:rPr>
              <a:t> = middle</a:t>
            </a:r>
          </a:p>
        </p:txBody>
      </p:sp>
      <p:sp>
        <p:nvSpPr>
          <p:cNvPr id="8" name="TextBox 7"/>
          <p:cNvSpPr txBox="1"/>
          <p:nvPr/>
        </p:nvSpPr>
        <p:spPr>
          <a:xfrm>
            <a:off x="5329440" y="5040360"/>
            <a:ext cx="35474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a:t>
            </a:r>
            <a:r>
              <a:rPr lang="en-GB" sz="2400" b="0" i="0" u="none" strike="noStrike" kern="1200">
                <a:ln>
                  <a:noFill/>
                </a:ln>
                <a:solidFill>
                  <a:srgbClr val="0000FF"/>
                </a:solidFill>
                <a:latin typeface="Liberation Mono" pitchFamily="49"/>
                <a:ea typeface="WenQuanYi Micro Hei" pitchFamily="2"/>
                <a:cs typeface="Lohit Devanagari" pitchFamily="2"/>
              </a:rPr>
              <a:t>lower</a:t>
            </a:r>
            <a:r>
              <a:rPr lang="en-GB" sz="2400" b="0" i="0" u="none" strike="noStrike" kern="1200">
                <a:ln>
                  <a:noFill/>
                </a:ln>
                <a:latin typeface="Liberation Mono" pitchFamily="49"/>
                <a:ea typeface="WenQuanYi Micro Hei" pitchFamily="2"/>
                <a:cs typeface="Lohit Devanagari" pitchFamily="2"/>
              </a:rPr>
              <a:t>, </a:t>
            </a:r>
            <a:r>
              <a:rPr lang="en-GB" sz="2400" b="0" i="0" u="none" strike="noStrike" kern="1200">
                <a:ln>
                  <a:noFill/>
                </a:ln>
                <a:solidFill>
                  <a:srgbClr val="800000"/>
                </a:solidFill>
                <a:latin typeface="Liberation Mono" pitchFamily="49"/>
                <a:ea typeface="WenQuanYi Micro Hei" pitchFamily="2"/>
                <a:cs typeface="Lohit Devanagari" pitchFamily="2"/>
              </a:rPr>
              <a:t>upper</a:t>
            </a:r>
            <a:r>
              <a:rPr lang="en-GB" sz="2400" b="0" i="0" u="none" strike="noStrike" kern="1200">
                <a:ln>
                  <a:noFill/>
                </a:ln>
                <a:latin typeface="Liberation Mono" pitchFamily="49"/>
                <a:ea typeface="WenQuanYi Micro Hei" pitchFamily="2"/>
                <a:cs typeface="Lohit Devanagari" pitchFamily="2"/>
              </a:rPr>
              <a:t>)</a:t>
            </a:r>
          </a:p>
        </p:txBody>
      </p:sp>
      <p:sp>
        <p:nvSpPr>
          <p:cNvPr id="9" name="TextBox 8"/>
          <p:cNvSpPr txBox="1"/>
          <p:nvPr/>
        </p:nvSpPr>
        <p:spPr>
          <a:xfrm>
            <a:off x="7706879" y="5760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1.5</a:t>
            </a:r>
          </a:p>
        </p:txBody>
      </p:sp>
      <p:sp>
        <p:nvSpPr>
          <p:cNvPr id="10" name="TextBox 9"/>
          <p:cNvSpPr txBox="1"/>
          <p:nvPr/>
        </p:nvSpPr>
        <p:spPr>
          <a:xfrm>
            <a:off x="6426720" y="576036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1.25</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name="page134">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pPr lvl="0"/>
            <a:fld id="{535ADD4A-182F-4517-9AE3-9FD579B3E5A8}" type="slidenum">
              <a:t>134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And now using Python </a:t>
            </a:r>
            <a:r>
              <a:rPr lang="en-GB">
                <a:latin typeface="Liberation Sans" pitchFamily="34"/>
              </a:rPr>
              <a:t>—</a:t>
            </a:r>
            <a:r>
              <a:rPr lang="en-GB"/>
              <a:t> 7</a:t>
            </a:r>
          </a:p>
        </p:txBody>
      </p:sp>
      <p:pic>
        <p:nvPicPr>
          <p:cNvPr id="3" name="Picture 2"/>
          <p:cNvPicPr>
            <a:picLocks noChangeAspect="1"/>
          </p:cNvPicPr>
          <p:nvPr/>
        </p:nvPicPr>
        <p:blipFill>
          <a:blip r:embed="rId3">
            <a:lum/>
            <a:alphaModFix/>
          </a:blip>
          <a:srcRect/>
          <a:stretch>
            <a:fillRect/>
          </a:stretch>
        </p:blipFill>
        <p:spPr>
          <a:xfrm>
            <a:off x="360000" y="2160000"/>
            <a:ext cx="5070240" cy="4698000"/>
          </a:xfrm>
          <a:prstGeom prst="rect">
            <a:avLst/>
          </a:prstGeom>
          <a:noFill/>
          <a:ln>
            <a:noFill/>
          </a:ln>
        </p:spPr>
      </p:pic>
      <p:sp>
        <p:nvSpPr>
          <p:cNvPr id="4" name="TextBox 3"/>
          <p:cNvSpPr txBox="1"/>
          <p:nvPr/>
        </p:nvSpPr>
        <p:spPr>
          <a:xfrm>
            <a:off x="5329440" y="3600360"/>
            <a:ext cx="44632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middle = (</a:t>
            </a:r>
            <a:r>
              <a:rPr lang="en-GB" sz="2400" b="0" i="0" u="none" strike="noStrike" kern="1200">
                <a:ln>
                  <a:noFill/>
                </a:ln>
                <a:solidFill>
                  <a:srgbClr val="0000FF"/>
                </a:solidFill>
                <a:latin typeface="Liberation Mono" pitchFamily="49"/>
                <a:ea typeface="WenQuanYi Micro Hei" pitchFamily="2"/>
                <a:cs typeface="Lohit Devanagari" pitchFamily="2"/>
              </a:rPr>
              <a:t>lower</a:t>
            </a:r>
            <a:r>
              <a:rPr lang="en-GB" sz="2400" b="0" i="0" u="none" strike="noStrike" kern="1200">
                <a:ln>
                  <a:noFill/>
                </a:ln>
                <a:latin typeface="Liberation Mono" pitchFamily="49"/>
                <a:ea typeface="WenQuanYi Micro Hei" pitchFamily="2"/>
                <a:cs typeface="Lohit Devanagari" pitchFamily="2"/>
              </a:rPr>
              <a:t>+</a:t>
            </a:r>
            <a:r>
              <a:rPr lang="en-GB" sz="2400" b="0" i="0" u="none" strike="noStrike" kern="1200">
                <a:ln>
                  <a:noFill/>
                </a:ln>
                <a:solidFill>
                  <a:srgbClr val="800000"/>
                </a:solidFill>
                <a:latin typeface="Liberation Mono" pitchFamily="49"/>
                <a:ea typeface="WenQuanYi Micro Hei" pitchFamily="2"/>
                <a:cs typeface="Lohit Devanagari" pitchFamily="2"/>
              </a:rPr>
              <a:t>upper</a:t>
            </a:r>
            <a:r>
              <a:rPr lang="en-GB" sz="2400" b="0" i="0" u="none" strike="noStrike" kern="1200">
                <a:ln>
                  <a:noFill/>
                </a:ln>
                <a:latin typeface="Liberation Mono" pitchFamily="49"/>
                <a:ea typeface="WenQuanYi Micro Hei" pitchFamily="2"/>
                <a:cs typeface="Lohit Devanagari" pitchFamily="2"/>
              </a:rPr>
              <a:t>)/2</a:t>
            </a:r>
          </a:p>
        </p:txBody>
      </p:sp>
      <p:sp>
        <p:nvSpPr>
          <p:cNvPr id="5" name="TextBox 4"/>
          <p:cNvSpPr txBox="1"/>
          <p:nvPr/>
        </p:nvSpPr>
        <p:spPr>
          <a:xfrm>
            <a:off x="5329440" y="468036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a:t>
            </a:r>
          </a:p>
        </p:txBody>
      </p:sp>
      <p:sp>
        <p:nvSpPr>
          <p:cNvPr id="6" name="TextBox 5"/>
          <p:cNvSpPr txBox="1"/>
          <p:nvPr/>
        </p:nvSpPr>
        <p:spPr>
          <a:xfrm>
            <a:off x="7889760" y="468036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middle**2)</a:t>
            </a:r>
          </a:p>
        </p:txBody>
      </p:sp>
      <p:sp>
        <p:nvSpPr>
          <p:cNvPr id="7" name="TextBox 6"/>
          <p:cNvSpPr txBox="1"/>
          <p:nvPr/>
        </p:nvSpPr>
        <p:spPr>
          <a:xfrm>
            <a:off x="6426720" y="468036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middle,</a:t>
            </a:r>
          </a:p>
        </p:txBody>
      </p:sp>
      <p:sp>
        <p:nvSpPr>
          <p:cNvPr id="8" name="TextBox 7"/>
          <p:cNvSpPr txBox="1"/>
          <p:nvPr/>
        </p:nvSpPr>
        <p:spPr>
          <a:xfrm>
            <a:off x="7889760" y="576036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1.890625</a:t>
            </a:r>
          </a:p>
        </p:txBody>
      </p:sp>
      <p:sp>
        <p:nvSpPr>
          <p:cNvPr id="9" name="TextBox 8"/>
          <p:cNvSpPr txBox="1"/>
          <p:nvPr/>
        </p:nvSpPr>
        <p:spPr>
          <a:xfrm>
            <a:off x="6426720" y="576036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1.375</a:t>
            </a:r>
          </a:p>
        </p:txBody>
      </p:sp>
      <p:sp>
        <p:nvSpPr>
          <p:cNvPr id="10" name="Straight Connector 9"/>
          <p:cNvSpPr/>
          <p:nvPr/>
        </p:nvSpPr>
        <p:spPr>
          <a:xfrm>
            <a:off x="6737400" y="5184000"/>
            <a:ext cx="0" cy="57636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11" name="Straight Connector 10"/>
          <p:cNvSpPr/>
          <p:nvPr/>
        </p:nvSpPr>
        <p:spPr>
          <a:xfrm>
            <a:off x="8200440" y="5184360"/>
            <a:ext cx="0" cy="57636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name="page135">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pPr lvl="0"/>
            <a:fld id="{ECBA282F-09D1-4F50-8042-569755B2B888}" type="slidenum">
              <a:t>135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And now using Python </a:t>
            </a:r>
            <a:r>
              <a:rPr lang="en-GB">
                <a:latin typeface="Liberation Sans" pitchFamily="34"/>
              </a:rPr>
              <a:t>—</a:t>
            </a:r>
            <a:r>
              <a:rPr lang="en-GB"/>
              <a:t> 8</a:t>
            </a:r>
          </a:p>
        </p:txBody>
      </p:sp>
      <p:pic>
        <p:nvPicPr>
          <p:cNvPr id="3" name="Picture 2"/>
          <p:cNvPicPr>
            <a:picLocks noChangeAspect="1"/>
          </p:cNvPicPr>
          <p:nvPr/>
        </p:nvPicPr>
        <p:blipFill>
          <a:blip r:embed="rId3">
            <a:lum/>
            <a:alphaModFix/>
          </a:blip>
          <a:srcRect/>
          <a:stretch>
            <a:fillRect/>
          </a:stretch>
        </p:blipFill>
        <p:spPr>
          <a:xfrm>
            <a:off x="360000" y="2160000"/>
            <a:ext cx="5070240" cy="4698000"/>
          </a:xfrm>
          <a:prstGeom prst="rect">
            <a:avLst/>
          </a:prstGeom>
          <a:noFill/>
          <a:ln>
            <a:noFill/>
          </a:ln>
        </p:spPr>
      </p:pic>
      <p:sp>
        <p:nvSpPr>
          <p:cNvPr id="4" name="TextBox 3"/>
          <p:cNvSpPr txBox="1"/>
          <p:nvPr/>
        </p:nvSpPr>
        <p:spPr>
          <a:xfrm>
            <a:off x="5329440" y="216036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middle**2 &lt; 2.0</a:t>
            </a:r>
          </a:p>
        </p:txBody>
      </p:sp>
      <p:sp>
        <p:nvSpPr>
          <p:cNvPr id="5" name="TextBox 4"/>
          <p:cNvSpPr txBox="1"/>
          <p:nvPr/>
        </p:nvSpPr>
        <p:spPr>
          <a:xfrm>
            <a:off x="5329440" y="324036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True</a:t>
            </a:r>
          </a:p>
        </p:txBody>
      </p:sp>
      <p:sp>
        <p:nvSpPr>
          <p:cNvPr id="6" name="Straight Connector 5"/>
          <p:cNvSpPr/>
          <p:nvPr/>
        </p:nvSpPr>
        <p:spPr>
          <a:xfrm>
            <a:off x="5731560" y="2664360"/>
            <a:ext cx="0" cy="57636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7" name="TextBox 6"/>
          <p:cNvSpPr txBox="1"/>
          <p:nvPr/>
        </p:nvSpPr>
        <p:spPr>
          <a:xfrm>
            <a:off x="5329440" y="432036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lower</a:t>
            </a:r>
            <a:r>
              <a:rPr lang="en-GB" sz="2400" b="0" i="0" u="none" strike="noStrike" kern="1200">
                <a:ln>
                  <a:noFill/>
                </a:ln>
                <a:latin typeface="Liberation Mono" pitchFamily="49"/>
                <a:ea typeface="WenQuanYi Micro Hei" pitchFamily="2"/>
                <a:cs typeface="Lohit Devanagari" pitchFamily="2"/>
              </a:rPr>
              <a:t> = middle</a:t>
            </a:r>
          </a:p>
        </p:txBody>
      </p:sp>
      <p:sp>
        <p:nvSpPr>
          <p:cNvPr id="8" name="TextBox 7"/>
          <p:cNvSpPr txBox="1"/>
          <p:nvPr/>
        </p:nvSpPr>
        <p:spPr>
          <a:xfrm>
            <a:off x="5329440" y="5040360"/>
            <a:ext cx="35474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a:t>
            </a:r>
            <a:r>
              <a:rPr lang="en-GB" sz="2400" b="0" i="0" u="none" strike="noStrike" kern="1200">
                <a:ln>
                  <a:noFill/>
                </a:ln>
                <a:solidFill>
                  <a:srgbClr val="000080"/>
                </a:solidFill>
                <a:latin typeface="Liberation Mono" pitchFamily="49"/>
                <a:ea typeface="WenQuanYi Micro Hei" pitchFamily="2"/>
                <a:cs typeface="Lohit Devanagari" pitchFamily="2"/>
              </a:rPr>
              <a:t>lower</a:t>
            </a:r>
            <a:r>
              <a:rPr lang="en-GB" sz="2400" b="0" i="0" u="none" strike="noStrike" kern="1200">
                <a:ln>
                  <a:noFill/>
                </a:ln>
                <a:latin typeface="Liberation Mono" pitchFamily="49"/>
                <a:ea typeface="WenQuanYi Micro Hei" pitchFamily="2"/>
                <a:cs typeface="Lohit Devanagari" pitchFamily="2"/>
              </a:rPr>
              <a:t>, </a:t>
            </a:r>
            <a:r>
              <a:rPr lang="en-GB" sz="2400" b="0" i="0" u="none" strike="noStrike" kern="1200">
                <a:ln>
                  <a:noFill/>
                </a:ln>
                <a:solidFill>
                  <a:srgbClr val="800000"/>
                </a:solidFill>
                <a:latin typeface="Liberation Mono" pitchFamily="49"/>
                <a:ea typeface="WenQuanYi Micro Hei" pitchFamily="2"/>
                <a:cs typeface="Lohit Devanagari" pitchFamily="2"/>
              </a:rPr>
              <a:t>upper</a:t>
            </a:r>
            <a:r>
              <a:rPr lang="en-GB" sz="2400" b="0" i="0" u="none" strike="noStrike" kern="1200">
                <a:ln>
                  <a:noFill/>
                </a:ln>
                <a:latin typeface="Liberation Mono" pitchFamily="49"/>
                <a:ea typeface="WenQuanYi Micro Hei" pitchFamily="2"/>
                <a:cs typeface="Lohit Devanagari" pitchFamily="2"/>
              </a:rPr>
              <a:t>)</a:t>
            </a:r>
          </a:p>
        </p:txBody>
      </p:sp>
      <p:sp>
        <p:nvSpPr>
          <p:cNvPr id="9" name="TextBox 8"/>
          <p:cNvSpPr txBox="1"/>
          <p:nvPr/>
        </p:nvSpPr>
        <p:spPr>
          <a:xfrm>
            <a:off x="7706879" y="5760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1.5</a:t>
            </a:r>
          </a:p>
        </p:txBody>
      </p:sp>
      <p:sp>
        <p:nvSpPr>
          <p:cNvPr id="10" name="TextBox 9"/>
          <p:cNvSpPr txBox="1"/>
          <p:nvPr/>
        </p:nvSpPr>
        <p:spPr>
          <a:xfrm>
            <a:off x="6426720" y="576036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1.375</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name="page136">
    <p:spTree>
      <p:nvGrpSpPr>
        <p:cNvPr id="1" name=""/>
        <p:cNvGrpSpPr/>
        <p:nvPr/>
      </p:nvGrpSpPr>
      <p:grpSpPr>
        <a:xfrm>
          <a:off x="0" y="0"/>
          <a:ext cx="0" cy="0"/>
          <a:chOff x="0" y="0"/>
          <a:chExt cx="0" cy="0"/>
        </a:xfrm>
      </p:grpSpPr>
      <p:sp>
        <p:nvSpPr>
          <p:cNvPr id="21" name="Slide Number Placeholder 1"/>
          <p:cNvSpPr>
            <a:spLocks noGrp="1"/>
          </p:cNvSpPr>
          <p:nvPr>
            <p:ph type="sldNum" sz="quarter" idx="10"/>
          </p:nvPr>
        </p:nvSpPr>
        <p:spPr/>
        <p:txBody>
          <a:bodyPr/>
          <a:lstStyle/>
          <a:p>
            <a:pPr lvl="0"/>
            <a:fld id="{82581BE8-AF6F-4DDC-AAF7-667FB4A10890}" type="slidenum">
              <a:t>136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Looking at the Python code</a:t>
            </a:r>
          </a:p>
        </p:txBody>
      </p:sp>
      <p:sp>
        <p:nvSpPr>
          <p:cNvPr id="3" name="TextBox 2"/>
          <p:cNvSpPr txBox="1"/>
          <p:nvPr/>
        </p:nvSpPr>
        <p:spPr>
          <a:xfrm>
            <a:off x="2917800" y="1440360"/>
            <a:ext cx="2085839"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lower = 0.0</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upper = 2.0</a:t>
            </a:r>
          </a:p>
        </p:txBody>
      </p:sp>
      <p:grpSp>
        <p:nvGrpSpPr>
          <p:cNvPr id="4" name="Group 3"/>
          <p:cNvGrpSpPr/>
          <p:nvPr/>
        </p:nvGrpSpPr>
        <p:grpSpPr>
          <a:xfrm>
            <a:off x="1729080" y="2880360"/>
            <a:ext cx="4464720" cy="778320"/>
            <a:chOff x="1729080" y="2880360"/>
            <a:chExt cx="4464720" cy="778320"/>
          </a:xfrm>
        </p:grpSpPr>
        <p:sp>
          <p:nvSpPr>
            <p:cNvPr id="5" name="TextBox 4"/>
            <p:cNvSpPr txBox="1"/>
            <p:nvPr/>
          </p:nvSpPr>
          <p:spPr>
            <a:xfrm>
              <a:off x="1729080" y="2880360"/>
              <a:ext cx="4461840" cy="418320"/>
            </a:xfrm>
            <a:prstGeom prst="rect">
              <a:avLst/>
            </a:prstGeom>
            <a:noFill/>
            <a:ln>
              <a:noFill/>
            </a:ln>
          </p:spPr>
          <p:txBody>
            <a:bodyPr vert="horz" wrap="none" lIns="36000" tIns="36000" rIns="36000" bIns="36000" anchorCtr="0" compatLnSpc="0"/>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middle = (lower+upper)/2</a:t>
              </a:r>
            </a:p>
          </p:txBody>
        </p:sp>
        <p:sp>
          <p:nvSpPr>
            <p:cNvPr id="6" name="TextBox 5"/>
            <p:cNvSpPr txBox="1"/>
            <p:nvPr/>
          </p:nvSpPr>
          <p:spPr>
            <a:xfrm>
              <a:off x="1729080" y="3240360"/>
              <a:ext cx="4464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print(middle, middle**2)</a:t>
              </a:r>
            </a:p>
          </p:txBody>
        </p:sp>
      </p:grpSp>
      <p:sp>
        <p:nvSpPr>
          <p:cNvPr id="7" name="TextBox 6"/>
          <p:cNvSpPr txBox="1"/>
          <p:nvPr/>
        </p:nvSpPr>
        <p:spPr>
          <a:xfrm>
            <a:off x="2552040" y="432036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middle**2 &lt; 2.0</a:t>
            </a:r>
          </a:p>
        </p:txBody>
      </p:sp>
      <p:sp>
        <p:nvSpPr>
          <p:cNvPr id="8" name="TextBox 7"/>
          <p:cNvSpPr txBox="1"/>
          <p:nvPr/>
        </p:nvSpPr>
        <p:spPr>
          <a:xfrm>
            <a:off x="843480" y="5400360"/>
            <a:ext cx="2633039" cy="418320"/>
          </a:xfrm>
          <a:prstGeom prst="rect">
            <a:avLst/>
          </a:prstGeom>
          <a:noFill/>
          <a:ln>
            <a:noFill/>
          </a:ln>
        </p:spPr>
        <p:txBody>
          <a:bodyPr vert="horz" wrap="none" lIns="36000" tIns="36000" rIns="36000" bIns="36000" anchorCtr="0" compatLnSpc="0"/>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lower = middle</a:t>
            </a:r>
          </a:p>
        </p:txBody>
      </p:sp>
      <p:sp>
        <p:nvSpPr>
          <p:cNvPr id="9" name="TextBox 8"/>
          <p:cNvSpPr txBox="1"/>
          <p:nvPr/>
        </p:nvSpPr>
        <p:spPr>
          <a:xfrm>
            <a:off x="4443480" y="5400360"/>
            <a:ext cx="2633039" cy="418320"/>
          </a:xfrm>
          <a:prstGeom prst="rect">
            <a:avLst/>
          </a:prstGeom>
          <a:noFill/>
          <a:ln>
            <a:noFill/>
          </a:ln>
        </p:spPr>
        <p:txBody>
          <a:bodyPr vert="horz" wrap="none" lIns="36000" tIns="36000" rIns="36000" bIns="36000" anchorCtr="0" compatLnSpc="0"/>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upper = middle</a:t>
            </a:r>
          </a:p>
        </p:txBody>
      </p:sp>
      <p:cxnSp>
        <p:nvCxnSpPr>
          <p:cNvPr id="10" name="Straight Arrow Connector 9"/>
          <p:cNvCxnSpPr>
            <a:stCxn id="3" idx="2"/>
          </p:cNvCxnSpPr>
          <p:nvPr/>
        </p:nvCxnSpPr>
        <p:spPr>
          <a:xfrm>
            <a:off x="3960720" y="2204639"/>
            <a:ext cx="720" cy="675721"/>
          </a:xfrm>
          <a:prstGeom prst="straightConnector1">
            <a:avLst/>
          </a:prstGeom>
          <a:noFill/>
          <a:ln w="18000">
            <a:solidFill>
              <a:srgbClr val="800080"/>
            </a:solidFill>
            <a:prstDash val="solid"/>
            <a:tailEnd type="arrow"/>
          </a:ln>
        </p:spPr>
      </p:cxnSp>
      <p:cxnSp>
        <p:nvCxnSpPr>
          <p:cNvPr id="11" name="Straight Arrow Connector 10"/>
          <p:cNvCxnSpPr>
            <a:endCxn id="7" idx="0"/>
          </p:cNvCxnSpPr>
          <p:nvPr/>
        </p:nvCxnSpPr>
        <p:spPr>
          <a:xfrm flipH="1">
            <a:off x="3960720" y="3658680"/>
            <a:ext cx="720" cy="661680"/>
          </a:xfrm>
          <a:prstGeom prst="straightConnector1">
            <a:avLst/>
          </a:prstGeom>
          <a:noFill/>
          <a:ln w="18000">
            <a:solidFill>
              <a:srgbClr val="800080"/>
            </a:solidFill>
            <a:prstDash val="solid"/>
            <a:tailEnd type="arrow"/>
          </a:ln>
        </p:spPr>
      </p:cxnSp>
      <p:sp>
        <p:nvSpPr>
          <p:cNvPr id="12" name="TextBox 11"/>
          <p:cNvSpPr txBox="1"/>
          <p:nvPr/>
        </p:nvSpPr>
        <p:spPr>
          <a:xfrm>
            <a:off x="3839040" y="5112360"/>
            <a:ext cx="241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Sans" pitchFamily="18"/>
                <a:ea typeface="WenQuanYi Micro Hei" pitchFamily="2"/>
                <a:cs typeface="Lohit Devanagari" pitchFamily="2"/>
              </a:rPr>
              <a:t>?</a:t>
            </a:r>
          </a:p>
        </p:txBody>
      </p:sp>
      <p:sp>
        <p:nvSpPr>
          <p:cNvPr id="13" name="TextBox 12"/>
          <p:cNvSpPr txBox="1"/>
          <p:nvPr/>
        </p:nvSpPr>
        <p:spPr>
          <a:xfrm>
            <a:off x="1679039" y="5112720"/>
            <a:ext cx="3301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zh-CN" sz="1800" b="0" i="0" u="none" strike="noStrike" kern="1200">
                <a:ln>
                  <a:noFill/>
                </a:ln>
                <a:solidFill>
                  <a:srgbClr val="008000"/>
                </a:solidFill>
                <a:latin typeface="Liberation Sans" pitchFamily="18"/>
                <a:ea typeface="WenQuanYi Micro Hei" pitchFamily="2"/>
                <a:cs typeface="Lohit Devanagari" pitchFamily="2"/>
              </a:rPr>
              <a:t>✔</a:t>
            </a:r>
          </a:p>
        </p:txBody>
      </p:sp>
      <p:sp>
        <p:nvSpPr>
          <p:cNvPr id="14" name="TextBox 13"/>
          <p:cNvSpPr txBox="1"/>
          <p:nvPr/>
        </p:nvSpPr>
        <p:spPr>
          <a:xfrm>
            <a:off x="5999040" y="5112720"/>
            <a:ext cx="278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zh-CN" sz="1800" b="0" i="0" u="none" strike="noStrike" kern="1200">
                <a:ln>
                  <a:noFill/>
                </a:ln>
                <a:solidFill>
                  <a:srgbClr val="800000"/>
                </a:solidFill>
                <a:latin typeface="Liberation Sans" pitchFamily="18"/>
                <a:ea typeface="WenQuanYi Micro Hei" pitchFamily="2"/>
                <a:cs typeface="Lohit Devanagari" pitchFamily="2"/>
              </a:rPr>
              <a:t>✘</a:t>
            </a:r>
          </a:p>
        </p:txBody>
      </p:sp>
      <p:sp>
        <p:nvSpPr>
          <p:cNvPr id="15" name="TextBox 14"/>
          <p:cNvSpPr txBox="1"/>
          <p:nvPr/>
        </p:nvSpPr>
        <p:spPr>
          <a:xfrm>
            <a:off x="2186280" y="6660360"/>
            <a:ext cx="3548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print(lower, upper)</a:t>
            </a:r>
          </a:p>
        </p:txBody>
      </p:sp>
      <p:sp>
        <p:nvSpPr>
          <p:cNvPr id="16" name="Freeform 15"/>
          <p:cNvSpPr/>
          <p:nvPr/>
        </p:nvSpPr>
        <p:spPr>
          <a:xfrm>
            <a:off x="364320" y="2376000"/>
            <a:ext cx="3599640" cy="4895640"/>
          </a:xfrm>
          <a:custGeom>
            <a:avLst/>
            <a:gdLst/>
            <a:ahLst/>
            <a:cxnLst>
              <a:cxn ang="3cd4">
                <a:pos x="hc" y="t"/>
              </a:cxn>
              <a:cxn ang="cd2">
                <a:pos x="l" y="vc"/>
              </a:cxn>
              <a:cxn ang="cd4">
                <a:pos x="hc" y="b"/>
              </a:cxn>
              <a:cxn ang="0">
                <a:pos x="r" y="vc"/>
              </a:cxn>
            </a:cxnLst>
            <a:rect l="l" t="t" r="r" b="b"/>
            <a:pathLst>
              <a:path w="10000" h="13600" fill="none">
                <a:moveTo>
                  <a:pt x="10000" y="12563"/>
                </a:moveTo>
                <a:lnTo>
                  <a:pt x="10000" y="13600"/>
                </a:lnTo>
                <a:lnTo>
                  <a:pt x="0" y="13600"/>
                </a:lnTo>
                <a:lnTo>
                  <a:pt x="0" y="0"/>
                </a:lnTo>
                <a:lnTo>
                  <a:pt x="9800" y="0"/>
                </a:lnTo>
              </a:path>
            </a:pathLst>
          </a:cu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cxnSp>
        <p:nvCxnSpPr>
          <p:cNvPr id="17" name="Elbow Connector 16"/>
          <p:cNvCxnSpPr>
            <a:stCxn id="7" idx="2"/>
            <a:endCxn id="8" idx="0"/>
          </p:cNvCxnSpPr>
          <p:nvPr/>
        </p:nvCxnSpPr>
        <p:spPr>
          <a:xfrm rot="5400000">
            <a:off x="2729520" y="4169160"/>
            <a:ext cx="661680" cy="1800720"/>
          </a:xfrm>
          <a:prstGeom prst="bentConnector3">
            <a:avLst/>
          </a:prstGeom>
          <a:noFill/>
          <a:ln w="18000">
            <a:solidFill>
              <a:srgbClr val="800080"/>
            </a:solidFill>
            <a:prstDash val="solid"/>
            <a:tailEnd type="arrow"/>
          </a:ln>
        </p:spPr>
      </p:cxnSp>
      <p:cxnSp>
        <p:nvCxnSpPr>
          <p:cNvPr id="18" name="Elbow Connector 17"/>
          <p:cNvCxnSpPr>
            <a:stCxn id="7" idx="2"/>
            <a:endCxn id="9" idx="0"/>
          </p:cNvCxnSpPr>
          <p:nvPr/>
        </p:nvCxnSpPr>
        <p:spPr>
          <a:xfrm rot="16200000" flipH="1">
            <a:off x="4529520" y="4169880"/>
            <a:ext cx="661680" cy="1799280"/>
          </a:xfrm>
          <a:prstGeom prst="bentConnector3">
            <a:avLst/>
          </a:prstGeom>
          <a:noFill/>
          <a:ln w="18000">
            <a:solidFill>
              <a:srgbClr val="800080"/>
            </a:solidFill>
            <a:prstDash val="solid"/>
            <a:tailEnd type="arrow"/>
          </a:ln>
        </p:spPr>
      </p:cxnSp>
      <p:cxnSp>
        <p:nvCxnSpPr>
          <p:cNvPr id="19" name="Elbow Connector 18"/>
          <p:cNvCxnSpPr>
            <a:stCxn id="8" idx="2"/>
            <a:endCxn id="15" idx="0"/>
          </p:cNvCxnSpPr>
          <p:nvPr/>
        </p:nvCxnSpPr>
        <p:spPr>
          <a:xfrm rot="16200000" flipH="1">
            <a:off x="2639520" y="5339160"/>
            <a:ext cx="841680" cy="1800720"/>
          </a:xfrm>
          <a:prstGeom prst="bentConnector3">
            <a:avLst/>
          </a:prstGeom>
          <a:noFill/>
          <a:ln w="18000">
            <a:solidFill>
              <a:srgbClr val="800080"/>
            </a:solidFill>
            <a:prstDash val="solid"/>
            <a:tailEnd type="arrow"/>
          </a:ln>
        </p:spPr>
      </p:cxnSp>
      <p:cxnSp>
        <p:nvCxnSpPr>
          <p:cNvPr id="20" name="Elbow Connector 19"/>
          <p:cNvCxnSpPr>
            <a:stCxn id="9" idx="2"/>
            <a:endCxn id="15" idx="0"/>
          </p:cNvCxnSpPr>
          <p:nvPr/>
        </p:nvCxnSpPr>
        <p:spPr>
          <a:xfrm rot="5400000">
            <a:off x="4439520" y="5339880"/>
            <a:ext cx="841680" cy="1799280"/>
          </a:xfrm>
          <a:prstGeom prst="bentConnector3">
            <a:avLst/>
          </a:prstGeom>
          <a:noFill/>
          <a:ln w="18000">
            <a:solidFill>
              <a:srgbClr val="800080"/>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name="page137">
    <p:spTree>
      <p:nvGrpSpPr>
        <p:cNvPr id="1" name=""/>
        <p:cNvGrpSpPr/>
        <p:nvPr/>
      </p:nvGrpSpPr>
      <p:grpSpPr>
        <a:xfrm>
          <a:off x="0" y="0"/>
          <a:ext cx="0" cy="0"/>
          <a:chOff x="0" y="0"/>
          <a:chExt cx="0" cy="0"/>
        </a:xfrm>
      </p:grpSpPr>
      <p:sp>
        <p:nvSpPr>
          <p:cNvPr id="26" name="Slide Number Placeholder 1"/>
          <p:cNvSpPr>
            <a:spLocks noGrp="1"/>
          </p:cNvSpPr>
          <p:nvPr>
            <p:ph type="sldNum" sz="quarter" idx="10"/>
          </p:nvPr>
        </p:nvSpPr>
        <p:spPr/>
        <p:txBody>
          <a:bodyPr/>
          <a:lstStyle/>
          <a:p>
            <a:pPr lvl="0"/>
            <a:fld id="{AA28717B-F8B2-457F-95AB-978C330B18C1}" type="slidenum">
              <a:t>137</a:t>
            </a:fld>
            <a:endParaRPr lang="en-GB"/>
          </a:p>
        </p:txBody>
      </p:sp>
      <p:sp>
        <p:nvSpPr>
          <p:cNvPr id="2" name="Freeform 1"/>
          <p:cNvSpPr/>
          <p:nvPr/>
        </p:nvSpPr>
        <p:spPr>
          <a:xfrm>
            <a:off x="144000" y="2232000"/>
            <a:ext cx="7848000" cy="518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CC"/>
          </a:solidFill>
          <a:ln w="36000">
            <a:solidFill>
              <a:srgbClr val="808080"/>
            </a:solidFill>
            <a:prstDash val="solid"/>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3" name="Freeform 2"/>
          <p:cNvSpPr/>
          <p:nvPr/>
        </p:nvSpPr>
        <p:spPr>
          <a:xfrm>
            <a:off x="720000" y="3960000"/>
            <a:ext cx="6552000" cy="252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36000">
            <a:solidFill>
              <a:srgbClr val="808080"/>
            </a:solidFill>
            <a:prstDash val="solid"/>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4" name="Title 3"/>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Looking at the Python structures</a:t>
            </a:r>
          </a:p>
        </p:txBody>
      </p:sp>
      <p:sp>
        <p:nvSpPr>
          <p:cNvPr id="5" name="TextBox 4"/>
          <p:cNvSpPr txBox="1"/>
          <p:nvPr/>
        </p:nvSpPr>
        <p:spPr>
          <a:xfrm>
            <a:off x="2917800" y="1440360"/>
            <a:ext cx="2085839"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lower = 0.0</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upper = 2.0</a:t>
            </a:r>
          </a:p>
        </p:txBody>
      </p:sp>
      <p:grpSp>
        <p:nvGrpSpPr>
          <p:cNvPr id="6" name="Group 5"/>
          <p:cNvGrpSpPr/>
          <p:nvPr/>
        </p:nvGrpSpPr>
        <p:grpSpPr>
          <a:xfrm>
            <a:off x="1729080" y="2880360"/>
            <a:ext cx="4464720" cy="778320"/>
            <a:chOff x="1729080" y="2880360"/>
            <a:chExt cx="4464720" cy="778320"/>
          </a:xfrm>
        </p:grpSpPr>
        <p:sp>
          <p:nvSpPr>
            <p:cNvPr id="7" name="TextBox 6"/>
            <p:cNvSpPr txBox="1"/>
            <p:nvPr/>
          </p:nvSpPr>
          <p:spPr>
            <a:xfrm>
              <a:off x="1729080" y="2880360"/>
              <a:ext cx="4461840" cy="418320"/>
            </a:xfrm>
            <a:prstGeom prst="rect">
              <a:avLst/>
            </a:prstGeom>
            <a:noFill/>
            <a:ln>
              <a:noFill/>
            </a:ln>
          </p:spPr>
          <p:txBody>
            <a:bodyPr vert="horz" wrap="none" lIns="36000" tIns="36000" rIns="36000" bIns="36000" anchorCtr="0" compatLnSpc="0"/>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middle = (lower+upper)/2</a:t>
              </a:r>
            </a:p>
          </p:txBody>
        </p:sp>
        <p:sp>
          <p:nvSpPr>
            <p:cNvPr id="8" name="TextBox 7"/>
            <p:cNvSpPr txBox="1"/>
            <p:nvPr/>
          </p:nvSpPr>
          <p:spPr>
            <a:xfrm>
              <a:off x="1729080" y="3240360"/>
              <a:ext cx="4464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print(middle, middle**2)</a:t>
              </a:r>
            </a:p>
          </p:txBody>
        </p:sp>
      </p:grpSp>
      <p:sp>
        <p:nvSpPr>
          <p:cNvPr id="9" name="TextBox 8"/>
          <p:cNvSpPr txBox="1"/>
          <p:nvPr/>
        </p:nvSpPr>
        <p:spPr>
          <a:xfrm>
            <a:off x="2552040" y="432036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middle**2 &lt; 2.0</a:t>
            </a:r>
          </a:p>
        </p:txBody>
      </p:sp>
      <p:sp>
        <p:nvSpPr>
          <p:cNvPr id="10" name="TextBox 9"/>
          <p:cNvSpPr txBox="1"/>
          <p:nvPr/>
        </p:nvSpPr>
        <p:spPr>
          <a:xfrm>
            <a:off x="843480" y="5400360"/>
            <a:ext cx="2633039" cy="418320"/>
          </a:xfrm>
          <a:prstGeom prst="rect">
            <a:avLst/>
          </a:prstGeom>
          <a:noFill/>
          <a:ln>
            <a:noFill/>
          </a:ln>
        </p:spPr>
        <p:txBody>
          <a:bodyPr vert="horz" wrap="none" lIns="36000" tIns="36000" rIns="36000" bIns="36000" anchorCtr="0" compatLnSpc="0"/>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lower = middle</a:t>
            </a:r>
          </a:p>
        </p:txBody>
      </p:sp>
      <p:sp>
        <p:nvSpPr>
          <p:cNvPr id="11" name="TextBox 10"/>
          <p:cNvSpPr txBox="1"/>
          <p:nvPr/>
        </p:nvSpPr>
        <p:spPr>
          <a:xfrm>
            <a:off x="4443480" y="5400360"/>
            <a:ext cx="2633039" cy="418320"/>
          </a:xfrm>
          <a:prstGeom prst="rect">
            <a:avLst/>
          </a:prstGeom>
          <a:noFill/>
          <a:ln>
            <a:noFill/>
          </a:ln>
        </p:spPr>
        <p:txBody>
          <a:bodyPr vert="horz" wrap="none" lIns="36000" tIns="36000" rIns="36000" bIns="36000" anchorCtr="0" compatLnSpc="0"/>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upper = middle</a:t>
            </a:r>
          </a:p>
        </p:txBody>
      </p:sp>
      <p:cxnSp>
        <p:nvCxnSpPr>
          <p:cNvPr id="12" name="Straight Arrow Connector 11"/>
          <p:cNvCxnSpPr>
            <a:stCxn id="5" idx="2"/>
          </p:cNvCxnSpPr>
          <p:nvPr/>
        </p:nvCxnSpPr>
        <p:spPr>
          <a:xfrm>
            <a:off x="3960720" y="2204639"/>
            <a:ext cx="720" cy="675721"/>
          </a:xfrm>
          <a:prstGeom prst="straightConnector1">
            <a:avLst/>
          </a:prstGeom>
          <a:noFill/>
          <a:ln w="18000">
            <a:solidFill>
              <a:srgbClr val="800080"/>
            </a:solidFill>
            <a:prstDash val="solid"/>
            <a:tailEnd type="arrow"/>
          </a:ln>
        </p:spPr>
      </p:cxnSp>
      <p:cxnSp>
        <p:nvCxnSpPr>
          <p:cNvPr id="13" name="Straight Arrow Connector 12"/>
          <p:cNvCxnSpPr>
            <a:endCxn id="9" idx="0"/>
          </p:cNvCxnSpPr>
          <p:nvPr/>
        </p:nvCxnSpPr>
        <p:spPr>
          <a:xfrm flipH="1">
            <a:off x="3960720" y="3658680"/>
            <a:ext cx="720" cy="661680"/>
          </a:xfrm>
          <a:prstGeom prst="straightConnector1">
            <a:avLst/>
          </a:prstGeom>
          <a:noFill/>
          <a:ln w="18000">
            <a:solidFill>
              <a:srgbClr val="800080"/>
            </a:solidFill>
            <a:prstDash val="solid"/>
            <a:tailEnd type="arrow"/>
          </a:ln>
        </p:spPr>
      </p:cxnSp>
      <p:sp>
        <p:nvSpPr>
          <p:cNvPr id="14" name="TextBox 13"/>
          <p:cNvSpPr txBox="1"/>
          <p:nvPr/>
        </p:nvSpPr>
        <p:spPr>
          <a:xfrm>
            <a:off x="3839040" y="5112360"/>
            <a:ext cx="241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Sans" pitchFamily="18"/>
                <a:ea typeface="WenQuanYi Micro Hei" pitchFamily="2"/>
                <a:cs typeface="Lohit Devanagari" pitchFamily="2"/>
              </a:rPr>
              <a:t>?</a:t>
            </a:r>
          </a:p>
        </p:txBody>
      </p:sp>
      <p:sp>
        <p:nvSpPr>
          <p:cNvPr id="15" name="TextBox 14"/>
          <p:cNvSpPr txBox="1"/>
          <p:nvPr/>
        </p:nvSpPr>
        <p:spPr>
          <a:xfrm>
            <a:off x="1679039" y="5112720"/>
            <a:ext cx="3301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zh-CN" sz="1800" b="0" i="0" u="none" strike="noStrike" kern="1200">
                <a:ln>
                  <a:noFill/>
                </a:ln>
                <a:solidFill>
                  <a:srgbClr val="008000"/>
                </a:solidFill>
                <a:latin typeface="Liberation Sans" pitchFamily="18"/>
                <a:ea typeface="WenQuanYi Micro Hei" pitchFamily="2"/>
                <a:cs typeface="Lohit Devanagari" pitchFamily="2"/>
              </a:rPr>
              <a:t>✔</a:t>
            </a:r>
          </a:p>
        </p:txBody>
      </p:sp>
      <p:sp>
        <p:nvSpPr>
          <p:cNvPr id="16" name="TextBox 15"/>
          <p:cNvSpPr txBox="1"/>
          <p:nvPr/>
        </p:nvSpPr>
        <p:spPr>
          <a:xfrm>
            <a:off x="5999040" y="5112720"/>
            <a:ext cx="278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zh-CN" sz="1800" b="0" i="0" u="none" strike="noStrike" kern="1200">
                <a:ln>
                  <a:noFill/>
                </a:ln>
                <a:solidFill>
                  <a:srgbClr val="800000"/>
                </a:solidFill>
                <a:latin typeface="Liberation Sans" pitchFamily="18"/>
                <a:ea typeface="WenQuanYi Micro Hei" pitchFamily="2"/>
                <a:cs typeface="Lohit Devanagari" pitchFamily="2"/>
              </a:rPr>
              <a:t>✘</a:t>
            </a:r>
          </a:p>
        </p:txBody>
      </p:sp>
      <p:sp>
        <p:nvSpPr>
          <p:cNvPr id="17" name="TextBox 16"/>
          <p:cNvSpPr txBox="1"/>
          <p:nvPr/>
        </p:nvSpPr>
        <p:spPr>
          <a:xfrm>
            <a:off x="2186280" y="6660360"/>
            <a:ext cx="3548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print(lower, upper)</a:t>
            </a:r>
          </a:p>
        </p:txBody>
      </p:sp>
      <p:sp>
        <p:nvSpPr>
          <p:cNvPr id="18" name="Freeform 17"/>
          <p:cNvSpPr/>
          <p:nvPr/>
        </p:nvSpPr>
        <p:spPr>
          <a:xfrm>
            <a:off x="364320" y="2376000"/>
            <a:ext cx="3599640" cy="4895640"/>
          </a:xfrm>
          <a:custGeom>
            <a:avLst/>
            <a:gdLst/>
            <a:ahLst/>
            <a:cxnLst>
              <a:cxn ang="3cd4">
                <a:pos x="hc" y="t"/>
              </a:cxn>
              <a:cxn ang="cd2">
                <a:pos x="l" y="vc"/>
              </a:cxn>
              <a:cxn ang="cd4">
                <a:pos x="hc" y="b"/>
              </a:cxn>
              <a:cxn ang="0">
                <a:pos x="r" y="vc"/>
              </a:cxn>
            </a:cxnLst>
            <a:rect l="l" t="t" r="r" b="b"/>
            <a:pathLst>
              <a:path w="10000" h="13600" fill="none">
                <a:moveTo>
                  <a:pt x="10000" y="12563"/>
                </a:moveTo>
                <a:lnTo>
                  <a:pt x="10000" y="13600"/>
                </a:lnTo>
                <a:lnTo>
                  <a:pt x="0" y="13600"/>
                </a:lnTo>
                <a:lnTo>
                  <a:pt x="0" y="0"/>
                </a:lnTo>
                <a:lnTo>
                  <a:pt x="9800" y="0"/>
                </a:lnTo>
              </a:path>
            </a:pathLst>
          </a:cu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cxnSp>
        <p:nvCxnSpPr>
          <p:cNvPr id="19" name="Elbow Connector 18"/>
          <p:cNvCxnSpPr>
            <a:stCxn id="9" idx="2"/>
            <a:endCxn id="10" idx="0"/>
          </p:cNvCxnSpPr>
          <p:nvPr/>
        </p:nvCxnSpPr>
        <p:spPr>
          <a:xfrm rot="5400000">
            <a:off x="2729520" y="4169160"/>
            <a:ext cx="661680" cy="1800720"/>
          </a:xfrm>
          <a:prstGeom prst="bentConnector3">
            <a:avLst/>
          </a:prstGeom>
          <a:noFill/>
          <a:ln w="18000">
            <a:solidFill>
              <a:srgbClr val="800080"/>
            </a:solidFill>
            <a:prstDash val="solid"/>
            <a:tailEnd type="arrow"/>
          </a:ln>
        </p:spPr>
      </p:cxnSp>
      <p:cxnSp>
        <p:nvCxnSpPr>
          <p:cNvPr id="20" name="Elbow Connector 19"/>
          <p:cNvCxnSpPr>
            <a:stCxn id="9" idx="2"/>
            <a:endCxn id="11" idx="0"/>
          </p:cNvCxnSpPr>
          <p:nvPr/>
        </p:nvCxnSpPr>
        <p:spPr>
          <a:xfrm rot="16200000" flipH="1">
            <a:off x="4529520" y="4169880"/>
            <a:ext cx="661680" cy="1799280"/>
          </a:xfrm>
          <a:prstGeom prst="bentConnector3">
            <a:avLst/>
          </a:prstGeom>
          <a:noFill/>
          <a:ln w="18000">
            <a:solidFill>
              <a:srgbClr val="800080"/>
            </a:solidFill>
            <a:prstDash val="solid"/>
            <a:tailEnd type="arrow"/>
          </a:ln>
        </p:spPr>
      </p:cxnSp>
      <p:cxnSp>
        <p:nvCxnSpPr>
          <p:cNvPr id="21" name="Elbow Connector 20"/>
          <p:cNvCxnSpPr>
            <a:stCxn id="10" idx="2"/>
            <a:endCxn id="17" idx="0"/>
          </p:cNvCxnSpPr>
          <p:nvPr/>
        </p:nvCxnSpPr>
        <p:spPr>
          <a:xfrm rot="16200000" flipH="1">
            <a:off x="2639520" y="5339160"/>
            <a:ext cx="841680" cy="1800720"/>
          </a:xfrm>
          <a:prstGeom prst="bentConnector3">
            <a:avLst/>
          </a:prstGeom>
          <a:noFill/>
          <a:ln w="18000">
            <a:solidFill>
              <a:srgbClr val="800080"/>
            </a:solidFill>
            <a:prstDash val="solid"/>
            <a:tailEnd type="arrow"/>
          </a:ln>
        </p:spPr>
      </p:cxnSp>
      <p:cxnSp>
        <p:nvCxnSpPr>
          <p:cNvPr id="22" name="Elbow Connector 21"/>
          <p:cNvCxnSpPr>
            <a:stCxn id="11" idx="2"/>
            <a:endCxn id="17" idx="0"/>
          </p:cNvCxnSpPr>
          <p:nvPr/>
        </p:nvCxnSpPr>
        <p:spPr>
          <a:xfrm rot="5400000">
            <a:off x="4439520" y="5339880"/>
            <a:ext cx="841680" cy="1799280"/>
          </a:xfrm>
          <a:prstGeom prst="bentConnector3">
            <a:avLst/>
          </a:prstGeom>
          <a:noFill/>
          <a:ln w="18000">
            <a:solidFill>
              <a:srgbClr val="800080"/>
            </a:solidFill>
            <a:prstDash val="solid"/>
            <a:tailEnd type="arrow"/>
          </a:ln>
        </p:spPr>
      </p:cxnSp>
      <p:sp>
        <p:nvSpPr>
          <p:cNvPr id="23" name="TextBox 22"/>
          <p:cNvSpPr txBox="1"/>
          <p:nvPr/>
        </p:nvSpPr>
        <p:spPr>
          <a:xfrm>
            <a:off x="8280000" y="1440360"/>
            <a:ext cx="9536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Set up</a:t>
            </a:r>
          </a:p>
        </p:txBody>
      </p:sp>
      <p:sp>
        <p:nvSpPr>
          <p:cNvPr id="24" name="TextBox 23"/>
          <p:cNvSpPr txBox="1"/>
          <p:nvPr/>
        </p:nvSpPr>
        <p:spPr>
          <a:xfrm>
            <a:off x="8271360" y="2232000"/>
            <a:ext cx="7509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Loop</a:t>
            </a:r>
          </a:p>
        </p:txBody>
      </p:sp>
      <p:sp>
        <p:nvSpPr>
          <p:cNvPr id="25" name="TextBox 24"/>
          <p:cNvSpPr txBox="1"/>
          <p:nvPr/>
        </p:nvSpPr>
        <p:spPr>
          <a:xfrm>
            <a:off x="8262360" y="3960000"/>
            <a:ext cx="102203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Choice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name="page138">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pPr lvl="0"/>
            <a:fld id="{89D80B66-A22F-4DD8-B421-D703973406AD}" type="slidenum">
              <a:t>138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Looping</a:t>
            </a:r>
          </a:p>
        </p:txBody>
      </p:sp>
      <p:grpSp>
        <p:nvGrpSpPr>
          <p:cNvPr id="3" name="Group 2"/>
          <p:cNvGrpSpPr/>
          <p:nvPr/>
        </p:nvGrpSpPr>
        <p:grpSpPr>
          <a:xfrm>
            <a:off x="574560" y="1797840"/>
            <a:ext cx="3312360" cy="5038560"/>
            <a:chOff x="574560" y="1797840"/>
            <a:chExt cx="3312360" cy="5038560"/>
          </a:xfrm>
        </p:grpSpPr>
        <p:sp>
          <p:nvSpPr>
            <p:cNvPr id="4" name="Freeform 3"/>
            <p:cNvSpPr/>
            <p:nvPr/>
          </p:nvSpPr>
          <p:spPr>
            <a:xfrm>
              <a:off x="574560" y="1797840"/>
              <a:ext cx="1799640" cy="719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a:solidFill>
                <a:srgbClr val="808080"/>
              </a:solidFill>
              <a:prstDash val="solid"/>
            </a:ln>
          </p:spPr>
          <p:txBody>
            <a:bodyPr vert="horz" wrap="none" lIns="90000" tIns="45000" rIns="90000" bIns="45000" anchor="ctr" anchorCtr="0" compatLnSpc="0"/>
            <a:lstStyle/>
            <a:p>
              <a:pPr marL="0" marR="0" lvl="0" indent="0" algn="l"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Before</a:t>
              </a:r>
            </a:p>
          </p:txBody>
        </p:sp>
        <p:sp>
          <p:nvSpPr>
            <p:cNvPr id="5" name="Freeform 4"/>
            <p:cNvSpPr/>
            <p:nvPr/>
          </p:nvSpPr>
          <p:spPr>
            <a:xfrm>
              <a:off x="574560" y="3237480"/>
              <a:ext cx="2376000" cy="719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a:solidFill>
                <a:srgbClr val="808080"/>
              </a:solidFill>
              <a:prstDash val="solid"/>
            </a:ln>
          </p:spPr>
          <p:txBody>
            <a:bodyPr vert="horz" wrap="none" lIns="90000" tIns="45000" rIns="90000" bIns="45000" anchor="ctr" anchorCtr="0" compatLnSpc="0"/>
            <a:lstStyle/>
            <a:p>
              <a:pPr marL="0" marR="0" lvl="0" indent="0" algn="l"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Loop test</a:t>
              </a:r>
            </a:p>
          </p:txBody>
        </p:sp>
        <p:sp>
          <p:nvSpPr>
            <p:cNvPr id="6" name="Freeform 5"/>
            <p:cNvSpPr/>
            <p:nvPr/>
          </p:nvSpPr>
          <p:spPr>
            <a:xfrm>
              <a:off x="1582560" y="4677120"/>
              <a:ext cx="2015999" cy="864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a:solidFill>
                <a:srgbClr val="808080"/>
              </a:solidFill>
              <a:prstDash val="solid"/>
            </a:ln>
          </p:spPr>
          <p:txBody>
            <a:bodyPr vert="horz" wrap="none" lIns="90000" tIns="45000" rIns="90000" bIns="45000" anchor="ctr" anchorCtr="0" compatLnSpc="0"/>
            <a:lstStyle/>
            <a:p>
              <a:pPr marL="0" marR="0" lvl="0" indent="0" algn="l"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Loop body</a:t>
              </a:r>
            </a:p>
          </p:txBody>
        </p:sp>
        <p:sp>
          <p:nvSpPr>
            <p:cNvPr id="7" name="Freeform 6"/>
            <p:cNvSpPr/>
            <p:nvPr/>
          </p:nvSpPr>
          <p:spPr>
            <a:xfrm>
              <a:off x="862199" y="6116760"/>
              <a:ext cx="1872360" cy="719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a:solidFill>
                <a:srgbClr val="808080"/>
              </a:solidFill>
              <a:prstDash val="solid"/>
            </a:ln>
          </p:spPr>
          <p:txBody>
            <a:bodyPr vert="horz" wrap="none" lIns="90000" tIns="45000" rIns="90000" bIns="45000" anchor="ctr" anchorCtr="0" compatLnSpc="0"/>
            <a:lstStyle/>
            <a:p>
              <a:pPr marL="0" marR="0" lvl="0" indent="0" algn="l"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After</a:t>
              </a:r>
            </a:p>
          </p:txBody>
        </p:sp>
        <p:sp>
          <p:nvSpPr>
            <p:cNvPr id="8" name="Straight Connector 7"/>
            <p:cNvSpPr/>
            <p:nvPr/>
          </p:nvSpPr>
          <p:spPr>
            <a:xfrm>
              <a:off x="1222920" y="3957120"/>
              <a:ext cx="0" cy="215964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9" name="Straight Connector 8"/>
            <p:cNvSpPr/>
            <p:nvPr/>
          </p:nvSpPr>
          <p:spPr>
            <a:xfrm>
              <a:off x="2302560" y="3948480"/>
              <a:ext cx="0" cy="72864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10" name="TextBox 9"/>
            <p:cNvSpPr txBox="1"/>
            <p:nvPr/>
          </p:nvSpPr>
          <p:spPr>
            <a:xfrm>
              <a:off x="862919" y="4030919"/>
              <a:ext cx="278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zh-CN" sz="1800" b="0" i="0" u="none" strike="noStrike" kern="1200">
                  <a:ln>
                    <a:noFill/>
                  </a:ln>
                  <a:solidFill>
                    <a:srgbClr val="800000"/>
                  </a:solidFill>
                  <a:latin typeface="Liberation Sans" pitchFamily="18"/>
                  <a:ea typeface="WenQuanYi Micro Hei" pitchFamily="2"/>
                  <a:cs typeface="Lohit Devanagari" pitchFamily="2"/>
                </a:rPr>
                <a:t>✘</a:t>
              </a:r>
            </a:p>
          </p:txBody>
        </p:sp>
        <p:sp>
          <p:nvSpPr>
            <p:cNvPr id="11" name="TextBox 10"/>
            <p:cNvSpPr txBox="1"/>
            <p:nvPr/>
          </p:nvSpPr>
          <p:spPr>
            <a:xfrm>
              <a:off x="2333880" y="4030919"/>
              <a:ext cx="3301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zh-CN" sz="1800" b="0" i="0" u="none" strike="noStrike" kern="1200">
                  <a:ln>
                    <a:noFill/>
                  </a:ln>
                  <a:solidFill>
                    <a:srgbClr val="008000"/>
                  </a:solidFill>
                  <a:latin typeface="Liberation Sans" pitchFamily="18"/>
                  <a:ea typeface="WenQuanYi Micro Hei" pitchFamily="2"/>
                  <a:cs typeface="Lohit Devanagari" pitchFamily="2"/>
                </a:rPr>
                <a:t>✔</a:t>
              </a:r>
            </a:p>
          </p:txBody>
        </p:sp>
        <p:sp>
          <p:nvSpPr>
            <p:cNvPr id="12" name="Freeform 11"/>
            <p:cNvSpPr/>
            <p:nvPr/>
          </p:nvSpPr>
          <p:spPr>
            <a:xfrm>
              <a:off x="2302560" y="2877840"/>
              <a:ext cx="1584360" cy="2879640"/>
            </a:xfrm>
            <a:custGeom>
              <a:avLst/>
              <a:gdLst/>
              <a:ahLst/>
              <a:cxnLst>
                <a:cxn ang="3cd4">
                  <a:pos x="hc" y="t"/>
                </a:cxn>
                <a:cxn ang="cd2">
                  <a:pos x="l" y="vc"/>
                </a:cxn>
                <a:cxn ang="cd4">
                  <a:pos x="hc" y="b"/>
                </a:cxn>
                <a:cxn ang="0">
                  <a:pos x="r" y="vc"/>
                </a:cxn>
              </a:cxnLst>
              <a:rect l="l" t="t" r="r" b="b"/>
              <a:pathLst>
                <a:path w="4402" h="8000" fill="none">
                  <a:moveTo>
                    <a:pt x="0" y="7400"/>
                  </a:moveTo>
                  <a:lnTo>
                    <a:pt x="0" y="8000"/>
                  </a:lnTo>
                  <a:lnTo>
                    <a:pt x="4402" y="8000"/>
                  </a:lnTo>
                  <a:lnTo>
                    <a:pt x="4402" y="0"/>
                  </a:lnTo>
                  <a:lnTo>
                    <a:pt x="0" y="0"/>
                  </a:lnTo>
                  <a:lnTo>
                    <a:pt x="0" y="999"/>
                  </a:lnTo>
                </a:path>
              </a:pathLst>
            </a:cu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13" name="Straight Connector 12"/>
            <p:cNvSpPr/>
            <p:nvPr/>
          </p:nvSpPr>
          <p:spPr>
            <a:xfrm>
              <a:off x="1231920" y="2508480"/>
              <a:ext cx="0" cy="72900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grpSp>
      <p:sp>
        <p:nvSpPr>
          <p:cNvPr id="14" name="TextBox 13"/>
          <p:cNvSpPr txBox="1"/>
          <p:nvPr/>
        </p:nvSpPr>
        <p:spPr>
          <a:xfrm>
            <a:off x="6120000" y="3236760"/>
            <a:ext cx="1531080" cy="109188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Should the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loop run</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(again)?</a:t>
            </a:r>
          </a:p>
        </p:txBody>
      </p:sp>
      <p:sp>
        <p:nvSpPr>
          <p:cNvPr id="15" name="TextBox 14"/>
          <p:cNvSpPr txBox="1"/>
          <p:nvPr/>
        </p:nvSpPr>
        <p:spPr>
          <a:xfrm>
            <a:off x="6111360" y="4668120"/>
            <a:ext cx="1260000" cy="109188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What is</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run each</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loop?</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name="page139">
    <p:spTree>
      <p:nvGrpSpPr>
        <p:cNvPr id="1" name=""/>
        <p:cNvGrpSpPr/>
        <p:nvPr/>
      </p:nvGrpSpPr>
      <p:grpSpPr>
        <a:xfrm>
          <a:off x="0" y="0"/>
          <a:ext cx="0" cy="0"/>
          <a:chOff x="0" y="0"/>
          <a:chExt cx="0" cy="0"/>
        </a:xfrm>
      </p:grpSpPr>
      <p:sp>
        <p:nvSpPr>
          <p:cNvPr id="25" name="Slide Number Placeholder 1"/>
          <p:cNvSpPr>
            <a:spLocks noGrp="1"/>
          </p:cNvSpPr>
          <p:nvPr>
            <p:ph type="sldNum" sz="quarter" idx="10"/>
          </p:nvPr>
        </p:nvSpPr>
        <p:spPr/>
        <p:txBody>
          <a:bodyPr/>
          <a:lstStyle/>
          <a:p>
            <a:pPr lvl="0"/>
            <a:fld id="{91384FEA-2F50-4B49-A909-E82A4C090661}" type="slidenum">
              <a:t>139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Loop example: Count from 1 to 10</a:t>
            </a:r>
          </a:p>
        </p:txBody>
      </p:sp>
      <p:grpSp>
        <p:nvGrpSpPr>
          <p:cNvPr id="3" name="Group 2"/>
          <p:cNvGrpSpPr/>
          <p:nvPr/>
        </p:nvGrpSpPr>
        <p:grpSpPr>
          <a:xfrm>
            <a:off x="5616000" y="1799280"/>
            <a:ext cx="3312359" cy="5038559"/>
            <a:chOff x="5616000" y="1799280"/>
            <a:chExt cx="3312359" cy="5038559"/>
          </a:xfrm>
        </p:grpSpPr>
        <p:sp>
          <p:nvSpPr>
            <p:cNvPr id="4" name="Freeform 3"/>
            <p:cNvSpPr/>
            <p:nvPr/>
          </p:nvSpPr>
          <p:spPr>
            <a:xfrm>
              <a:off x="5616000" y="1799280"/>
              <a:ext cx="1799640" cy="719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5000" rIns="90000" bIns="45000" anchor="ctr" anchorCtr="0" compatLnSpc="0"/>
            <a:lstStyle/>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number = 1</a:t>
              </a:r>
            </a:p>
          </p:txBody>
        </p:sp>
        <p:sp>
          <p:nvSpPr>
            <p:cNvPr id="5" name="Freeform 4"/>
            <p:cNvSpPr/>
            <p:nvPr/>
          </p:nvSpPr>
          <p:spPr>
            <a:xfrm>
              <a:off x="5616000" y="3238920"/>
              <a:ext cx="2376000" cy="719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5000" rIns="90000" bIns="45000" anchor="ctr" anchorCtr="0" compatLnSpc="0"/>
            <a:lstStyle/>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number &lt;= 10</a:t>
              </a:r>
            </a:p>
          </p:txBody>
        </p:sp>
        <p:sp>
          <p:nvSpPr>
            <p:cNvPr id="6" name="Freeform 5"/>
            <p:cNvSpPr/>
            <p:nvPr/>
          </p:nvSpPr>
          <p:spPr>
            <a:xfrm>
              <a:off x="6623999" y="4678560"/>
              <a:ext cx="2015999" cy="864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5000" rIns="90000" bIns="45000" anchor="ctr" anchorCtr="0" compatLnSpc="0"/>
            <a:lstStyle/>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print(number)</a:t>
              </a:r>
            </a:p>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number += 1</a:t>
              </a:r>
            </a:p>
          </p:txBody>
        </p:sp>
        <p:sp>
          <p:nvSpPr>
            <p:cNvPr id="7" name="Freeform 6"/>
            <p:cNvSpPr/>
            <p:nvPr/>
          </p:nvSpPr>
          <p:spPr>
            <a:xfrm>
              <a:off x="5903640" y="6118199"/>
              <a:ext cx="1872360" cy="719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5000" rIns="90000" bIns="45000" anchor="ctr" anchorCtr="0" compatLnSpc="0"/>
            <a:lstStyle/>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print('Done!')</a:t>
              </a:r>
            </a:p>
          </p:txBody>
        </p:sp>
        <p:sp>
          <p:nvSpPr>
            <p:cNvPr id="8" name="Straight Connector 7"/>
            <p:cNvSpPr/>
            <p:nvPr/>
          </p:nvSpPr>
          <p:spPr>
            <a:xfrm>
              <a:off x="6264360" y="3958560"/>
              <a:ext cx="0" cy="2159639"/>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9" name="Straight Connector 8"/>
            <p:cNvSpPr/>
            <p:nvPr/>
          </p:nvSpPr>
          <p:spPr>
            <a:xfrm>
              <a:off x="7343999" y="3949920"/>
              <a:ext cx="0" cy="72864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10" name="TextBox 9"/>
            <p:cNvSpPr txBox="1"/>
            <p:nvPr/>
          </p:nvSpPr>
          <p:spPr>
            <a:xfrm>
              <a:off x="5904360" y="4032359"/>
              <a:ext cx="278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zh-CN" sz="1800" b="0" i="0" u="none" strike="noStrike" kern="1200">
                  <a:ln>
                    <a:noFill/>
                  </a:ln>
                  <a:solidFill>
                    <a:srgbClr val="800000"/>
                  </a:solidFill>
                  <a:latin typeface="Liberation Sans" pitchFamily="18"/>
                  <a:ea typeface="WenQuanYi Micro Hei" pitchFamily="2"/>
                  <a:cs typeface="Lohit Devanagari" pitchFamily="2"/>
                </a:rPr>
                <a:t>✘</a:t>
              </a:r>
            </a:p>
          </p:txBody>
        </p:sp>
        <p:sp>
          <p:nvSpPr>
            <p:cNvPr id="11" name="TextBox 10"/>
            <p:cNvSpPr txBox="1"/>
            <p:nvPr/>
          </p:nvSpPr>
          <p:spPr>
            <a:xfrm>
              <a:off x="7375319" y="4032359"/>
              <a:ext cx="3301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zh-CN" sz="1800" b="0" i="0" u="none" strike="noStrike" kern="1200">
                  <a:ln>
                    <a:noFill/>
                  </a:ln>
                  <a:solidFill>
                    <a:srgbClr val="008000"/>
                  </a:solidFill>
                  <a:latin typeface="Liberation Sans" pitchFamily="18"/>
                  <a:ea typeface="WenQuanYi Micro Hei" pitchFamily="2"/>
                  <a:cs typeface="Lohit Devanagari" pitchFamily="2"/>
                </a:rPr>
                <a:t>✔</a:t>
              </a:r>
            </a:p>
          </p:txBody>
        </p:sp>
        <p:sp>
          <p:nvSpPr>
            <p:cNvPr id="12" name="Freeform 11"/>
            <p:cNvSpPr/>
            <p:nvPr/>
          </p:nvSpPr>
          <p:spPr>
            <a:xfrm>
              <a:off x="7343999" y="2879280"/>
              <a:ext cx="1584360" cy="2879640"/>
            </a:xfrm>
            <a:custGeom>
              <a:avLst/>
              <a:gdLst/>
              <a:ahLst/>
              <a:cxnLst>
                <a:cxn ang="3cd4">
                  <a:pos x="hc" y="t"/>
                </a:cxn>
                <a:cxn ang="cd2">
                  <a:pos x="l" y="vc"/>
                </a:cxn>
                <a:cxn ang="cd4">
                  <a:pos x="hc" y="b"/>
                </a:cxn>
                <a:cxn ang="0">
                  <a:pos x="r" y="vc"/>
                </a:cxn>
              </a:cxnLst>
              <a:rect l="l" t="t" r="r" b="b"/>
              <a:pathLst>
                <a:path w="4402" h="8000" fill="none">
                  <a:moveTo>
                    <a:pt x="0" y="7400"/>
                  </a:moveTo>
                  <a:lnTo>
                    <a:pt x="0" y="8000"/>
                  </a:lnTo>
                  <a:lnTo>
                    <a:pt x="4402" y="8000"/>
                  </a:lnTo>
                  <a:lnTo>
                    <a:pt x="4402" y="0"/>
                  </a:lnTo>
                  <a:lnTo>
                    <a:pt x="0" y="0"/>
                  </a:lnTo>
                  <a:lnTo>
                    <a:pt x="0" y="999"/>
                  </a:lnTo>
                </a:path>
              </a:pathLst>
            </a:cu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13" name="Straight Connector 12"/>
            <p:cNvSpPr/>
            <p:nvPr/>
          </p:nvSpPr>
          <p:spPr>
            <a:xfrm>
              <a:off x="6273359" y="2509920"/>
              <a:ext cx="0" cy="72900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grpSp>
      <p:grpSp>
        <p:nvGrpSpPr>
          <p:cNvPr id="14" name="Group 13"/>
          <p:cNvGrpSpPr/>
          <p:nvPr/>
        </p:nvGrpSpPr>
        <p:grpSpPr>
          <a:xfrm>
            <a:off x="575280" y="1798560"/>
            <a:ext cx="3312360" cy="5038559"/>
            <a:chOff x="575280" y="1798560"/>
            <a:chExt cx="3312360" cy="5038559"/>
          </a:xfrm>
        </p:grpSpPr>
        <p:sp>
          <p:nvSpPr>
            <p:cNvPr id="15" name="Freeform 14"/>
            <p:cNvSpPr/>
            <p:nvPr/>
          </p:nvSpPr>
          <p:spPr>
            <a:xfrm>
              <a:off x="575280" y="1798560"/>
              <a:ext cx="1799640" cy="719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a:solidFill>
                <a:srgbClr val="808080"/>
              </a:solidFill>
              <a:prstDash val="solid"/>
            </a:ln>
          </p:spPr>
          <p:txBody>
            <a:bodyPr vert="horz" wrap="none" lIns="90000" tIns="45000" rIns="90000" bIns="45000" anchor="ctr" anchorCtr="0" compatLnSpc="0"/>
            <a:lstStyle/>
            <a:p>
              <a:pPr marL="0" marR="0" lvl="0" indent="0" algn="l"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Before</a:t>
              </a:r>
            </a:p>
          </p:txBody>
        </p:sp>
        <p:sp>
          <p:nvSpPr>
            <p:cNvPr id="16" name="Freeform 15"/>
            <p:cNvSpPr/>
            <p:nvPr/>
          </p:nvSpPr>
          <p:spPr>
            <a:xfrm>
              <a:off x="575280" y="3238200"/>
              <a:ext cx="2376000" cy="719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a:solidFill>
                <a:srgbClr val="808080"/>
              </a:solidFill>
              <a:prstDash val="solid"/>
            </a:ln>
          </p:spPr>
          <p:txBody>
            <a:bodyPr vert="horz" wrap="none" lIns="90000" tIns="45000" rIns="90000" bIns="45000" anchor="ctr" anchorCtr="0" compatLnSpc="0"/>
            <a:lstStyle/>
            <a:p>
              <a:pPr marL="0" marR="0" lvl="0" indent="0" algn="l"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Loop test</a:t>
              </a:r>
            </a:p>
          </p:txBody>
        </p:sp>
        <p:sp>
          <p:nvSpPr>
            <p:cNvPr id="17" name="Freeform 16"/>
            <p:cNvSpPr/>
            <p:nvPr/>
          </p:nvSpPr>
          <p:spPr>
            <a:xfrm>
              <a:off x="1583280" y="4677840"/>
              <a:ext cx="2015999" cy="864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a:solidFill>
                <a:srgbClr val="808080"/>
              </a:solidFill>
              <a:prstDash val="solid"/>
            </a:ln>
          </p:spPr>
          <p:txBody>
            <a:bodyPr vert="horz" wrap="none" lIns="90000" tIns="45000" rIns="90000" bIns="45000" anchor="ctr" anchorCtr="0" compatLnSpc="0"/>
            <a:lstStyle/>
            <a:p>
              <a:pPr marL="0" marR="0" lvl="0" indent="0" algn="l"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Loop body</a:t>
              </a:r>
            </a:p>
          </p:txBody>
        </p:sp>
        <p:sp>
          <p:nvSpPr>
            <p:cNvPr id="18" name="Freeform 17"/>
            <p:cNvSpPr/>
            <p:nvPr/>
          </p:nvSpPr>
          <p:spPr>
            <a:xfrm>
              <a:off x="862919" y="6117479"/>
              <a:ext cx="1872360" cy="719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a:solidFill>
                <a:srgbClr val="808080"/>
              </a:solidFill>
              <a:prstDash val="solid"/>
            </a:ln>
          </p:spPr>
          <p:txBody>
            <a:bodyPr vert="horz" wrap="none" lIns="90000" tIns="45000" rIns="90000" bIns="45000" anchor="ctr" anchorCtr="0" compatLnSpc="0"/>
            <a:lstStyle/>
            <a:p>
              <a:pPr marL="0" marR="0" lvl="0" indent="0" algn="l"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After</a:t>
              </a:r>
            </a:p>
          </p:txBody>
        </p:sp>
        <p:sp>
          <p:nvSpPr>
            <p:cNvPr id="19" name="Straight Connector 18"/>
            <p:cNvSpPr/>
            <p:nvPr/>
          </p:nvSpPr>
          <p:spPr>
            <a:xfrm>
              <a:off x="1223639" y="3957840"/>
              <a:ext cx="0" cy="2159639"/>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20" name="Straight Connector 19"/>
            <p:cNvSpPr/>
            <p:nvPr/>
          </p:nvSpPr>
          <p:spPr>
            <a:xfrm>
              <a:off x="2303280" y="3949200"/>
              <a:ext cx="0" cy="72864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21" name="TextBox 20"/>
            <p:cNvSpPr txBox="1"/>
            <p:nvPr/>
          </p:nvSpPr>
          <p:spPr>
            <a:xfrm>
              <a:off x="863639" y="4031640"/>
              <a:ext cx="278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zh-CN" sz="1800" b="0" i="0" u="none" strike="noStrike" kern="1200">
                  <a:ln>
                    <a:noFill/>
                  </a:ln>
                  <a:solidFill>
                    <a:srgbClr val="800000"/>
                  </a:solidFill>
                  <a:latin typeface="Liberation Sans" pitchFamily="18"/>
                  <a:ea typeface="WenQuanYi Micro Hei" pitchFamily="2"/>
                  <a:cs typeface="Lohit Devanagari" pitchFamily="2"/>
                </a:rPr>
                <a:t>✘</a:t>
              </a:r>
            </a:p>
          </p:txBody>
        </p:sp>
        <p:sp>
          <p:nvSpPr>
            <p:cNvPr id="22" name="TextBox 21"/>
            <p:cNvSpPr txBox="1"/>
            <p:nvPr/>
          </p:nvSpPr>
          <p:spPr>
            <a:xfrm>
              <a:off x="2334600" y="4031640"/>
              <a:ext cx="3301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zh-CN" sz="1800" b="0" i="0" u="none" strike="noStrike" kern="1200">
                  <a:ln>
                    <a:noFill/>
                  </a:ln>
                  <a:solidFill>
                    <a:srgbClr val="008000"/>
                  </a:solidFill>
                  <a:latin typeface="Liberation Sans" pitchFamily="18"/>
                  <a:ea typeface="WenQuanYi Micro Hei" pitchFamily="2"/>
                  <a:cs typeface="Lohit Devanagari" pitchFamily="2"/>
                </a:rPr>
                <a:t>✔</a:t>
              </a:r>
            </a:p>
          </p:txBody>
        </p:sp>
        <p:sp>
          <p:nvSpPr>
            <p:cNvPr id="23" name="Freeform 22"/>
            <p:cNvSpPr/>
            <p:nvPr/>
          </p:nvSpPr>
          <p:spPr>
            <a:xfrm>
              <a:off x="2303280" y="2878560"/>
              <a:ext cx="1584360" cy="2879640"/>
            </a:xfrm>
            <a:custGeom>
              <a:avLst/>
              <a:gdLst/>
              <a:ahLst/>
              <a:cxnLst>
                <a:cxn ang="3cd4">
                  <a:pos x="hc" y="t"/>
                </a:cxn>
                <a:cxn ang="cd2">
                  <a:pos x="l" y="vc"/>
                </a:cxn>
                <a:cxn ang="cd4">
                  <a:pos x="hc" y="b"/>
                </a:cxn>
                <a:cxn ang="0">
                  <a:pos x="r" y="vc"/>
                </a:cxn>
              </a:cxnLst>
              <a:rect l="l" t="t" r="r" b="b"/>
              <a:pathLst>
                <a:path w="4402" h="8000" fill="none">
                  <a:moveTo>
                    <a:pt x="0" y="7400"/>
                  </a:moveTo>
                  <a:lnTo>
                    <a:pt x="0" y="8000"/>
                  </a:lnTo>
                  <a:lnTo>
                    <a:pt x="4402" y="8000"/>
                  </a:lnTo>
                  <a:lnTo>
                    <a:pt x="4402" y="0"/>
                  </a:lnTo>
                  <a:lnTo>
                    <a:pt x="0" y="0"/>
                  </a:lnTo>
                  <a:lnTo>
                    <a:pt x="0" y="999"/>
                  </a:lnTo>
                </a:path>
              </a:pathLst>
            </a:cu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24" name="Straight Connector 23"/>
            <p:cNvSpPr/>
            <p:nvPr/>
          </p:nvSpPr>
          <p:spPr>
            <a:xfrm>
              <a:off x="1232640" y="2509200"/>
              <a:ext cx="0" cy="72900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9" name="Slide Number Placeholder 1"/>
          <p:cNvSpPr>
            <a:spLocks noGrp="1"/>
          </p:cNvSpPr>
          <p:nvPr>
            <p:ph type="sldNum" sz="quarter" idx="10"/>
          </p:nvPr>
        </p:nvSpPr>
        <p:spPr/>
        <p:txBody>
          <a:bodyPr/>
          <a:lstStyle/>
          <a:p>
            <a:pPr lvl="0"/>
            <a:fld id="{6401EF80-142D-4854-BFBE-C958F00F9BE3}" type="slidenum">
              <a:t>14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Quotes?</a:t>
            </a:r>
          </a:p>
        </p:txBody>
      </p:sp>
      <p:sp>
        <p:nvSpPr>
          <p:cNvPr id="3" name="TextBox 2"/>
          <p:cNvSpPr txBox="1"/>
          <p:nvPr/>
        </p:nvSpPr>
        <p:spPr>
          <a:xfrm>
            <a:off x="720000" y="252000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  </a:t>
            </a:r>
          </a:p>
        </p:txBody>
      </p:sp>
      <p:sp>
        <p:nvSpPr>
          <p:cNvPr id="4" name="TextBox 3"/>
          <p:cNvSpPr txBox="1"/>
          <p:nvPr/>
        </p:nvSpPr>
        <p:spPr>
          <a:xfrm>
            <a:off x="4680000" y="2520000"/>
            <a:ext cx="15645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 Command</a:t>
            </a:r>
          </a:p>
        </p:txBody>
      </p:sp>
      <p:sp>
        <p:nvSpPr>
          <p:cNvPr id="5" name="TextBox 4"/>
          <p:cNvSpPr txBox="1"/>
          <p:nvPr/>
        </p:nvSpPr>
        <p:spPr>
          <a:xfrm>
            <a:off x="720000" y="468000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a:t>
            </a:r>
          </a:p>
        </p:txBody>
      </p:sp>
      <p:sp>
        <p:nvSpPr>
          <p:cNvPr id="6" name="TextBox 5"/>
          <p:cNvSpPr txBox="1"/>
          <p:nvPr/>
        </p:nvSpPr>
        <p:spPr>
          <a:xfrm>
            <a:off x="4680000" y="4680000"/>
            <a:ext cx="7174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 Text</a:t>
            </a:r>
          </a:p>
        </p:txBody>
      </p:sp>
      <p:cxnSp>
        <p:nvCxnSpPr>
          <p:cNvPr id="7" name="Straight Arrow Connector 6"/>
          <p:cNvCxnSpPr>
            <a:stCxn id="3" idx="3"/>
            <a:endCxn id="4" idx="1"/>
          </p:cNvCxnSpPr>
          <p:nvPr/>
        </p:nvCxnSpPr>
        <p:spPr>
          <a:xfrm flipV="1">
            <a:off x="2072880" y="2726100"/>
            <a:ext cx="2607120" cy="3060"/>
          </a:xfrm>
          <a:prstGeom prst="straightConnector1">
            <a:avLst/>
          </a:prstGeom>
          <a:noFill/>
          <a:ln w="18000">
            <a:solidFill>
              <a:srgbClr val="800080"/>
            </a:solidFill>
            <a:prstDash val="solid"/>
            <a:tailEnd type="arrow"/>
          </a:ln>
        </p:spPr>
      </p:cxnSp>
      <p:cxnSp>
        <p:nvCxnSpPr>
          <p:cNvPr id="8" name="Straight Arrow Connector 7"/>
          <p:cNvCxnSpPr>
            <a:stCxn id="5" idx="3"/>
            <a:endCxn id="6" idx="1"/>
          </p:cNvCxnSpPr>
          <p:nvPr/>
        </p:nvCxnSpPr>
        <p:spPr>
          <a:xfrm flipV="1">
            <a:off x="2072880" y="4886100"/>
            <a:ext cx="2607120" cy="3060"/>
          </a:xfrm>
          <a:prstGeom prst="straightConnector1">
            <a:avLst/>
          </a:prstGeom>
          <a:noFill/>
          <a:ln w="18000">
            <a:solidFill>
              <a:srgbClr val="800080"/>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name="page140">
    <p:spTree>
      <p:nvGrpSpPr>
        <p:cNvPr id="1" name=""/>
        <p:cNvGrpSpPr/>
        <p:nvPr/>
      </p:nvGrpSpPr>
      <p:grpSpPr>
        <a:xfrm>
          <a:off x="0" y="0"/>
          <a:ext cx="0" cy="0"/>
          <a:chOff x="0" y="0"/>
          <a:chExt cx="0" cy="0"/>
        </a:xfrm>
      </p:grpSpPr>
      <p:sp>
        <p:nvSpPr>
          <p:cNvPr id="21" name="Slide Number Placeholder 1"/>
          <p:cNvSpPr>
            <a:spLocks noGrp="1"/>
          </p:cNvSpPr>
          <p:nvPr>
            <p:ph type="sldNum" sz="quarter" idx="10"/>
          </p:nvPr>
        </p:nvSpPr>
        <p:spPr/>
        <p:txBody>
          <a:bodyPr/>
          <a:lstStyle/>
          <a:p>
            <a:pPr lvl="0"/>
            <a:fld id="{2E97C30E-592E-49DE-98A3-DC79B9F73D8A}" type="slidenum">
              <a:t>140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Loop example: Count from 1 to 10</a:t>
            </a:r>
          </a:p>
        </p:txBody>
      </p:sp>
      <p:grpSp>
        <p:nvGrpSpPr>
          <p:cNvPr id="3" name="Group 2"/>
          <p:cNvGrpSpPr/>
          <p:nvPr/>
        </p:nvGrpSpPr>
        <p:grpSpPr>
          <a:xfrm>
            <a:off x="5616000" y="1799280"/>
            <a:ext cx="3312359" cy="5038559"/>
            <a:chOff x="5616000" y="1799280"/>
            <a:chExt cx="3312359" cy="5038559"/>
          </a:xfrm>
        </p:grpSpPr>
        <p:sp>
          <p:nvSpPr>
            <p:cNvPr id="4" name="Freeform 3"/>
            <p:cNvSpPr/>
            <p:nvPr/>
          </p:nvSpPr>
          <p:spPr>
            <a:xfrm>
              <a:off x="5616000" y="1799280"/>
              <a:ext cx="1799640" cy="719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5000" rIns="90000" bIns="45000" anchor="ctr" anchorCtr="0" compatLnSpc="0"/>
            <a:lstStyle/>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number = 1</a:t>
              </a:r>
            </a:p>
          </p:txBody>
        </p:sp>
        <p:sp>
          <p:nvSpPr>
            <p:cNvPr id="5" name="Freeform 4"/>
            <p:cNvSpPr/>
            <p:nvPr/>
          </p:nvSpPr>
          <p:spPr>
            <a:xfrm>
              <a:off x="5616000" y="3238920"/>
              <a:ext cx="2376000" cy="719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5000" rIns="90000" bIns="45000" anchor="ctr" anchorCtr="0" compatLnSpc="0"/>
            <a:lstStyle/>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number &lt;= 10</a:t>
              </a:r>
            </a:p>
          </p:txBody>
        </p:sp>
        <p:sp>
          <p:nvSpPr>
            <p:cNvPr id="6" name="Freeform 5"/>
            <p:cNvSpPr/>
            <p:nvPr/>
          </p:nvSpPr>
          <p:spPr>
            <a:xfrm>
              <a:off x="6623999" y="4678560"/>
              <a:ext cx="2015999" cy="864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5000" rIns="90000" bIns="45000" anchor="ctr" anchorCtr="0" compatLnSpc="0"/>
            <a:lstStyle/>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print(number)</a:t>
              </a:r>
            </a:p>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number += 1</a:t>
              </a:r>
            </a:p>
          </p:txBody>
        </p:sp>
        <p:sp>
          <p:nvSpPr>
            <p:cNvPr id="7" name="Freeform 6"/>
            <p:cNvSpPr/>
            <p:nvPr/>
          </p:nvSpPr>
          <p:spPr>
            <a:xfrm>
              <a:off x="5903640" y="6118199"/>
              <a:ext cx="1872360" cy="719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5000" rIns="90000" bIns="45000" anchor="ctr" anchorCtr="0" compatLnSpc="0"/>
            <a:lstStyle/>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print('Done!')</a:t>
              </a:r>
            </a:p>
          </p:txBody>
        </p:sp>
        <p:sp>
          <p:nvSpPr>
            <p:cNvPr id="8" name="Straight Connector 7"/>
            <p:cNvSpPr/>
            <p:nvPr/>
          </p:nvSpPr>
          <p:spPr>
            <a:xfrm>
              <a:off x="6264360" y="3958560"/>
              <a:ext cx="0" cy="2159639"/>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9" name="Straight Connector 8"/>
            <p:cNvSpPr/>
            <p:nvPr/>
          </p:nvSpPr>
          <p:spPr>
            <a:xfrm>
              <a:off x="7343999" y="3949920"/>
              <a:ext cx="0" cy="72864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10" name="TextBox 9"/>
            <p:cNvSpPr txBox="1"/>
            <p:nvPr/>
          </p:nvSpPr>
          <p:spPr>
            <a:xfrm>
              <a:off x="5904360" y="4032359"/>
              <a:ext cx="278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zh-CN" sz="1800" b="0" i="0" u="none" strike="noStrike" kern="1200">
                  <a:ln>
                    <a:noFill/>
                  </a:ln>
                  <a:solidFill>
                    <a:srgbClr val="800000"/>
                  </a:solidFill>
                  <a:latin typeface="Liberation Sans" pitchFamily="18"/>
                  <a:ea typeface="WenQuanYi Micro Hei" pitchFamily="2"/>
                  <a:cs typeface="Lohit Devanagari" pitchFamily="2"/>
                </a:rPr>
                <a:t>✘</a:t>
              </a:r>
            </a:p>
          </p:txBody>
        </p:sp>
        <p:sp>
          <p:nvSpPr>
            <p:cNvPr id="11" name="TextBox 10"/>
            <p:cNvSpPr txBox="1"/>
            <p:nvPr/>
          </p:nvSpPr>
          <p:spPr>
            <a:xfrm>
              <a:off x="7375319" y="4032359"/>
              <a:ext cx="3301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zh-CN" sz="1800" b="0" i="0" u="none" strike="noStrike" kern="1200">
                  <a:ln>
                    <a:noFill/>
                  </a:ln>
                  <a:solidFill>
                    <a:srgbClr val="008000"/>
                  </a:solidFill>
                  <a:latin typeface="Liberation Sans" pitchFamily="18"/>
                  <a:ea typeface="WenQuanYi Micro Hei" pitchFamily="2"/>
                  <a:cs typeface="Lohit Devanagari" pitchFamily="2"/>
                </a:rPr>
                <a:t>✔</a:t>
              </a:r>
            </a:p>
          </p:txBody>
        </p:sp>
        <p:sp>
          <p:nvSpPr>
            <p:cNvPr id="12" name="Freeform 11"/>
            <p:cNvSpPr/>
            <p:nvPr/>
          </p:nvSpPr>
          <p:spPr>
            <a:xfrm>
              <a:off x="7343999" y="2879280"/>
              <a:ext cx="1584360" cy="2879640"/>
            </a:xfrm>
            <a:custGeom>
              <a:avLst/>
              <a:gdLst/>
              <a:ahLst/>
              <a:cxnLst>
                <a:cxn ang="3cd4">
                  <a:pos x="hc" y="t"/>
                </a:cxn>
                <a:cxn ang="cd2">
                  <a:pos x="l" y="vc"/>
                </a:cxn>
                <a:cxn ang="cd4">
                  <a:pos x="hc" y="b"/>
                </a:cxn>
                <a:cxn ang="0">
                  <a:pos x="r" y="vc"/>
                </a:cxn>
              </a:cxnLst>
              <a:rect l="l" t="t" r="r" b="b"/>
              <a:pathLst>
                <a:path w="4402" h="8000" fill="none">
                  <a:moveTo>
                    <a:pt x="0" y="7400"/>
                  </a:moveTo>
                  <a:lnTo>
                    <a:pt x="0" y="8000"/>
                  </a:lnTo>
                  <a:lnTo>
                    <a:pt x="4402" y="8000"/>
                  </a:lnTo>
                  <a:lnTo>
                    <a:pt x="4402" y="0"/>
                  </a:lnTo>
                  <a:lnTo>
                    <a:pt x="0" y="0"/>
                  </a:lnTo>
                  <a:lnTo>
                    <a:pt x="0" y="999"/>
                  </a:lnTo>
                </a:path>
              </a:pathLst>
            </a:cu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13" name="Straight Connector 12"/>
            <p:cNvSpPr/>
            <p:nvPr/>
          </p:nvSpPr>
          <p:spPr>
            <a:xfrm>
              <a:off x="6273359" y="2509920"/>
              <a:ext cx="0" cy="72900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grpSp>
      <p:sp>
        <p:nvSpPr>
          <p:cNvPr id="14" name="TextBox 13"/>
          <p:cNvSpPr txBox="1"/>
          <p:nvPr/>
        </p:nvSpPr>
        <p:spPr>
          <a:xfrm>
            <a:off x="612000" y="194400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 = 1</a:t>
            </a:r>
          </a:p>
        </p:txBody>
      </p:sp>
      <p:sp>
        <p:nvSpPr>
          <p:cNvPr id="15" name="TextBox 14"/>
          <p:cNvSpPr txBox="1"/>
          <p:nvPr/>
        </p:nvSpPr>
        <p:spPr>
          <a:xfrm>
            <a:off x="612000" y="3384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while</a:t>
            </a:r>
          </a:p>
        </p:txBody>
      </p:sp>
      <p:sp>
        <p:nvSpPr>
          <p:cNvPr id="16" name="TextBox 15"/>
          <p:cNvSpPr txBox="1"/>
          <p:nvPr/>
        </p:nvSpPr>
        <p:spPr>
          <a:xfrm>
            <a:off x="1440000" y="4752000"/>
            <a:ext cx="245160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print(number)</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 += 1</a:t>
            </a:r>
          </a:p>
        </p:txBody>
      </p:sp>
      <p:sp>
        <p:nvSpPr>
          <p:cNvPr id="17" name="TextBox 16"/>
          <p:cNvSpPr txBox="1"/>
          <p:nvPr/>
        </p:nvSpPr>
        <p:spPr>
          <a:xfrm>
            <a:off x="612000" y="6263999"/>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print('Done!')</a:t>
            </a:r>
          </a:p>
        </p:txBody>
      </p:sp>
      <p:sp>
        <p:nvSpPr>
          <p:cNvPr id="18" name="TextBox 17"/>
          <p:cNvSpPr txBox="1"/>
          <p:nvPr/>
        </p:nvSpPr>
        <p:spPr>
          <a:xfrm>
            <a:off x="4086720" y="33840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a:t>
            </a:r>
          </a:p>
        </p:txBody>
      </p:sp>
      <p:sp>
        <p:nvSpPr>
          <p:cNvPr id="19" name="TextBox 18"/>
          <p:cNvSpPr txBox="1"/>
          <p:nvPr/>
        </p:nvSpPr>
        <p:spPr>
          <a:xfrm>
            <a:off x="1709280" y="338400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 &lt;= 10</a:t>
            </a:r>
          </a:p>
        </p:txBody>
      </p:sp>
      <p:sp>
        <p:nvSpPr>
          <p:cNvPr id="20" name="TextBox 19"/>
          <p:cNvSpPr txBox="1"/>
          <p:nvPr/>
        </p:nvSpPr>
        <p:spPr>
          <a:xfrm>
            <a:off x="612000" y="4752360"/>
            <a:ext cx="458279"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name="page141">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pPr lvl="0"/>
            <a:fld id="{D7C768D1-9F85-4930-9C95-CB9A9DF3E5DC}" type="slidenum">
              <a:t>141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Loop test: Count from 1 to 10</a:t>
            </a:r>
          </a:p>
        </p:txBody>
      </p:sp>
      <p:sp>
        <p:nvSpPr>
          <p:cNvPr id="3" name="TextBox 2"/>
          <p:cNvSpPr txBox="1"/>
          <p:nvPr/>
        </p:nvSpPr>
        <p:spPr>
          <a:xfrm>
            <a:off x="612000" y="194400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 = 1</a:t>
            </a:r>
          </a:p>
        </p:txBody>
      </p:sp>
      <p:sp>
        <p:nvSpPr>
          <p:cNvPr id="4" name="TextBox 3"/>
          <p:cNvSpPr txBox="1"/>
          <p:nvPr/>
        </p:nvSpPr>
        <p:spPr>
          <a:xfrm>
            <a:off x="612000" y="3384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while</a:t>
            </a:r>
          </a:p>
        </p:txBody>
      </p:sp>
      <p:sp>
        <p:nvSpPr>
          <p:cNvPr id="5" name="TextBox 4"/>
          <p:cNvSpPr txBox="1"/>
          <p:nvPr/>
        </p:nvSpPr>
        <p:spPr>
          <a:xfrm>
            <a:off x="612000" y="6263999"/>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print('Done!')</a:t>
            </a:r>
          </a:p>
        </p:txBody>
      </p:sp>
      <p:sp>
        <p:nvSpPr>
          <p:cNvPr id="6" name="TextBox 5"/>
          <p:cNvSpPr txBox="1"/>
          <p:nvPr/>
        </p:nvSpPr>
        <p:spPr>
          <a:xfrm>
            <a:off x="4086720" y="33840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a:t>
            </a:r>
          </a:p>
        </p:txBody>
      </p:sp>
      <p:sp>
        <p:nvSpPr>
          <p:cNvPr id="7" name="TextBox 6"/>
          <p:cNvSpPr txBox="1"/>
          <p:nvPr/>
        </p:nvSpPr>
        <p:spPr>
          <a:xfrm>
            <a:off x="1709280" y="3384000"/>
            <a:ext cx="226872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 &lt;= 10</a:t>
            </a:r>
          </a:p>
        </p:txBody>
      </p:sp>
      <p:sp>
        <p:nvSpPr>
          <p:cNvPr id="8" name="TextBox 7"/>
          <p:cNvSpPr txBox="1"/>
          <p:nvPr/>
        </p:nvSpPr>
        <p:spPr>
          <a:xfrm>
            <a:off x="5903999" y="2304000"/>
            <a:ext cx="21913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“while” keyword</a:t>
            </a:r>
          </a:p>
        </p:txBody>
      </p:sp>
      <p:sp>
        <p:nvSpPr>
          <p:cNvPr id="9" name="TextBox 8"/>
          <p:cNvSpPr txBox="1"/>
          <p:nvPr/>
        </p:nvSpPr>
        <p:spPr>
          <a:xfrm>
            <a:off x="5895360" y="2835360"/>
            <a:ext cx="12247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loop test</a:t>
            </a:r>
          </a:p>
        </p:txBody>
      </p:sp>
      <p:sp>
        <p:nvSpPr>
          <p:cNvPr id="10" name="TextBox 9"/>
          <p:cNvSpPr txBox="1"/>
          <p:nvPr/>
        </p:nvSpPr>
        <p:spPr>
          <a:xfrm>
            <a:off x="5886360" y="3366720"/>
            <a:ext cx="8013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colon</a:t>
            </a:r>
          </a:p>
        </p:txBody>
      </p:sp>
      <p:cxnSp>
        <p:nvCxnSpPr>
          <p:cNvPr id="11" name="Straight Arrow Connector 10"/>
          <p:cNvCxnSpPr>
            <a:stCxn id="10" idx="1"/>
            <a:endCxn id="6" idx="3"/>
          </p:cNvCxnSpPr>
          <p:nvPr/>
        </p:nvCxnSpPr>
        <p:spPr>
          <a:xfrm flipH="1">
            <a:off x="4342320" y="3572820"/>
            <a:ext cx="1544040" cy="20340"/>
          </a:xfrm>
          <a:prstGeom prst="straightConnector1">
            <a:avLst/>
          </a:prstGeom>
          <a:noFill/>
          <a:ln w="18000">
            <a:solidFill>
              <a:srgbClr val="00FFFF"/>
            </a:solidFill>
            <a:prstDash val="solid"/>
            <a:tailEnd type="arrow"/>
          </a:ln>
        </p:spPr>
      </p:cxnSp>
      <p:cxnSp>
        <p:nvCxnSpPr>
          <p:cNvPr id="12" name="Elbow Connector 11"/>
          <p:cNvCxnSpPr>
            <a:stCxn id="9" idx="1"/>
            <a:endCxn id="7" idx="0"/>
          </p:cNvCxnSpPr>
          <p:nvPr/>
        </p:nvCxnSpPr>
        <p:spPr>
          <a:xfrm rot="10800000" flipV="1">
            <a:off x="2843640" y="3041460"/>
            <a:ext cx="3051720" cy="342540"/>
          </a:xfrm>
          <a:prstGeom prst="bentConnector2">
            <a:avLst/>
          </a:prstGeom>
          <a:noFill/>
          <a:ln w="18000">
            <a:solidFill>
              <a:srgbClr val="00FFFF"/>
            </a:solidFill>
            <a:prstDash val="solid"/>
            <a:tailEnd type="arrow"/>
          </a:ln>
        </p:spPr>
      </p:cxnSp>
      <p:cxnSp>
        <p:nvCxnSpPr>
          <p:cNvPr id="13" name="Elbow Connector 12"/>
          <p:cNvCxnSpPr>
            <a:stCxn id="8" idx="1"/>
            <a:endCxn id="4" idx="0"/>
          </p:cNvCxnSpPr>
          <p:nvPr/>
        </p:nvCxnSpPr>
        <p:spPr>
          <a:xfrm rot="10800000" flipV="1">
            <a:off x="1105561" y="2510100"/>
            <a:ext cx="4798439" cy="873900"/>
          </a:xfrm>
          <a:prstGeom prst="bentConnector2">
            <a:avLst/>
          </a:prstGeom>
          <a:noFill/>
          <a:ln w="18000">
            <a:solidFill>
              <a:srgbClr val="00FFFF"/>
            </a:solidFill>
            <a:prstDash val="solid"/>
            <a:tailEnd type="arrow"/>
          </a:ln>
        </p:spPr>
      </p:cxnSp>
      <p:sp>
        <p:nvSpPr>
          <p:cNvPr id="14" name="TextBox 13"/>
          <p:cNvSpPr txBox="1"/>
          <p:nvPr/>
        </p:nvSpPr>
        <p:spPr>
          <a:xfrm>
            <a:off x="1440000" y="4752000"/>
            <a:ext cx="245160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print(number)</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 += 1</a:t>
            </a:r>
          </a:p>
        </p:txBody>
      </p:sp>
      <p:sp>
        <p:nvSpPr>
          <p:cNvPr id="15" name="TextBox 14"/>
          <p:cNvSpPr txBox="1"/>
          <p:nvPr/>
        </p:nvSpPr>
        <p:spPr>
          <a:xfrm>
            <a:off x="612000" y="4752360"/>
            <a:ext cx="458279"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name="page142">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pPr lvl="0"/>
            <a:fld id="{61B05933-4D85-4B86-BBBD-2EF8CA4A6A28}" type="slidenum">
              <a:t>142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Loop body: Count from 1 to 10</a:t>
            </a:r>
          </a:p>
        </p:txBody>
      </p:sp>
      <p:sp>
        <p:nvSpPr>
          <p:cNvPr id="3" name="TextBox 2"/>
          <p:cNvSpPr txBox="1"/>
          <p:nvPr/>
        </p:nvSpPr>
        <p:spPr>
          <a:xfrm>
            <a:off x="612000" y="194400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 = 1</a:t>
            </a:r>
          </a:p>
        </p:txBody>
      </p:sp>
      <p:sp>
        <p:nvSpPr>
          <p:cNvPr id="4" name="TextBox 3"/>
          <p:cNvSpPr txBox="1"/>
          <p:nvPr/>
        </p:nvSpPr>
        <p:spPr>
          <a:xfrm>
            <a:off x="612000" y="3384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while</a:t>
            </a:r>
          </a:p>
        </p:txBody>
      </p:sp>
      <p:sp>
        <p:nvSpPr>
          <p:cNvPr id="5" name="TextBox 4"/>
          <p:cNvSpPr txBox="1"/>
          <p:nvPr/>
        </p:nvSpPr>
        <p:spPr>
          <a:xfrm>
            <a:off x="612000" y="6263999"/>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print('Done!')</a:t>
            </a:r>
          </a:p>
        </p:txBody>
      </p:sp>
      <p:sp>
        <p:nvSpPr>
          <p:cNvPr id="6" name="TextBox 5"/>
          <p:cNvSpPr txBox="1"/>
          <p:nvPr/>
        </p:nvSpPr>
        <p:spPr>
          <a:xfrm>
            <a:off x="4086720" y="33840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a:t>
            </a:r>
          </a:p>
        </p:txBody>
      </p:sp>
      <p:sp>
        <p:nvSpPr>
          <p:cNvPr id="7" name="TextBox 6"/>
          <p:cNvSpPr txBox="1"/>
          <p:nvPr/>
        </p:nvSpPr>
        <p:spPr>
          <a:xfrm>
            <a:off x="1709280" y="338400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 &lt;= 10</a:t>
            </a:r>
          </a:p>
        </p:txBody>
      </p:sp>
      <p:sp>
        <p:nvSpPr>
          <p:cNvPr id="8" name="TextBox 7"/>
          <p:cNvSpPr txBox="1"/>
          <p:nvPr/>
        </p:nvSpPr>
        <p:spPr>
          <a:xfrm>
            <a:off x="5877720" y="4928040"/>
            <a:ext cx="13957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loop body</a:t>
            </a:r>
          </a:p>
        </p:txBody>
      </p:sp>
      <p:sp>
        <p:nvSpPr>
          <p:cNvPr id="9" name="TextBox 8"/>
          <p:cNvSpPr txBox="1"/>
          <p:nvPr/>
        </p:nvSpPr>
        <p:spPr>
          <a:xfrm>
            <a:off x="5868720" y="5639400"/>
            <a:ext cx="15645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indentation</a:t>
            </a:r>
          </a:p>
        </p:txBody>
      </p:sp>
      <p:cxnSp>
        <p:nvCxnSpPr>
          <p:cNvPr id="10" name="Elbow Connector 9"/>
          <p:cNvCxnSpPr>
            <a:stCxn id="9" idx="1"/>
            <a:endCxn id="13" idx="2"/>
          </p:cNvCxnSpPr>
          <p:nvPr/>
        </p:nvCxnSpPr>
        <p:spPr>
          <a:xfrm rot="10800000">
            <a:off x="841140" y="5516640"/>
            <a:ext cx="5027580" cy="328860"/>
          </a:xfrm>
          <a:prstGeom prst="bentConnector2">
            <a:avLst/>
          </a:prstGeom>
          <a:noFill/>
          <a:ln w="18000">
            <a:solidFill>
              <a:srgbClr val="00FFFF"/>
            </a:solidFill>
            <a:prstDash val="solid"/>
            <a:tailEnd type="arrow"/>
          </a:ln>
        </p:spPr>
      </p:cxnSp>
      <p:cxnSp>
        <p:nvCxnSpPr>
          <p:cNvPr id="11" name="Straight Arrow Connector 10"/>
          <p:cNvCxnSpPr>
            <a:stCxn id="8" idx="1"/>
            <a:endCxn id="12" idx="3"/>
          </p:cNvCxnSpPr>
          <p:nvPr/>
        </p:nvCxnSpPr>
        <p:spPr>
          <a:xfrm flipH="1">
            <a:off x="3891600" y="5134140"/>
            <a:ext cx="1986120" cy="0"/>
          </a:xfrm>
          <a:prstGeom prst="straightConnector1">
            <a:avLst/>
          </a:prstGeom>
          <a:noFill/>
          <a:ln w="18000">
            <a:solidFill>
              <a:srgbClr val="00FFFF"/>
            </a:solidFill>
            <a:prstDash val="solid"/>
            <a:tailEnd type="arrow"/>
          </a:ln>
        </p:spPr>
      </p:cxnSp>
      <p:sp>
        <p:nvSpPr>
          <p:cNvPr id="12" name="TextBox 11"/>
          <p:cNvSpPr txBox="1"/>
          <p:nvPr/>
        </p:nvSpPr>
        <p:spPr>
          <a:xfrm>
            <a:off x="1440000" y="4752000"/>
            <a:ext cx="2451600" cy="76428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print(number)</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 += 1</a:t>
            </a:r>
          </a:p>
        </p:txBody>
      </p:sp>
      <p:sp>
        <p:nvSpPr>
          <p:cNvPr id="13" name="TextBox 12"/>
          <p:cNvSpPr txBox="1"/>
          <p:nvPr/>
        </p:nvSpPr>
        <p:spPr>
          <a:xfrm>
            <a:off x="612000" y="4752360"/>
            <a:ext cx="458279" cy="76428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name="page143">
    <p:spTree>
      <p:nvGrpSpPr>
        <p:cNvPr id="1" name=""/>
        <p:cNvGrpSpPr/>
        <p:nvPr/>
      </p:nvGrpSpPr>
      <p:grpSpPr>
        <a:xfrm>
          <a:off x="0" y="0"/>
          <a:ext cx="0" cy="0"/>
          <a:chOff x="0" y="0"/>
          <a:chExt cx="0" cy="0"/>
        </a:xfrm>
      </p:grpSpPr>
      <p:sp>
        <p:nvSpPr>
          <p:cNvPr id="9" name="Slide Number Placeholder 1"/>
          <p:cNvSpPr>
            <a:spLocks noGrp="1"/>
          </p:cNvSpPr>
          <p:nvPr>
            <p:ph type="sldNum" sz="quarter" idx="10"/>
          </p:nvPr>
        </p:nvSpPr>
        <p:spPr/>
        <p:txBody>
          <a:bodyPr/>
          <a:lstStyle/>
          <a:p>
            <a:pPr lvl="0"/>
            <a:fld id="{3A12A6AC-A2FC-4DA0-84D6-3328AC64D87D}" type="slidenum">
              <a:t>143</a:t>
            </a:fld>
            <a:endParaRPr lang="en-GB"/>
          </a:p>
        </p:txBody>
      </p:sp>
      <p:sp>
        <p:nvSpPr>
          <p:cNvPr id="2" name="Freeform 1"/>
          <p:cNvSpPr/>
          <p:nvPr/>
        </p:nvSpPr>
        <p:spPr>
          <a:xfrm>
            <a:off x="288000" y="1728000"/>
            <a:ext cx="3195000" cy="342612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Ctr="0" compatLnSpc="0"/>
          <a:lstStyle/>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number = 1</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while number &lt;= 10 :</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print(number)</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number += 1</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print('Done!')</a:t>
            </a:r>
          </a:p>
        </p:txBody>
      </p:sp>
      <p:sp>
        <p:nvSpPr>
          <p:cNvPr id="3" name="Title 2"/>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Loop example: Count from 1 to 10</a:t>
            </a:r>
          </a:p>
        </p:txBody>
      </p:sp>
      <p:sp>
        <p:nvSpPr>
          <p:cNvPr id="4" name="TextBox 3"/>
          <p:cNvSpPr txBox="1"/>
          <p:nvPr/>
        </p:nvSpPr>
        <p:spPr>
          <a:xfrm>
            <a:off x="1809360" y="522000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while1.py</a:t>
            </a:r>
          </a:p>
        </p:txBody>
      </p:sp>
      <p:sp>
        <p:nvSpPr>
          <p:cNvPr id="5" name="TextBox 4"/>
          <p:cNvSpPr txBox="1"/>
          <p:nvPr/>
        </p:nvSpPr>
        <p:spPr>
          <a:xfrm>
            <a:off x="4689360" y="17280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6" name="TextBox 5"/>
          <p:cNvSpPr txBox="1"/>
          <p:nvPr/>
        </p:nvSpPr>
        <p:spPr>
          <a:xfrm>
            <a:off x="4689360" y="2253960"/>
            <a:ext cx="987120" cy="38779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4</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6</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7</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8</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9</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10</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Done!</a:t>
            </a:r>
          </a:p>
        </p:txBody>
      </p:sp>
      <p:sp>
        <p:nvSpPr>
          <p:cNvPr id="7" name="TextBox 6"/>
          <p:cNvSpPr txBox="1"/>
          <p:nvPr/>
        </p:nvSpPr>
        <p:spPr>
          <a:xfrm>
            <a:off x="5055120" y="1728000"/>
            <a:ext cx="3183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python3 while1.py</a:t>
            </a:r>
          </a:p>
        </p:txBody>
      </p:sp>
      <p:sp>
        <p:nvSpPr>
          <p:cNvPr id="8" name="TextBox 7"/>
          <p:cNvSpPr txBox="1"/>
          <p:nvPr/>
        </p:nvSpPr>
        <p:spPr>
          <a:xfrm>
            <a:off x="4689360" y="623952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name="page144">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pPr lvl="0"/>
            <a:fld id="{718D215B-885A-4327-AD4B-A52C46C60ED7}" type="slidenum">
              <a:t>144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Python’s use of indentation</a:t>
            </a:r>
          </a:p>
        </p:txBody>
      </p:sp>
      <p:sp>
        <p:nvSpPr>
          <p:cNvPr id="3" name="TextBox 2"/>
          <p:cNvSpPr txBox="1"/>
          <p:nvPr/>
        </p:nvSpPr>
        <p:spPr>
          <a:xfrm>
            <a:off x="576000" y="2376000"/>
            <a:ext cx="3731760" cy="11102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 = 1</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while number &lt;= 10 :</a:t>
            </a:r>
          </a:p>
        </p:txBody>
      </p:sp>
      <p:sp>
        <p:nvSpPr>
          <p:cNvPr id="4" name="TextBox 3"/>
          <p:cNvSpPr txBox="1"/>
          <p:nvPr/>
        </p:nvSpPr>
        <p:spPr>
          <a:xfrm>
            <a:off x="576000" y="515772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a:t>
            </a:r>
          </a:p>
        </p:txBody>
      </p:sp>
      <p:sp>
        <p:nvSpPr>
          <p:cNvPr id="5" name="TextBox 4"/>
          <p:cNvSpPr txBox="1"/>
          <p:nvPr/>
        </p:nvSpPr>
        <p:spPr>
          <a:xfrm>
            <a:off x="576000" y="3939839"/>
            <a:ext cx="458279" cy="76428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a:t>
            </a:r>
          </a:p>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a:t>
            </a:r>
          </a:p>
        </p:txBody>
      </p:sp>
      <p:sp>
        <p:nvSpPr>
          <p:cNvPr id="6" name="TextBox 5"/>
          <p:cNvSpPr txBox="1"/>
          <p:nvPr/>
        </p:nvSpPr>
        <p:spPr>
          <a:xfrm>
            <a:off x="1415519" y="3940200"/>
            <a:ext cx="2451600" cy="76428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print(number)</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 += 1</a:t>
            </a:r>
          </a:p>
        </p:txBody>
      </p:sp>
      <p:sp>
        <p:nvSpPr>
          <p:cNvPr id="7" name="TextBox 6"/>
          <p:cNvSpPr txBox="1"/>
          <p:nvPr/>
        </p:nvSpPr>
        <p:spPr>
          <a:xfrm>
            <a:off x="5627520" y="3220560"/>
            <a:ext cx="354744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Four spaces’ indentation</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indicate a “block” of code.</a:t>
            </a:r>
          </a:p>
        </p:txBody>
      </p:sp>
      <p:cxnSp>
        <p:nvCxnSpPr>
          <p:cNvPr id="8" name="Elbow Connector 7"/>
          <p:cNvCxnSpPr>
            <a:endCxn id="5" idx="0"/>
          </p:cNvCxnSpPr>
          <p:nvPr/>
        </p:nvCxnSpPr>
        <p:spPr>
          <a:xfrm flipH="1">
            <a:off x="804959" y="3596400"/>
            <a:ext cx="4822561" cy="343439"/>
          </a:xfrm>
          <a:prstGeom prst="bentConnector3">
            <a:avLst/>
          </a:prstGeom>
          <a:noFill/>
          <a:ln w="18000">
            <a:solidFill>
              <a:srgbClr val="00FFFF"/>
            </a:solidFill>
            <a:prstDash val="solid"/>
            <a:tailEnd type="arrow"/>
          </a:ln>
        </p:spPr>
      </p:cxnSp>
      <p:sp>
        <p:nvSpPr>
          <p:cNvPr id="9" name="TextBox 8"/>
          <p:cNvSpPr txBox="1"/>
          <p:nvPr/>
        </p:nvSpPr>
        <p:spPr>
          <a:xfrm>
            <a:off x="5618520" y="4651920"/>
            <a:ext cx="258120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block forms</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repeated lines.</a:t>
            </a:r>
          </a:p>
        </p:txBody>
      </p:sp>
      <p:cxnSp>
        <p:nvCxnSpPr>
          <p:cNvPr id="10" name="Elbow Connector 9"/>
          <p:cNvCxnSpPr>
            <a:stCxn id="9" idx="1"/>
            <a:endCxn id="6" idx="2"/>
          </p:cNvCxnSpPr>
          <p:nvPr/>
        </p:nvCxnSpPr>
        <p:spPr>
          <a:xfrm rot="10800000">
            <a:off x="2641320" y="4704480"/>
            <a:ext cx="2977201" cy="323460"/>
          </a:xfrm>
          <a:prstGeom prst="bentConnector2">
            <a:avLst/>
          </a:prstGeom>
          <a:noFill/>
          <a:ln w="18000">
            <a:solidFill>
              <a:srgbClr val="00FFFF"/>
            </a:solidFill>
            <a:prstDash val="solid"/>
            <a:tailEnd type="arrow"/>
          </a:ln>
        </p:spPr>
      </p:cxnSp>
      <p:sp>
        <p:nvSpPr>
          <p:cNvPr id="11" name="TextBox 10"/>
          <p:cNvSpPr txBox="1"/>
          <p:nvPr/>
        </p:nvSpPr>
        <p:spPr>
          <a:xfrm>
            <a:off x="5609520" y="6083280"/>
            <a:ext cx="373320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first unindented line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marks the end of the block.</a:t>
            </a:r>
          </a:p>
        </p:txBody>
      </p:sp>
      <p:sp>
        <p:nvSpPr>
          <p:cNvPr id="12" name="TextBox 11"/>
          <p:cNvSpPr txBox="1"/>
          <p:nvPr/>
        </p:nvSpPr>
        <p:spPr>
          <a:xfrm>
            <a:off x="758880" y="515772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rint('Done!')</a:t>
            </a:r>
          </a:p>
        </p:txBody>
      </p:sp>
      <p:cxnSp>
        <p:nvCxnSpPr>
          <p:cNvPr id="13" name="Elbow Connector 12"/>
          <p:cNvCxnSpPr>
            <a:stCxn id="11" idx="1"/>
            <a:endCxn id="4" idx="2"/>
          </p:cNvCxnSpPr>
          <p:nvPr/>
        </p:nvCxnSpPr>
        <p:spPr>
          <a:xfrm rot="10800000">
            <a:off x="703800" y="5576040"/>
            <a:ext cx="4905720" cy="883260"/>
          </a:xfrm>
          <a:prstGeom prst="bentConnector2">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name="page145">
    <p:spTree>
      <p:nvGrpSpPr>
        <p:cNvPr id="1" name=""/>
        <p:cNvGrpSpPr/>
        <p:nvPr/>
      </p:nvGrpSpPr>
      <p:grpSpPr>
        <a:xfrm>
          <a:off x="0" y="0"/>
          <a:ext cx="0" cy="0"/>
          <a:chOff x="0" y="0"/>
          <a:chExt cx="0" cy="0"/>
        </a:xfrm>
      </p:grpSpPr>
      <p:sp>
        <p:nvSpPr>
          <p:cNvPr id="23" name="Slide Number Placeholder 1"/>
          <p:cNvSpPr>
            <a:spLocks noGrp="1"/>
          </p:cNvSpPr>
          <p:nvPr>
            <p:ph type="sldNum" sz="quarter" idx="10"/>
          </p:nvPr>
        </p:nvSpPr>
        <p:spPr/>
        <p:txBody>
          <a:bodyPr/>
          <a:lstStyle/>
          <a:p>
            <a:pPr lvl="0"/>
            <a:fld id="{64BAB078-0A9A-45AF-9D5C-9F349A64D3CF}" type="slidenum">
              <a:t>145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i="1"/>
              <a:t>c.f.</a:t>
            </a:r>
            <a:r>
              <a:rPr lang="en-GB"/>
              <a:t> “legalese”</a:t>
            </a:r>
          </a:p>
        </p:txBody>
      </p:sp>
      <p:pic>
        <p:nvPicPr>
          <p:cNvPr id="3" name="Picture 2"/>
          <p:cNvPicPr>
            <a:picLocks noChangeAspect="1"/>
          </p:cNvPicPr>
          <p:nvPr/>
        </p:nvPicPr>
        <p:blipFill>
          <a:blip r:embed="rId3">
            <a:lum/>
            <a:alphaModFix/>
          </a:blip>
          <a:srcRect/>
          <a:stretch>
            <a:fillRect/>
          </a:stretch>
        </p:blipFill>
        <p:spPr>
          <a:xfrm>
            <a:off x="360000" y="1800000"/>
            <a:ext cx="4046399" cy="5400000"/>
          </a:xfrm>
          <a:prstGeom prst="rect">
            <a:avLst/>
          </a:prstGeom>
          <a:noFill/>
          <a:ln>
            <a:noFill/>
          </a:ln>
        </p:spPr>
      </p:pic>
      <p:sp>
        <p:nvSpPr>
          <p:cNvPr id="4" name="TextBox 3"/>
          <p:cNvSpPr txBox="1"/>
          <p:nvPr/>
        </p:nvSpPr>
        <p:spPr>
          <a:xfrm>
            <a:off x="6120000" y="2556000"/>
            <a:ext cx="241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a:t>
            </a:r>
          </a:p>
        </p:txBody>
      </p:sp>
      <p:sp>
        <p:nvSpPr>
          <p:cNvPr id="5" name="TextBox 4"/>
          <p:cNvSpPr txBox="1"/>
          <p:nvPr/>
        </p:nvSpPr>
        <p:spPr>
          <a:xfrm>
            <a:off x="7200000" y="2808360"/>
            <a:ext cx="615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1(a)</a:t>
            </a:r>
          </a:p>
        </p:txBody>
      </p:sp>
      <p:sp>
        <p:nvSpPr>
          <p:cNvPr id="6" name="TextBox 5"/>
          <p:cNvSpPr txBox="1"/>
          <p:nvPr/>
        </p:nvSpPr>
        <p:spPr>
          <a:xfrm>
            <a:off x="7200360" y="3240720"/>
            <a:ext cx="615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1(b)</a:t>
            </a:r>
          </a:p>
        </p:txBody>
      </p:sp>
      <p:sp>
        <p:nvSpPr>
          <p:cNvPr id="7" name="TextBox 6"/>
          <p:cNvSpPr txBox="1"/>
          <p:nvPr/>
        </p:nvSpPr>
        <p:spPr>
          <a:xfrm>
            <a:off x="8640720" y="3457080"/>
            <a:ext cx="886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1(b)(i)</a:t>
            </a:r>
          </a:p>
        </p:txBody>
      </p:sp>
      <p:sp>
        <p:nvSpPr>
          <p:cNvPr id="8" name="TextBox 7"/>
          <p:cNvSpPr txBox="1"/>
          <p:nvPr/>
        </p:nvSpPr>
        <p:spPr>
          <a:xfrm>
            <a:off x="8641080" y="4321440"/>
            <a:ext cx="953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1(b)(ii)</a:t>
            </a:r>
          </a:p>
        </p:txBody>
      </p:sp>
      <p:sp>
        <p:nvSpPr>
          <p:cNvPr id="9" name="TextBox 8"/>
          <p:cNvSpPr txBox="1"/>
          <p:nvPr/>
        </p:nvSpPr>
        <p:spPr>
          <a:xfrm>
            <a:off x="8641440" y="4753800"/>
            <a:ext cx="102059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1(b)(iii)</a:t>
            </a:r>
          </a:p>
        </p:txBody>
      </p:sp>
      <p:sp>
        <p:nvSpPr>
          <p:cNvPr id="10" name="TextBox 9"/>
          <p:cNvSpPr txBox="1"/>
          <p:nvPr/>
        </p:nvSpPr>
        <p:spPr>
          <a:xfrm>
            <a:off x="7200720" y="5185080"/>
            <a:ext cx="598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1(c)</a:t>
            </a:r>
          </a:p>
        </p:txBody>
      </p:sp>
      <p:sp>
        <p:nvSpPr>
          <p:cNvPr id="11" name="TextBox 10"/>
          <p:cNvSpPr txBox="1"/>
          <p:nvPr/>
        </p:nvSpPr>
        <p:spPr>
          <a:xfrm>
            <a:off x="6120000" y="5544360"/>
            <a:ext cx="241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2</a:t>
            </a:r>
          </a:p>
        </p:txBody>
      </p:sp>
      <p:sp>
        <p:nvSpPr>
          <p:cNvPr id="12" name="TextBox 11"/>
          <p:cNvSpPr txBox="1"/>
          <p:nvPr/>
        </p:nvSpPr>
        <p:spPr>
          <a:xfrm>
            <a:off x="6120000" y="5976720"/>
            <a:ext cx="241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3</a:t>
            </a:r>
          </a:p>
        </p:txBody>
      </p:sp>
      <p:cxnSp>
        <p:nvCxnSpPr>
          <p:cNvPr id="13" name="Elbow Connector 12"/>
          <p:cNvCxnSpPr>
            <a:stCxn id="4" idx="3"/>
            <a:endCxn id="5" idx="1"/>
          </p:cNvCxnSpPr>
          <p:nvPr/>
        </p:nvCxnSpPr>
        <p:spPr>
          <a:xfrm>
            <a:off x="6361920" y="2762100"/>
            <a:ext cx="838080" cy="252360"/>
          </a:xfrm>
          <a:prstGeom prst="bentConnector3">
            <a:avLst/>
          </a:prstGeom>
          <a:noFill/>
          <a:ln w="18000">
            <a:solidFill>
              <a:srgbClr val="800080"/>
            </a:solidFill>
            <a:prstDash val="solid"/>
            <a:tailEnd type="arrow"/>
          </a:ln>
        </p:spPr>
      </p:cxnSp>
      <p:cxnSp>
        <p:nvCxnSpPr>
          <p:cNvPr id="14" name="Elbow Connector 13"/>
          <p:cNvCxnSpPr>
            <a:stCxn id="4" idx="3"/>
            <a:endCxn id="6" idx="1"/>
          </p:cNvCxnSpPr>
          <p:nvPr/>
        </p:nvCxnSpPr>
        <p:spPr>
          <a:xfrm>
            <a:off x="6361920" y="2762100"/>
            <a:ext cx="838440" cy="684720"/>
          </a:xfrm>
          <a:prstGeom prst="bentConnector3">
            <a:avLst/>
          </a:prstGeom>
          <a:noFill/>
          <a:ln w="18000">
            <a:solidFill>
              <a:srgbClr val="800080"/>
            </a:solidFill>
            <a:prstDash val="solid"/>
            <a:tailEnd type="arrow"/>
          </a:ln>
        </p:spPr>
      </p:cxnSp>
      <p:cxnSp>
        <p:nvCxnSpPr>
          <p:cNvPr id="15" name="Elbow Connector 14"/>
          <p:cNvCxnSpPr>
            <a:stCxn id="4" idx="3"/>
            <a:endCxn id="10" idx="1"/>
          </p:cNvCxnSpPr>
          <p:nvPr/>
        </p:nvCxnSpPr>
        <p:spPr>
          <a:xfrm>
            <a:off x="6361920" y="2762100"/>
            <a:ext cx="838800" cy="2629080"/>
          </a:xfrm>
          <a:prstGeom prst="bentConnector3">
            <a:avLst/>
          </a:prstGeom>
          <a:noFill/>
          <a:ln w="18000">
            <a:solidFill>
              <a:srgbClr val="800080"/>
            </a:solidFill>
            <a:prstDash val="solid"/>
            <a:tailEnd type="arrow"/>
          </a:ln>
        </p:spPr>
      </p:cxnSp>
      <p:cxnSp>
        <p:nvCxnSpPr>
          <p:cNvPr id="16" name="Elbow Connector 15"/>
          <p:cNvCxnSpPr>
            <a:stCxn id="6" idx="3"/>
          </p:cNvCxnSpPr>
          <p:nvPr/>
        </p:nvCxnSpPr>
        <p:spPr>
          <a:xfrm>
            <a:off x="7815600" y="3446640"/>
            <a:ext cx="825120" cy="216360"/>
          </a:xfrm>
          <a:prstGeom prst="bentConnector3">
            <a:avLst/>
          </a:prstGeom>
          <a:noFill/>
          <a:ln w="18000">
            <a:solidFill>
              <a:srgbClr val="800080"/>
            </a:solidFill>
            <a:prstDash val="solid"/>
            <a:tailEnd type="arrow"/>
          </a:ln>
        </p:spPr>
      </p:cxnSp>
      <p:cxnSp>
        <p:nvCxnSpPr>
          <p:cNvPr id="17" name="Elbow Connector 16"/>
          <p:cNvCxnSpPr>
            <a:stCxn id="6" idx="3"/>
            <a:endCxn id="8" idx="1"/>
          </p:cNvCxnSpPr>
          <p:nvPr/>
        </p:nvCxnSpPr>
        <p:spPr>
          <a:xfrm>
            <a:off x="7815600" y="3446820"/>
            <a:ext cx="825480" cy="1080720"/>
          </a:xfrm>
          <a:prstGeom prst="bentConnector3">
            <a:avLst/>
          </a:prstGeom>
          <a:noFill/>
          <a:ln w="18000">
            <a:solidFill>
              <a:srgbClr val="800080"/>
            </a:solidFill>
            <a:prstDash val="solid"/>
            <a:tailEnd type="arrow"/>
          </a:ln>
        </p:spPr>
      </p:cxnSp>
      <p:cxnSp>
        <p:nvCxnSpPr>
          <p:cNvPr id="18" name="Elbow Connector 17"/>
          <p:cNvCxnSpPr>
            <a:stCxn id="6" idx="3"/>
          </p:cNvCxnSpPr>
          <p:nvPr/>
        </p:nvCxnSpPr>
        <p:spPr>
          <a:xfrm>
            <a:off x="7815600" y="3446640"/>
            <a:ext cx="825840" cy="1513080"/>
          </a:xfrm>
          <a:prstGeom prst="bentConnector3">
            <a:avLst/>
          </a:prstGeom>
          <a:noFill/>
          <a:ln w="18000">
            <a:solidFill>
              <a:srgbClr val="800080"/>
            </a:solidFill>
            <a:prstDash val="solid"/>
            <a:tailEnd type="arrow"/>
          </a:ln>
        </p:spPr>
      </p:cxnSp>
      <p:sp>
        <p:nvSpPr>
          <p:cNvPr id="19" name="TextBox 18"/>
          <p:cNvSpPr txBox="1"/>
          <p:nvPr/>
        </p:nvSpPr>
        <p:spPr>
          <a:xfrm>
            <a:off x="5400000" y="1836360"/>
            <a:ext cx="1580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 </a:t>
            </a:r>
          </a:p>
        </p:txBody>
      </p:sp>
      <p:cxnSp>
        <p:nvCxnSpPr>
          <p:cNvPr id="20" name="Elbow Connector 19"/>
          <p:cNvCxnSpPr>
            <a:stCxn id="19" idx="2"/>
            <a:endCxn id="4" idx="1"/>
          </p:cNvCxnSpPr>
          <p:nvPr/>
        </p:nvCxnSpPr>
        <p:spPr>
          <a:xfrm rot="16200000" flipH="1">
            <a:off x="5542740" y="2184840"/>
            <a:ext cx="513540" cy="640980"/>
          </a:xfrm>
          <a:prstGeom prst="bentConnector2">
            <a:avLst/>
          </a:prstGeom>
          <a:noFill/>
          <a:ln w="18000">
            <a:solidFill>
              <a:srgbClr val="800080"/>
            </a:solidFill>
            <a:prstDash val="solid"/>
            <a:tailEnd type="arrow"/>
          </a:ln>
        </p:spPr>
      </p:cxnSp>
      <p:cxnSp>
        <p:nvCxnSpPr>
          <p:cNvPr id="21" name="Elbow Connector 20"/>
          <p:cNvCxnSpPr>
            <a:stCxn id="19" idx="2"/>
            <a:endCxn id="11" idx="1"/>
          </p:cNvCxnSpPr>
          <p:nvPr/>
        </p:nvCxnSpPr>
        <p:spPr>
          <a:xfrm rot="16200000" flipH="1">
            <a:off x="4048560" y="3679020"/>
            <a:ext cx="3501900" cy="640980"/>
          </a:xfrm>
          <a:prstGeom prst="bentConnector2">
            <a:avLst/>
          </a:prstGeom>
          <a:noFill/>
          <a:ln w="18000">
            <a:solidFill>
              <a:srgbClr val="800080"/>
            </a:solidFill>
            <a:prstDash val="solid"/>
            <a:tailEnd type="arrow"/>
          </a:ln>
        </p:spPr>
      </p:cxnSp>
      <p:cxnSp>
        <p:nvCxnSpPr>
          <p:cNvPr id="22" name="Elbow Connector 21"/>
          <p:cNvCxnSpPr>
            <a:stCxn id="19" idx="2"/>
            <a:endCxn id="12" idx="1"/>
          </p:cNvCxnSpPr>
          <p:nvPr/>
        </p:nvCxnSpPr>
        <p:spPr>
          <a:xfrm rot="16200000" flipH="1">
            <a:off x="3832380" y="3895200"/>
            <a:ext cx="3934260" cy="640980"/>
          </a:xfrm>
          <a:prstGeom prst="bentConnector2">
            <a:avLst/>
          </a:prstGeom>
          <a:noFill/>
          <a:ln w="18000">
            <a:solidFill>
              <a:srgbClr val="800080"/>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name="page146">
    <p:spTree>
      <p:nvGrpSpPr>
        <p:cNvPr id="1" name=""/>
        <p:cNvGrpSpPr/>
        <p:nvPr/>
      </p:nvGrpSpPr>
      <p:grpSpPr>
        <a:xfrm>
          <a:off x="0" y="0"/>
          <a:ext cx="0" cy="0"/>
          <a:chOff x="0" y="0"/>
          <a:chExt cx="0" cy="0"/>
        </a:xfrm>
      </p:grpSpPr>
      <p:sp>
        <p:nvSpPr>
          <p:cNvPr id="19" name="Slide Number Placeholder 1"/>
          <p:cNvSpPr>
            <a:spLocks noGrp="1"/>
          </p:cNvSpPr>
          <p:nvPr>
            <p:ph type="sldNum" sz="quarter" idx="10"/>
          </p:nvPr>
        </p:nvSpPr>
        <p:spPr/>
        <p:txBody>
          <a:bodyPr/>
          <a:lstStyle/>
          <a:p>
            <a:pPr lvl="0"/>
            <a:fld id="{13B4E098-AEB6-4BB1-9B8F-8DD6A01CDB57}" type="slidenum">
              <a:t>146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Other languages</a:t>
            </a:r>
          </a:p>
        </p:txBody>
      </p:sp>
      <p:sp>
        <p:nvSpPr>
          <p:cNvPr id="3" name="TextBox 2"/>
          <p:cNvSpPr txBox="1"/>
          <p:nvPr/>
        </p:nvSpPr>
        <p:spPr>
          <a:xfrm>
            <a:off x="576000" y="2015999"/>
            <a:ext cx="7509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Shell</a:t>
            </a:r>
          </a:p>
        </p:txBody>
      </p:sp>
      <p:sp>
        <p:nvSpPr>
          <p:cNvPr id="4" name="TextBox 3"/>
          <p:cNvSpPr txBox="1"/>
          <p:nvPr/>
        </p:nvSpPr>
        <p:spPr>
          <a:xfrm>
            <a:off x="576000" y="4896000"/>
            <a:ext cx="2923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a:t>
            </a:r>
          </a:p>
        </p:txBody>
      </p:sp>
      <p:sp>
        <p:nvSpPr>
          <p:cNvPr id="5" name="TextBox 4"/>
          <p:cNvSpPr txBox="1"/>
          <p:nvPr/>
        </p:nvSpPr>
        <p:spPr>
          <a:xfrm>
            <a:off x="1655999" y="2015999"/>
            <a:ext cx="1720080" cy="18021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while ...</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do</a:t>
            </a:r>
          </a:p>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a:t>
            </a:r>
          </a:p>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done</a:t>
            </a:r>
          </a:p>
        </p:txBody>
      </p:sp>
      <p:sp>
        <p:nvSpPr>
          <p:cNvPr id="6" name="TextBox 5"/>
          <p:cNvSpPr txBox="1"/>
          <p:nvPr/>
        </p:nvSpPr>
        <p:spPr>
          <a:xfrm>
            <a:off x="1655999" y="4896000"/>
            <a:ext cx="1720080" cy="18021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while ...</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a:t>
            </a:r>
          </a:p>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5256000" y="237600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do ... done</a:t>
            </a:r>
          </a:p>
        </p:txBody>
      </p:sp>
      <p:sp>
        <p:nvSpPr>
          <p:cNvPr id="8" name="TextBox 7"/>
          <p:cNvSpPr txBox="1"/>
          <p:nvPr/>
        </p:nvSpPr>
        <p:spPr>
          <a:xfrm>
            <a:off x="5256000" y="525600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 }</a:t>
            </a:r>
          </a:p>
        </p:txBody>
      </p:sp>
      <p:sp>
        <p:nvSpPr>
          <p:cNvPr id="9" name="TextBox 8"/>
          <p:cNvSpPr txBox="1"/>
          <p:nvPr/>
        </p:nvSpPr>
        <p:spPr>
          <a:xfrm>
            <a:off x="8136000" y="2376000"/>
            <a:ext cx="10054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Syntax</a:t>
            </a:r>
          </a:p>
        </p:txBody>
      </p:sp>
      <p:sp>
        <p:nvSpPr>
          <p:cNvPr id="10" name="TextBox 9"/>
          <p:cNvSpPr txBox="1"/>
          <p:nvPr/>
        </p:nvSpPr>
        <p:spPr>
          <a:xfrm>
            <a:off x="8136000" y="5256000"/>
            <a:ext cx="10054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Syntax</a:t>
            </a:r>
          </a:p>
        </p:txBody>
      </p:sp>
      <p:sp>
        <p:nvSpPr>
          <p:cNvPr id="11" name="TextBox 10"/>
          <p:cNvSpPr txBox="1"/>
          <p:nvPr/>
        </p:nvSpPr>
        <p:spPr>
          <a:xfrm>
            <a:off x="5256000" y="3096000"/>
            <a:ext cx="11898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a:t>
            </a:r>
          </a:p>
        </p:txBody>
      </p:sp>
      <p:sp>
        <p:nvSpPr>
          <p:cNvPr id="12" name="TextBox 11"/>
          <p:cNvSpPr txBox="1"/>
          <p:nvPr/>
        </p:nvSpPr>
        <p:spPr>
          <a:xfrm>
            <a:off x="5256000" y="5976000"/>
            <a:ext cx="11898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a:t>
            </a:r>
          </a:p>
        </p:txBody>
      </p:sp>
      <p:sp>
        <p:nvSpPr>
          <p:cNvPr id="13" name="TextBox 12"/>
          <p:cNvSpPr txBox="1"/>
          <p:nvPr/>
        </p:nvSpPr>
        <p:spPr>
          <a:xfrm>
            <a:off x="8136000" y="3096359"/>
            <a:ext cx="9367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Clarity</a:t>
            </a:r>
          </a:p>
        </p:txBody>
      </p:sp>
      <p:sp>
        <p:nvSpPr>
          <p:cNvPr id="14" name="TextBox 13"/>
          <p:cNvSpPr txBox="1"/>
          <p:nvPr/>
        </p:nvSpPr>
        <p:spPr>
          <a:xfrm>
            <a:off x="8136000" y="5976360"/>
            <a:ext cx="9367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Clarity</a:t>
            </a:r>
          </a:p>
        </p:txBody>
      </p:sp>
      <p:cxnSp>
        <p:nvCxnSpPr>
          <p:cNvPr id="15" name="Straight Arrow Connector 14"/>
          <p:cNvCxnSpPr>
            <a:stCxn id="9" idx="1"/>
            <a:endCxn id="7" idx="3"/>
          </p:cNvCxnSpPr>
          <p:nvPr/>
        </p:nvCxnSpPr>
        <p:spPr>
          <a:xfrm flipH="1">
            <a:off x="7524720" y="2582100"/>
            <a:ext cx="611280" cy="3060"/>
          </a:xfrm>
          <a:prstGeom prst="straightConnector1">
            <a:avLst/>
          </a:prstGeom>
          <a:noFill/>
          <a:ln w="18000">
            <a:solidFill>
              <a:srgbClr val="00FFFF"/>
            </a:solidFill>
            <a:prstDash val="solid"/>
            <a:tailEnd type="arrow"/>
          </a:ln>
        </p:spPr>
      </p:cxnSp>
      <p:cxnSp>
        <p:nvCxnSpPr>
          <p:cNvPr id="16" name="Straight Arrow Connector 15"/>
          <p:cNvCxnSpPr>
            <a:stCxn id="13" idx="1"/>
            <a:endCxn id="11" idx="3"/>
          </p:cNvCxnSpPr>
          <p:nvPr/>
        </p:nvCxnSpPr>
        <p:spPr>
          <a:xfrm flipH="1">
            <a:off x="6445800" y="3302459"/>
            <a:ext cx="1690200" cy="2701"/>
          </a:xfrm>
          <a:prstGeom prst="straightConnector1">
            <a:avLst/>
          </a:prstGeom>
          <a:noFill/>
          <a:ln w="18000">
            <a:solidFill>
              <a:srgbClr val="00FFFF"/>
            </a:solidFill>
            <a:prstDash val="solid"/>
            <a:tailEnd type="arrow"/>
          </a:ln>
        </p:spPr>
      </p:cxnSp>
      <p:cxnSp>
        <p:nvCxnSpPr>
          <p:cNvPr id="17" name="Straight Arrow Connector 16"/>
          <p:cNvCxnSpPr/>
          <p:nvPr/>
        </p:nvCxnSpPr>
        <p:spPr>
          <a:xfrm flipH="1">
            <a:off x="6793200" y="5461920"/>
            <a:ext cx="1342800" cy="3240"/>
          </a:xfrm>
          <a:prstGeom prst="straightConnector1">
            <a:avLst/>
          </a:prstGeom>
          <a:noFill/>
          <a:ln w="18000">
            <a:solidFill>
              <a:srgbClr val="00FFFF"/>
            </a:solidFill>
            <a:prstDash val="solid"/>
            <a:tailEnd type="arrow"/>
          </a:ln>
        </p:spPr>
      </p:cxnSp>
      <p:cxnSp>
        <p:nvCxnSpPr>
          <p:cNvPr id="18" name="Straight Arrow Connector 17"/>
          <p:cNvCxnSpPr>
            <a:stCxn id="14" idx="1"/>
            <a:endCxn id="12" idx="3"/>
          </p:cNvCxnSpPr>
          <p:nvPr/>
        </p:nvCxnSpPr>
        <p:spPr>
          <a:xfrm flipH="1">
            <a:off x="6445800" y="6182460"/>
            <a:ext cx="1690200" cy="270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name="page147">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pPr lvl="0"/>
            <a:fld id="{0454C763-1C33-4D98-97DA-21C720B594DA}" type="slidenum">
              <a:t>147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Progress</a:t>
            </a:r>
          </a:p>
        </p:txBody>
      </p:sp>
      <p:sp>
        <p:nvSpPr>
          <p:cNvPr id="3" name="TextBox 2"/>
          <p:cNvSpPr txBox="1"/>
          <p:nvPr/>
        </p:nvSpPr>
        <p:spPr>
          <a:xfrm>
            <a:off x="612000" y="194400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while ... :</a:t>
            </a:r>
          </a:p>
        </p:txBody>
      </p:sp>
      <p:sp>
        <p:nvSpPr>
          <p:cNvPr id="4" name="TextBox 3"/>
          <p:cNvSpPr txBox="1"/>
          <p:nvPr/>
        </p:nvSpPr>
        <p:spPr>
          <a:xfrm>
            <a:off x="6732000" y="1944360"/>
            <a:ext cx="2267280" cy="310787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before</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while</a:t>
            </a:r>
            <a:r>
              <a:rPr lang="en-GB" sz="2400" b="0" i="0" u="none" strike="noStrike" kern="1200">
                <a:ln>
                  <a:noFill/>
                </a:ln>
                <a:latin typeface="Liberation Mono" pitchFamily="49"/>
                <a:ea typeface="WenQuanYi Micro Hei" pitchFamily="2"/>
                <a:cs typeface="Lohit Devanagari" pitchFamily="2"/>
              </a:rPr>
              <a:t> </a:t>
            </a:r>
            <a:r>
              <a:rPr lang="en-GB" sz="2400" b="0" i="1" u="none" strike="noStrike" kern="1200">
                <a:ln>
                  <a:noFill/>
                </a:ln>
                <a:solidFill>
                  <a:srgbClr val="0000FF"/>
                </a:solidFill>
                <a:latin typeface="Liberation Mono" pitchFamily="49"/>
                <a:ea typeface="WenQuanYi Micro Hei" pitchFamily="2"/>
                <a:cs typeface="Lohit Devanagari" pitchFamily="2"/>
              </a:rPr>
              <a:t>test</a:t>
            </a:r>
            <a:r>
              <a:rPr lang="en-GB" sz="2400" b="0" i="0" u="none" strike="noStrike" kern="1200">
                <a:ln>
                  <a:noFill/>
                </a:ln>
                <a:latin typeface="Liberation Mono" pitchFamily="49"/>
                <a:ea typeface="WenQuanYi Micro Hei" pitchFamily="2"/>
                <a:cs typeface="Lohit Devanagari" pitchFamily="2"/>
              </a:rPr>
              <a:t> </a:t>
            </a:r>
            <a:r>
              <a:rPr lang="en-GB" sz="2400" b="0" i="0" u="none" strike="noStrike" kern="1200">
                <a:ln>
                  <a:noFill/>
                </a:ln>
                <a:solidFill>
                  <a:srgbClr val="800000"/>
                </a:solidFill>
                <a:latin typeface="Liberation Mono" pitchFamily="49"/>
                <a:ea typeface="WenQuanYi Micro Hei" pitchFamily="2"/>
                <a:cs typeface="Lohit Devanagari" pitchFamily="2"/>
              </a:rPr>
              <a:t>:</a:t>
            </a:r>
          </a:p>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a:t>
            </a:r>
            <a:r>
              <a:rPr lang="en-GB" sz="2400" b="0" i="1" u="none" strike="noStrike" kern="1200">
                <a:ln>
                  <a:noFill/>
                </a:ln>
                <a:solidFill>
                  <a:srgbClr val="0000FF"/>
                </a:solidFill>
                <a:latin typeface="Liberation Mono" pitchFamily="49"/>
                <a:ea typeface="WenQuanYi Micro Hei" pitchFamily="2"/>
                <a:cs typeface="Lohit Devanagari" pitchFamily="2"/>
              </a:rPr>
              <a:t>action</a:t>
            </a:r>
            <a:r>
              <a:rPr lang="en-GB" sz="2400" b="0" i="1" u="none" strike="noStrike" kern="1200" baseline="-25000">
                <a:ln>
                  <a:noFill/>
                </a:ln>
                <a:solidFill>
                  <a:srgbClr val="0000FF"/>
                </a:solidFill>
                <a:latin typeface="Liberation Mono" pitchFamily="49"/>
                <a:ea typeface="WenQuanYi Micro Hei" pitchFamily="2"/>
                <a:cs typeface="Lohit Devanagari" pitchFamily="2"/>
              </a:rPr>
              <a:t>1</a:t>
            </a:r>
          </a:p>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a:t>
            </a:r>
            <a:r>
              <a:rPr lang="en-GB" sz="2400" b="0" i="1" u="none" strike="noStrike" kern="1200">
                <a:ln>
                  <a:noFill/>
                </a:ln>
                <a:solidFill>
                  <a:srgbClr val="0000FF"/>
                </a:solidFill>
                <a:latin typeface="Liberation Mono" pitchFamily="49"/>
                <a:ea typeface="WenQuanYi Micro Hei" pitchFamily="2"/>
                <a:cs typeface="Lohit Devanagari" pitchFamily="2"/>
              </a:rPr>
              <a:t>action</a:t>
            </a:r>
            <a:r>
              <a:rPr lang="en-GB" sz="2400" b="0" i="1" u="none" strike="noStrike" kern="1200" baseline="-25000">
                <a:ln>
                  <a:noFill/>
                </a:ln>
                <a:solidFill>
                  <a:srgbClr val="0000FF"/>
                </a:solidFill>
                <a:latin typeface="Liberation Mono" pitchFamily="49"/>
                <a:ea typeface="WenQuanYi Micro Hei" pitchFamily="2"/>
                <a:cs typeface="Lohit Devanagari" pitchFamily="2"/>
              </a:rPr>
              <a:t>2</a:t>
            </a:r>
          </a:p>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a:t>
            </a:r>
            <a:r>
              <a:rPr lang="en-GB" sz="2400" b="0" i="1" u="none" strike="noStrike" kern="1200">
                <a:ln>
                  <a:noFill/>
                </a:ln>
                <a:solidFill>
                  <a:srgbClr val="0000FF"/>
                </a:solidFill>
                <a:latin typeface="Liberation Mono" pitchFamily="49"/>
                <a:ea typeface="WenQuanYi Micro Hei" pitchFamily="2"/>
                <a:cs typeface="Lohit Devanagari" pitchFamily="2"/>
              </a:rPr>
              <a:t>action</a:t>
            </a:r>
            <a:r>
              <a:rPr lang="en-GB" sz="2400" b="0" i="1" u="none" strike="noStrike" kern="1200" baseline="-25000">
                <a:ln>
                  <a:noFill/>
                </a:ln>
                <a:solidFill>
                  <a:srgbClr val="0000FF"/>
                </a:solidFill>
                <a:latin typeface="Liberation Mono" pitchFamily="49"/>
                <a:ea typeface="WenQuanYi Micro Hei" pitchFamily="2"/>
                <a:cs typeface="Lohit Devanagari" pitchFamily="2"/>
              </a:rPr>
              <a:t>3</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afterwards</a:t>
            </a:r>
          </a:p>
        </p:txBody>
      </p:sp>
      <p:sp>
        <p:nvSpPr>
          <p:cNvPr id="5" name="TextBox 4"/>
          <p:cNvSpPr txBox="1"/>
          <p:nvPr/>
        </p:nvSpPr>
        <p:spPr>
          <a:xfrm>
            <a:off x="612360" y="3024360"/>
            <a:ext cx="2716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test to keep looping</a:t>
            </a:r>
          </a:p>
        </p:txBody>
      </p:sp>
      <p:sp>
        <p:nvSpPr>
          <p:cNvPr id="6" name="TextBox 5"/>
          <p:cNvSpPr txBox="1"/>
          <p:nvPr/>
        </p:nvSpPr>
        <p:spPr>
          <a:xfrm>
            <a:off x="612360" y="4104720"/>
            <a:ext cx="16837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code blocks</a:t>
            </a:r>
          </a:p>
        </p:txBody>
      </p:sp>
      <p:sp>
        <p:nvSpPr>
          <p:cNvPr id="7" name="TextBox 6"/>
          <p:cNvSpPr txBox="1"/>
          <p:nvPr/>
        </p:nvSpPr>
        <p:spPr>
          <a:xfrm>
            <a:off x="612360" y="5185080"/>
            <a:ext cx="19501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Sans" pitchFamily="18"/>
                <a:ea typeface="WenQuanYi Micro Hei" pitchFamily="2"/>
                <a:cs typeface="Lohit Devanagari" pitchFamily="2"/>
              </a:rPr>
              <a:t>␣␣␣␣</a:t>
            </a:r>
            <a:r>
              <a:rPr lang="en-GB" sz="2400" b="0" i="0" u="none" strike="noStrike" kern="1200">
                <a:ln>
                  <a:noFill/>
                </a:ln>
                <a:latin typeface="Liberation Sans" pitchFamily="18"/>
                <a:ea typeface="WenQuanYi Micro Hei" pitchFamily="2"/>
                <a:cs typeface="Lohit Devanagari" pitchFamily="2"/>
              </a:rPr>
              <a:t>indentation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name="page148">
    <p:spTree>
      <p:nvGrpSpPr>
        <p:cNvPr id="1" name=""/>
        <p:cNvGrpSpPr/>
        <p:nvPr/>
      </p:nvGrpSpPr>
      <p:grpSpPr>
        <a:xfrm>
          <a:off x="0" y="0"/>
          <a:ext cx="0" cy="0"/>
          <a:chOff x="0" y="0"/>
          <a:chExt cx="0" cy="0"/>
        </a:xfrm>
      </p:grpSpPr>
      <p:sp>
        <p:nvSpPr>
          <p:cNvPr id="22" name="Slide Number Placeholder 1"/>
          <p:cNvSpPr>
            <a:spLocks noGrp="1"/>
          </p:cNvSpPr>
          <p:nvPr>
            <p:ph type="sldNum" sz="quarter" idx="10"/>
          </p:nvPr>
        </p:nvSpPr>
        <p:spPr/>
        <p:txBody>
          <a:bodyPr/>
          <a:lstStyle/>
          <a:p>
            <a:pPr lvl="0"/>
            <a:fld id="{0E35E959-C53D-4B94-A29C-82C7F2D32CBA}" type="slidenum">
              <a:t>148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Exercise 7</a:t>
            </a:r>
          </a:p>
        </p:txBody>
      </p:sp>
      <p:grpSp>
        <p:nvGrpSpPr>
          <p:cNvPr id="3" name="Group 2"/>
          <p:cNvGrpSpPr/>
          <p:nvPr/>
        </p:nvGrpSpPr>
        <p:grpSpPr>
          <a:xfrm>
            <a:off x="7559640" y="6293159"/>
            <a:ext cx="2250359" cy="871200"/>
            <a:chOff x="7559640" y="6293159"/>
            <a:chExt cx="2250359" cy="871200"/>
          </a:xfrm>
        </p:grpSpPr>
        <p:sp>
          <p:nvSpPr>
            <p:cNvPr id="4" name="TextBox 3"/>
            <p:cNvSpPr txBox="1"/>
            <p:nvPr/>
          </p:nvSpPr>
          <p:spPr>
            <a:xfrm>
              <a:off x="8416080" y="6428520"/>
              <a:ext cx="1393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5 minutes</a:t>
              </a:r>
            </a:p>
          </p:txBody>
        </p:sp>
        <p:pic>
          <p:nvPicPr>
            <p:cNvPr id="5" name="Picture 4"/>
            <p:cNvPicPr>
              <a:picLocks noChangeAspect="1"/>
            </p:cNvPicPr>
            <p:nvPr/>
          </p:nvPicPr>
          <p:blipFill>
            <a:blip r:embed="rId3">
              <a:lum/>
              <a:alphaModFix/>
            </a:blip>
            <a:srcRect/>
            <a:stretch>
              <a:fillRect/>
            </a:stretch>
          </p:blipFill>
          <p:spPr>
            <a:xfrm>
              <a:off x="7559640" y="6293159"/>
              <a:ext cx="871200" cy="871200"/>
            </a:xfrm>
            <a:prstGeom prst="rect">
              <a:avLst/>
            </a:prstGeom>
            <a:noFill/>
            <a:ln>
              <a:noFill/>
            </a:ln>
          </p:spPr>
        </p:pic>
      </p:grpSp>
      <p:sp>
        <p:nvSpPr>
          <p:cNvPr id="6" name="TextBox 5"/>
          <p:cNvSpPr txBox="1"/>
          <p:nvPr/>
        </p:nvSpPr>
        <p:spPr>
          <a:xfrm>
            <a:off x="468360" y="2160360"/>
            <a:ext cx="21744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For each script:</a:t>
            </a:r>
          </a:p>
        </p:txBody>
      </p:sp>
      <p:sp>
        <p:nvSpPr>
          <p:cNvPr id="7" name="TextBox 6"/>
          <p:cNvSpPr txBox="1"/>
          <p:nvPr/>
        </p:nvSpPr>
        <p:spPr>
          <a:xfrm>
            <a:off x="1368719" y="2880720"/>
            <a:ext cx="3004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Predict what it will do.</a:t>
            </a:r>
          </a:p>
        </p:txBody>
      </p:sp>
      <p:sp>
        <p:nvSpPr>
          <p:cNvPr id="8" name="TextBox 7"/>
          <p:cNvSpPr txBox="1"/>
          <p:nvPr/>
        </p:nvSpPr>
        <p:spPr>
          <a:xfrm>
            <a:off x="1368719" y="3601080"/>
            <a:ext cx="203867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Run the script.</a:t>
            </a:r>
          </a:p>
        </p:txBody>
      </p:sp>
      <p:sp>
        <p:nvSpPr>
          <p:cNvPr id="9" name="TextBox 8"/>
          <p:cNvSpPr txBox="1"/>
          <p:nvPr/>
        </p:nvSpPr>
        <p:spPr>
          <a:xfrm>
            <a:off x="1368719" y="4321440"/>
            <a:ext cx="22201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Were you right?</a:t>
            </a:r>
          </a:p>
        </p:txBody>
      </p:sp>
      <p:sp>
        <p:nvSpPr>
          <p:cNvPr id="10" name="TextBox 9"/>
          <p:cNvSpPr txBox="1"/>
          <p:nvPr/>
        </p:nvSpPr>
        <p:spPr>
          <a:xfrm>
            <a:off x="6228360" y="216072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dirty="0">
                <a:ln>
                  <a:noFill/>
                </a:ln>
                <a:solidFill>
                  <a:srgbClr val="0000FF"/>
                </a:solidFill>
                <a:latin typeface="Liberation Mono" pitchFamily="49"/>
                <a:ea typeface="WenQuanYi Micro Hei" pitchFamily="2"/>
                <a:cs typeface="Lohit Devanagari" pitchFamily="2"/>
              </a:rPr>
              <a:t>while2.py</a:t>
            </a:r>
          </a:p>
        </p:txBody>
      </p:sp>
      <p:sp>
        <p:nvSpPr>
          <p:cNvPr id="11" name="TextBox 10"/>
          <p:cNvSpPr txBox="1"/>
          <p:nvPr/>
        </p:nvSpPr>
        <p:spPr>
          <a:xfrm>
            <a:off x="6228360" y="288072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while3.py</a:t>
            </a:r>
          </a:p>
        </p:txBody>
      </p:sp>
      <p:sp>
        <p:nvSpPr>
          <p:cNvPr id="12" name="TextBox 11"/>
          <p:cNvSpPr txBox="1"/>
          <p:nvPr/>
        </p:nvSpPr>
        <p:spPr>
          <a:xfrm>
            <a:off x="6228360" y="360072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while4.py</a:t>
            </a:r>
          </a:p>
        </p:txBody>
      </p:sp>
      <p:sp>
        <p:nvSpPr>
          <p:cNvPr id="13" name="TextBox 12"/>
          <p:cNvSpPr txBox="1"/>
          <p:nvPr/>
        </p:nvSpPr>
        <p:spPr>
          <a:xfrm>
            <a:off x="6228360" y="432072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while5.py</a:t>
            </a:r>
          </a:p>
        </p:txBody>
      </p:sp>
      <p:sp>
        <p:nvSpPr>
          <p:cNvPr id="14" name="TextBox 13"/>
          <p:cNvSpPr txBox="1"/>
          <p:nvPr/>
        </p:nvSpPr>
        <p:spPr>
          <a:xfrm>
            <a:off x="469080" y="4321800"/>
            <a:ext cx="45827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a:t>
            </a:r>
          </a:p>
        </p:txBody>
      </p:sp>
      <p:sp>
        <p:nvSpPr>
          <p:cNvPr id="15" name="TextBox 14"/>
          <p:cNvSpPr txBox="1"/>
          <p:nvPr/>
        </p:nvSpPr>
        <p:spPr>
          <a:xfrm>
            <a:off x="469440" y="3602160"/>
            <a:ext cx="45827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a:t>
            </a:r>
          </a:p>
        </p:txBody>
      </p:sp>
      <p:sp>
        <p:nvSpPr>
          <p:cNvPr id="16" name="TextBox 15"/>
          <p:cNvSpPr txBox="1"/>
          <p:nvPr/>
        </p:nvSpPr>
        <p:spPr>
          <a:xfrm>
            <a:off x="469800" y="2882520"/>
            <a:ext cx="45827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a:t>
            </a:r>
          </a:p>
        </p:txBody>
      </p:sp>
      <p:sp>
        <p:nvSpPr>
          <p:cNvPr id="17" name="TextBox 16"/>
          <p:cNvSpPr txBox="1"/>
          <p:nvPr/>
        </p:nvSpPr>
        <p:spPr>
          <a:xfrm>
            <a:off x="468720" y="6121080"/>
            <a:ext cx="30888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To kill a running script:</a:t>
            </a:r>
          </a:p>
        </p:txBody>
      </p:sp>
      <p:sp>
        <p:nvSpPr>
          <p:cNvPr id="18" name="Freeform 17"/>
          <p:cNvSpPr/>
          <p:nvPr/>
        </p:nvSpPr>
        <p:spPr>
          <a:xfrm>
            <a:off x="3888360" y="6048000"/>
            <a:ext cx="683640" cy="556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a:solidFill>
              <a:srgbClr val="000000"/>
            </a:solidFill>
            <a:prstDash val="solid"/>
          </a:ln>
        </p:spPr>
        <p:txBody>
          <a:bodyPr vert="horz" wrap="none" lIns="90000" tIns="45000" rIns="90000" bIns="45000" anchor="ctr" anchorCtr="0" compatLnSpc="0"/>
          <a:lstStyle/>
          <a:p>
            <a:pPr marL="0" marR="0" lvl="0" indent="0" algn="l"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Ctrl</a:t>
            </a:r>
          </a:p>
        </p:txBody>
      </p:sp>
      <p:sp>
        <p:nvSpPr>
          <p:cNvPr id="19" name="Freeform 18"/>
          <p:cNvSpPr/>
          <p:nvPr/>
        </p:nvSpPr>
        <p:spPr>
          <a:xfrm>
            <a:off x="4860000" y="6048000"/>
            <a:ext cx="396000" cy="556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a:solidFill>
              <a:srgbClr val="000000"/>
            </a:solidFill>
            <a:prstDash val="solid"/>
          </a:ln>
        </p:spPr>
        <p:txBody>
          <a:bodyPr vert="horz" wrap="none" lIns="90000" tIns="45000" rIns="90000" bIns="45000" anchor="ctr" anchorCtr="0" compatLnSpc="0"/>
          <a:lstStyle/>
          <a:p>
            <a:pPr marL="0" marR="0" lvl="0" indent="0" algn="l"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a:t>
            </a:r>
          </a:p>
        </p:txBody>
      </p:sp>
      <p:sp>
        <p:nvSpPr>
          <p:cNvPr id="20" name="TextBox 19"/>
          <p:cNvSpPr txBox="1"/>
          <p:nvPr/>
        </p:nvSpPr>
        <p:spPr>
          <a:xfrm>
            <a:off x="4572000" y="6120360"/>
            <a:ext cx="250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t>
            </a:r>
          </a:p>
        </p:txBody>
      </p:sp>
      <p:sp>
        <p:nvSpPr>
          <p:cNvPr id="21" name="TextBox 20"/>
          <p:cNvSpPr txBox="1"/>
          <p:nvPr/>
        </p:nvSpPr>
        <p:spPr>
          <a:xfrm>
            <a:off x="6228360" y="504072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while6.py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name="page149">
    <p:spTree>
      <p:nvGrpSpPr>
        <p:cNvPr id="1" name=""/>
        <p:cNvGrpSpPr/>
        <p:nvPr/>
      </p:nvGrpSpPr>
      <p:grpSpPr>
        <a:xfrm>
          <a:off x="0" y="0"/>
          <a:ext cx="0" cy="0"/>
          <a:chOff x="0" y="0"/>
          <a:chExt cx="0" cy="0"/>
        </a:xfrm>
      </p:grpSpPr>
      <p:sp>
        <p:nvSpPr>
          <p:cNvPr id="43" name="Slide Number Placeholder 1"/>
          <p:cNvSpPr>
            <a:spLocks noGrp="1"/>
          </p:cNvSpPr>
          <p:nvPr>
            <p:ph type="sldNum" sz="quarter" idx="10"/>
          </p:nvPr>
        </p:nvSpPr>
        <p:spPr/>
        <p:txBody>
          <a:bodyPr/>
          <a:lstStyle/>
          <a:p>
            <a:pPr lvl="0"/>
            <a:fld id="{E7F18178-0036-4435-9289-928E168FB966}" type="slidenum">
              <a:t>149</a:t>
            </a:fld>
            <a:endParaRPr lang="en-GB"/>
          </a:p>
        </p:txBody>
      </p:sp>
      <p:cxnSp>
        <p:nvCxnSpPr>
          <p:cNvPr id="2" name="Straight Arrow Connector 1"/>
          <p:cNvCxnSpPr>
            <a:stCxn id="40" idx="1"/>
            <a:endCxn id="28" idx="3"/>
          </p:cNvCxnSpPr>
          <p:nvPr/>
        </p:nvCxnSpPr>
        <p:spPr>
          <a:xfrm flipH="1">
            <a:off x="4641840" y="6974100"/>
            <a:ext cx="2774160" cy="16740"/>
          </a:xfrm>
          <a:prstGeom prst="straightConnector1">
            <a:avLst/>
          </a:prstGeom>
          <a:noFill/>
          <a:ln w="18000">
            <a:solidFill>
              <a:srgbClr val="00FFFF"/>
            </a:solidFill>
            <a:prstDash val="solid"/>
            <a:tailEnd type="arrow"/>
          </a:ln>
        </p:spPr>
      </p:cxnSp>
      <p:sp>
        <p:nvSpPr>
          <p:cNvPr id="3" name="TextBox 2"/>
          <p:cNvSpPr txBox="1"/>
          <p:nvPr/>
        </p:nvSpPr>
        <p:spPr>
          <a:xfrm>
            <a:off x="2809080" y="6457680"/>
            <a:ext cx="49932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1800" b="0" i="0" u="none" strike="noStrike" kern="1200">
                <a:ln>
                  <a:noFill/>
                </a:ln>
                <a:solidFill>
                  <a:srgbClr val="FF0000"/>
                </a:solidFill>
                <a:latin typeface="Liberation Sans" pitchFamily="18"/>
                <a:ea typeface="WenQuanYi Micro Hei" pitchFamily="2"/>
                <a:cs typeface="Lohit Devanagari" pitchFamily="2"/>
              </a:rPr>
              <a:t>1.5</a:t>
            </a:r>
          </a:p>
        </p:txBody>
      </p:sp>
      <p:sp>
        <p:nvSpPr>
          <p:cNvPr id="4" name="TextBox 3"/>
          <p:cNvSpPr txBox="1"/>
          <p:nvPr/>
        </p:nvSpPr>
        <p:spPr>
          <a:xfrm>
            <a:off x="1944720" y="6457680"/>
            <a:ext cx="75240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1800" b="0" i="0" u="none" strike="noStrike" kern="1200">
                <a:ln>
                  <a:noFill/>
                </a:ln>
                <a:solidFill>
                  <a:srgbClr val="FF0000"/>
                </a:solidFill>
                <a:latin typeface="Liberation Sans" pitchFamily="18"/>
                <a:ea typeface="WenQuanYi Micro Hei" pitchFamily="2"/>
                <a:cs typeface="Lohit Devanagari" pitchFamily="2"/>
              </a:rPr>
              <a:t>1.375</a:t>
            </a:r>
          </a:p>
        </p:txBody>
      </p:sp>
      <p:sp>
        <p:nvSpPr>
          <p:cNvPr id="5" name="Title 4"/>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Back to our square root example</a:t>
            </a:r>
          </a:p>
        </p:txBody>
      </p:sp>
      <p:sp>
        <p:nvSpPr>
          <p:cNvPr id="6" name="Straight Connector 5"/>
          <p:cNvSpPr/>
          <p:nvPr/>
        </p:nvSpPr>
        <p:spPr>
          <a:xfrm>
            <a:off x="2160000" y="3384000"/>
            <a:ext cx="1440000" cy="0"/>
          </a:xfrm>
          <a:prstGeom prst="line">
            <a:avLst/>
          </a:prstGeom>
          <a:noFill/>
          <a:ln w="180000">
            <a:solidFill>
              <a:srgbClr val="FF0000"/>
            </a:solidFill>
            <a:prstDash val="solid"/>
          </a:ln>
        </p:spPr>
        <p:txBody>
          <a:bodyPr vert="horz" wrap="none" lIns="180000" tIns="135000" rIns="180000" bIns="13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7" name="Straight Connector 6"/>
          <p:cNvSpPr/>
          <p:nvPr/>
        </p:nvSpPr>
        <p:spPr>
          <a:xfrm>
            <a:off x="2160000" y="3744000"/>
            <a:ext cx="1440000" cy="0"/>
          </a:xfrm>
          <a:prstGeom prst="line">
            <a:avLst/>
          </a:prstGeom>
          <a:noFill/>
          <a:ln w="0">
            <a:solidFill>
              <a:srgbClr val="800000"/>
            </a:solidFill>
            <a:prstDash val="solid"/>
            <a:headEnd type="arrow"/>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8" name="TextBox 7"/>
          <p:cNvSpPr txBox="1"/>
          <p:nvPr/>
        </p:nvSpPr>
        <p:spPr>
          <a:xfrm>
            <a:off x="1728000" y="3217679"/>
            <a:ext cx="49932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1800" b="0" i="0" u="none" strike="noStrike" kern="1200">
                <a:ln>
                  <a:noFill/>
                </a:ln>
                <a:solidFill>
                  <a:srgbClr val="FF0000"/>
                </a:solidFill>
                <a:latin typeface="Liberation Sans" pitchFamily="18"/>
                <a:ea typeface="WenQuanYi Micro Hei" pitchFamily="2"/>
                <a:cs typeface="Lohit Devanagari" pitchFamily="2"/>
              </a:rPr>
              <a:t>1.0</a:t>
            </a:r>
          </a:p>
        </p:txBody>
      </p:sp>
      <p:sp>
        <p:nvSpPr>
          <p:cNvPr id="9" name="TextBox 8"/>
          <p:cNvSpPr txBox="1"/>
          <p:nvPr/>
        </p:nvSpPr>
        <p:spPr>
          <a:xfrm>
            <a:off x="3528360" y="3217679"/>
            <a:ext cx="49932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1800" b="0" i="0" u="none" strike="noStrike" kern="1200">
                <a:ln>
                  <a:noFill/>
                </a:ln>
                <a:solidFill>
                  <a:srgbClr val="FF0000"/>
                </a:solidFill>
                <a:latin typeface="Liberation Sans" pitchFamily="18"/>
                <a:ea typeface="WenQuanYi Micro Hei" pitchFamily="2"/>
                <a:cs typeface="Lohit Devanagari" pitchFamily="2"/>
              </a:rPr>
              <a:t>2.0</a:t>
            </a:r>
          </a:p>
        </p:txBody>
      </p:sp>
      <p:sp>
        <p:nvSpPr>
          <p:cNvPr id="10" name="TextBox 9"/>
          <p:cNvSpPr txBox="1"/>
          <p:nvPr/>
        </p:nvSpPr>
        <p:spPr>
          <a:xfrm>
            <a:off x="3888720" y="3577679"/>
            <a:ext cx="49932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1800" b="0" i="0" u="none" strike="noStrike" kern="1200">
                <a:ln>
                  <a:noFill/>
                </a:ln>
                <a:solidFill>
                  <a:srgbClr val="800000"/>
                </a:solidFill>
                <a:latin typeface="Liberation Sans" pitchFamily="18"/>
                <a:ea typeface="WenQuanYi Micro Hei" pitchFamily="2"/>
                <a:cs typeface="Lohit Devanagari" pitchFamily="2"/>
              </a:rPr>
              <a:t>1.0</a:t>
            </a:r>
          </a:p>
        </p:txBody>
      </p:sp>
      <p:sp>
        <p:nvSpPr>
          <p:cNvPr id="11" name="Straight Connector 10"/>
          <p:cNvSpPr/>
          <p:nvPr/>
        </p:nvSpPr>
        <p:spPr>
          <a:xfrm>
            <a:off x="720360" y="2304000"/>
            <a:ext cx="2880000" cy="0"/>
          </a:xfrm>
          <a:prstGeom prst="line">
            <a:avLst/>
          </a:prstGeom>
          <a:noFill/>
          <a:ln w="180000">
            <a:solidFill>
              <a:srgbClr val="FF0000"/>
            </a:solidFill>
            <a:prstDash val="solid"/>
          </a:ln>
        </p:spPr>
        <p:txBody>
          <a:bodyPr vert="horz" wrap="none" lIns="180000" tIns="135000" rIns="180000" bIns="13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12" name="Straight Connector 11"/>
          <p:cNvSpPr/>
          <p:nvPr/>
        </p:nvSpPr>
        <p:spPr>
          <a:xfrm>
            <a:off x="720360" y="2664000"/>
            <a:ext cx="2880000" cy="0"/>
          </a:xfrm>
          <a:prstGeom prst="line">
            <a:avLst/>
          </a:prstGeom>
          <a:noFill/>
          <a:ln w="0">
            <a:solidFill>
              <a:srgbClr val="800000"/>
            </a:solidFill>
            <a:prstDash val="solid"/>
            <a:headEnd type="arrow"/>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13" name="TextBox 12"/>
          <p:cNvSpPr txBox="1"/>
          <p:nvPr/>
        </p:nvSpPr>
        <p:spPr>
          <a:xfrm>
            <a:off x="288360" y="2137680"/>
            <a:ext cx="49932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1800" b="0" i="0" u="none" strike="noStrike" kern="1200">
                <a:ln>
                  <a:noFill/>
                </a:ln>
                <a:solidFill>
                  <a:srgbClr val="FF0000"/>
                </a:solidFill>
                <a:latin typeface="Liberation Sans" pitchFamily="18"/>
                <a:ea typeface="WenQuanYi Micro Hei" pitchFamily="2"/>
                <a:cs typeface="Lohit Devanagari" pitchFamily="2"/>
              </a:rPr>
              <a:t>0.0</a:t>
            </a:r>
          </a:p>
        </p:txBody>
      </p:sp>
      <p:sp>
        <p:nvSpPr>
          <p:cNvPr id="14" name="TextBox 13"/>
          <p:cNvSpPr txBox="1"/>
          <p:nvPr/>
        </p:nvSpPr>
        <p:spPr>
          <a:xfrm>
            <a:off x="3528720" y="2137680"/>
            <a:ext cx="49932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1800" b="0" i="0" u="none" strike="noStrike" kern="1200">
                <a:ln>
                  <a:noFill/>
                </a:ln>
                <a:solidFill>
                  <a:srgbClr val="FF0000"/>
                </a:solidFill>
                <a:latin typeface="Liberation Sans" pitchFamily="18"/>
                <a:ea typeface="WenQuanYi Micro Hei" pitchFamily="2"/>
                <a:cs typeface="Lohit Devanagari" pitchFamily="2"/>
              </a:rPr>
              <a:t>2.0</a:t>
            </a:r>
          </a:p>
        </p:txBody>
      </p:sp>
      <p:sp>
        <p:nvSpPr>
          <p:cNvPr id="15" name="TextBox 14"/>
          <p:cNvSpPr txBox="1"/>
          <p:nvPr/>
        </p:nvSpPr>
        <p:spPr>
          <a:xfrm>
            <a:off x="3889080" y="2497680"/>
            <a:ext cx="49932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1800" b="0" i="0" u="none" strike="noStrike" kern="1200">
                <a:ln>
                  <a:noFill/>
                </a:ln>
                <a:solidFill>
                  <a:srgbClr val="800000"/>
                </a:solidFill>
                <a:latin typeface="Liberation Sans" pitchFamily="18"/>
                <a:ea typeface="WenQuanYi Micro Hei" pitchFamily="2"/>
                <a:cs typeface="Lohit Devanagari" pitchFamily="2"/>
              </a:rPr>
              <a:t>2.0</a:t>
            </a:r>
          </a:p>
        </p:txBody>
      </p:sp>
      <p:sp>
        <p:nvSpPr>
          <p:cNvPr id="16" name="Straight Connector 15"/>
          <p:cNvSpPr/>
          <p:nvPr/>
        </p:nvSpPr>
        <p:spPr>
          <a:xfrm>
            <a:off x="2160360" y="4464000"/>
            <a:ext cx="719640" cy="0"/>
          </a:xfrm>
          <a:prstGeom prst="line">
            <a:avLst/>
          </a:prstGeom>
          <a:noFill/>
          <a:ln w="180000">
            <a:solidFill>
              <a:srgbClr val="FF0000"/>
            </a:solidFill>
            <a:prstDash val="solid"/>
          </a:ln>
        </p:spPr>
        <p:txBody>
          <a:bodyPr vert="horz" wrap="none" lIns="180000" tIns="135000" rIns="180000" bIns="13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17" name="Straight Connector 16"/>
          <p:cNvSpPr/>
          <p:nvPr/>
        </p:nvSpPr>
        <p:spPr>
          <a:xfrm>
            <a:off x="2160360" y="4824000"/>
            <a:ext cx="719640" cy="0"/>
          </a:xfrm>
          <a:prstGeom prst="line">
            <a:avLst/>
          </a:prstGeom>
          <a:noFill/>
          <a:ln w="0">
            <a:solidFill>
              <a:srgbClr val="800000"/>
            </a:solidFill>
            <a:prstDash val="solid"/>
            <a:headEnd type="arrow"/>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18" name="TextBox 17"/>
          <p:cNvSpPr txBox="1"/>
          <p:nvPr/>
        </p:nvSpPr>
        <p:spPr>
          <a:xfrm>
            <a:off x="1728360" y="4297680"/>
            <a:ext cx="49932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1800" b="0" i="0" u="none" strike="noStrike" kern="1200">
                <a:ln>
                  <a:noFill/>
                </a:ln>
                <a:solidFill>
                  <a:srgbClr val="FF0000"/>
                </a:solidFill>
                <a:latin typeface="Liberation Sans" pitchFamily="18"/>
                <a:ea typeface="WenQuanYi Micro Hei" pitchFamily="2"/>
                <a:cs typeface="Lohit Devanagari" pitchFamily="2"/>
              </a:rPr>
              <a:t>1.0</a:t>
            </a:r>
          </a:p>
        </p:txBody>
      </p:sp>
      <p:sp>
        <p:nvSpPr>
          <p:cNvPr id="19" name="TextBox 18"/>
          <p:cNvSpPr txBox="1"/>
          <p:nvPr/>
        </p:nvSpPr>
        <p:spPr>
          <a:xfrm>
            <a:off x="2808720" y="4297680"/>
            <a:ext cx="49932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1800" b="0" i="0" u="none" strike="noStrike" kern="1200">
                <a:ln>
                  <a:noFill/>
                </a:ln>
                <a:solidFill>
                  <a:srgbClr val="FF0000"/>
                </a:solidFill>
                <a:latin typeface="Liberation Sans" pitchFamily="18"/>
                <a:ea typeface="WenQuanYi Micro Hei" pitchFamily="2"/>
                <a:cs typeface="Lohit Devanagari" pitchFamily="2"/>
              </a:rPr>
              <a:t>1.5</a:t>
            </a:r>
          </a:p>
        </p:txBody>
      </p:sp>
      <p:sp>
        <p:nvSpPr>
          <p:cNvPr id="20" name="TextBox 19"/>
          <p:cNvSpPr txBox="1"/>
          <p:nvPr/>
        </p:nvSpPr>
        <p:spPr>
          <a:xfrm>
            <a:off x="3889080" y="4657680"/>
            <a:ext cx="49932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1800" b="0" i="0" u="none" strike="noStrike" kern="1200">
                <a:ln>
                  <a:noFill/>
                </a:ln>
                <a:solidFill>
                  <a:srgbClr val="800000"/>
                </a:solidFill>
                <a:latin typeface="Liberation Sans" pitchFamily="18"/>
                <a:ea typeface="WenQuanYi Micro Hei" pitchFamily="2"/>
                <a:cs typeface="Lohit Devanagari" pitchFamily="2"/>
              </a:rPr>
              <a:t>0.5</a:t>
            </a:r>
          </a:p>
        </p:txBody>
      </p:sp>
      <p:sp>
        <p:nvSpPr>
          <p:cNvPr id="21" name="Straight Connector 20"/>
          <p:cNvSpPr/>
          <p:nvPr/>
        </p:nvSpPr>
        <p:spPr>
          <a:xfrm>
            <a:off x="2520000" y="5544000"/>
            <a:ext cx="360360" cy="0"/>
          </a:xfrm>
          <a:prstGeom prst="line">
            <a:avLst/>
          </a:prstGeom>
          <a:noFill/>
          <a:ln w="180000">
            <a:solidFill>
              <a:srgbClr val="FF0000"/>
            </a:solidFill>
            <a:prstDash val="solid"/>
          </a:ln>
        </p:spPr>
        <p:txBody>
          <a:bodyPr vert="horz" wrap="none" lIns="180000" tIns="135000" rIns="180000" bIns="13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22" name="Straight Connector 21"/>
          <p:cNvSpPr/>
          <p:nvPr/>
        </p:nvSpPr>
        <p:spPr>
          <a:xfrm>
            <a:off x="2520000" y="5903999"/>
            <a:ext cx="360360" cy="0"/>
          </a:xfrm>
          <a:prstGeom prst="line">
            <a:avLst/>
          </a:prstGeom>
          <a:noFill/>
          <a:ln w="0">
            <a:solidFill>
              <a:srgbClr val="800000"/>
            </a:solidFill>
            <a:prstDash val="solid"/>
            <a:headEnd type="arrow"/>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23" name="TextBox 22"/>
          <p:cNvSpPr txBox="1"/>
          <p:nvPr/>
        </p:nvSpPr>
        <p:spPr>
          <a:xfrm>
            <a:off x="1944720" y="5377680"/>
            <a:ext cx="62568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1800" b="0" i="0" u="none" strike="noStrike" kern="1200">
                <a:ln>
                  <a:noFill/>
                </a:ln>
                <a:solidFill>
                  <a:srgbClr val="FF0000"/>
                </a:solidFill>
                <a:latin typeface="Liberation Sans" pitchFamily="18"/>
                <a:ea typeface="WenQuanYi Micro Hei" pitchFamily="2"/>
                <a:cs typeface="Lohit Devanagari" pitchFamily="2"/>
              </a:rPr>
              <a:t>1.25</a:t>
            </a:r>
          </a:p>
        </p:txBody>
      </p:sp>
      <p:sp>
        <p:nvSpPr>
          <p:cNvPr id="24" name="TextBox 23"/>
          <p:cNvSpPr txBox="1"/>
          <p:nvPr/>
        </p:nvSpPr>
        <p:spPr>
          <a:xfrm>
            <a:off x="2809080" y="5377680"/>
            <a:ext cx="49932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1800" b="0" i="0" u="none" strike="noStrike" kern="1200">
                <a:ln>
                  <a:noFill/>
                </a:ln>
                <a:solidFill>
                  <a:srgbClr val="FF0000"/>
                </a:solidFill>
                <a:latin typeface="Liberation Sans" pitchFamily="18"/>
                <a:ea typeface="WenQuanYi Micro Hei" pitchFamily="2"/>
                <a:cs typeface="Lohit Devanagari" pitchFamily="2"/>
              </a:rPr>
              <a:t>1.5</a:t>
            </a:r>
          </a:p>
        </p:txBody>
      </p:sp>
      <p:sp>
        <p:nvSpPr>
          <p:cNvPr id="25" name="TextBox 24"/>
          <p:cNvSpPr txBox="1"/>
          <p:nvPr/>
        </p:nvSpPr>
        <p:spPr>
          <a:xfrm>
            <a:off x="3889440" y="5737680"/>
            <a:ext cx="62568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1800" b="0" i="0" u="none" strike="noStrike" kern="1200">
                <a:ln>
                  <a:noFill/>
                </a:ln>
                <a:solidFill>
                  <a:srgbClr val="800000"/>
                </a:solidFill>
                <a:latin typeface="Liberation Sans" pitchFamily="18"/>
                <a:ea typeface="WenQuanYi Micro Hei" pitchFamily="2"/>
                <a:cs typeface="Lohit Devanagari" pitchFamily="2"/>
              </a:rPr>
              <a:t>0.25</a:t>
            </a:r>
          </a:p>
        </p:txBody>
      </p:sp>
      <p:sp>
        <p:nvSpPr>
          <p:cNvPr id="26" name="Straight Connector 25"/>
          <p:cNvSpPr/>
          <p:nvPr/>
        </p:nvSpPr>
        <p:spPr>
          <a:xfrm>
            <a:off x="2664000" y="6623999"/>
            <a:ext cx="216360" cy="0"/>
          </a:xfrm>
          <a:prstGeom prst="line">
            <a:avLst/>
          </a:prstGeom>
          <a:noFill/>
          <a:ln w="180000">
            <a:solidFill>
              <a:srgbClr val="FF0000"/>
            </a:solidFill>
            <a:prstDash val="solid"/>
          </a:ln>
        </p:spPr>
        <p:txBody>
          <a:bodyPr vert="horz" wrap="none" lIns="180000" tIns="135000" rIns="180000" bIns="13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27" name="Straight Connector 26"/>
          <p:cNvSpPr/>
          <p:nvPr/>
        </p:nvSpPr>
        <p:spPr>
          <a:xfrm>
            <a:off x="2664000" y="6983999"/>
            <a:ext cx="216360" cy="0"/>
          </a:xfrm>
          <a:prstGeom prst="line">
            <a:avLst/>
          </a:prstGeom>
          <a:noFill/>
          <a:ln w="0">
            <a:solidFill>
              <a:srgbClr val="800000"/>
            </a:solidFill>
            <a:prstDash val="solid"/>
            <a:headEnd type="arrow"/>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28" name="TextBox 27"/>
          <p:cNvSpPr txBox="1"/>
          <p:nvPr/>
        </p:nvSpPr>
        <p:spPr>
          <a:xfrm>
            <a:off x="3889440" y="6817680"/>
            <a:ext cx="75240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1800" b="0" i="0" u="none" strike="noStrike" kern="1200">
                <a:ln>
                  <a:noFill/>
                </a:ln>
                <a:solidFill>
                  <a:srgbClr val="800000"/>
                </a:solidFill>
                <a:latin typeface="Liberation Sans" pitchFamily="18"/>
                <a:ea typeface="WenQuanYi Micro Hei" pitchFamily="2"/>
                <a:cs typeface="Lohit Devanagari" pitchFamily="2"/>
              </a:rPr>
              <a:t>0.125</a:t>
            </a:r>
          </a:p>
        </p:txBody>
      </p:sp>
      <p:cxnSp>
        <p:nvCxnSpPr>
          <p:cNvPr id="29" name="Curved Connector 28"/>
          <p:cNvCxnSpPr>
            <a:stCxn id="15" idx="3"/>
            <a:endCxn id="10" idx="3"/>
          </p:cNvCxnSpPr>
          <p:nvPr/>
        </p:nvCxnSpPr>
        <p:spPr>
          <a:xfrm flipH="1">
            <a:off x="4388040" y="2670840"/>
            <a:ext cx="360" cy="1079999"/>
          </a:xfrm>
          <a:prstGeom prst="curvedConnector3">
            <a:avLst>
              <a:gd name="adj1" fmla="val -63500000"/>
            </a:avLst>
          </a:prstGeom>
          <a:noFill/>
          <a:ln w="18000">
            <a:solidFill>
              <a:srgbClr val="800080"/>
            </a:solidFill>
            <a:prstDash val="solid"/>
            <a:tailEnd type="arrow"/>
          </a:ln>
        </p:spPr>
      </p:cxnSp>
      <p:cxnSp>
        <p:nvCxnSpPr>
          <p:cNvPr id="30" name="Curved Connector 29"/>
          <p:cNvCxnSpPr>
            <a:stCxn id="10" idx="3"/>
            <a:endCxn id="20" idx="3"/>
          </p:cNvCxnSpPr>
          <p:nvPr/>
        </p:nvCxnSpPr>
        <p:spPr>
          <a:xfrm>
            <a:off x="4388040" y="3750839"/>
            <a:ext cx="360" cy="1080001"/>
          </a:xfrm>
          <a:prstGeom prst="curvedConnector3">
            <a:avLst>
              <a:gd name="adj1" fmla="val 63600000"/>
            </a:avLst>
          </a:prstGeom>
          <a:noFill/>
          <a:ln w="18000">
            <a:solidFill>
              <a:srgbClr val="800080"/>
            </a:solidFill>
            <a:prstDash val="solid"/>
            <a:tailEnd type="arrow"/>
          </a:ln>
        </p:spPr>
      </p:cxnSp>
      <p:cxnSp>
        <p:nvCxnSpPr>
          <p:cNvPr id="31" name="Curved Connector 30"/>
          <p:cNvCxnSpPr>
            <a:stCxn id="20" idx="3"/>
            <a:endCxn id="25" idx="3"/>
          </p:cNvCxnSpPr>
          <p:nvPr/>
        </p:nvCxnSpPr>
        <p:spPr>
          <a:xfrm>
            <a:off x="4388400" y="4830840"/>
            <a:ext cx="126720" cy="1080000"/>
          </a:xfrm>
          <a:prstGeom prst="curvedConnector3">
            <a:avLst>
              <a:gd name="adj1" fmla="val 280398"/>
            </a:avLst>
          </a:prstGeom>
          <a:noFill/>
          <a:ln w="18000">
            <a:solidFill>
              <a:srgbClr val="800080"/>
            </a:solidFill>
            <a:prstDash val="solid"/>
            <a:tailEnd type="arrow"/>
          </a:ln>
        </p:spPr>
      </p:cxnSp>
      <p:cxnSp>
        <p:nvCxnSpPr>
          <p:cNvPr id="32" name="Curved Connector 31"/>
          <p:cNvCxnSpPr>
            <a:stCxn id="25" idx="3"/>
          </p:cNvCxnSpPr>
          <p:nvPr/>
        </p:nvCxnSpPr>
        <p:spPr>
          <a:xfrm>
            <a:off x="4515120" y="5910840"/>
            <a:ext cx="126720" cy="1080000"/>
          </a:xfrm>
          <a:prstGeom prst="curvedConnector3">
            <a:avLst/>
          </a:prstGeom>
          <a:noFill/>
          <a:ln w="18000">
            <a:solidFill>
              <a:srgbClr val="800080"/>
            </a:solidFill>
            <a:prstDash val="solid"/>
            <a:tailEnd type="arrow"/>
          </a:ln>
        </p:spPr>
      </p:cxnSp>
      <p:sp>
        <p:nvSpPr>
          <p:cNvPr id="33" name="TextBox 32"/>
          <p:cNvSpPr txBox="1"/>
          <p:nvPr/>
        </p:nvSpPr>
        <p:spPr>
          <a:xfrm>
            <a:off x="1872000" y="1548000"/>
            <a:ext cx="15645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Sans" pitchFamily="18"/>
                <a:ea typeface="WenQuanYi Micro Hei" pitchFamily="2"/>
                <a:cs typeface="Lohit Devanagari" pitchFamily="2"/>
              </a:rPr>
              <a:t>uncertainty</a:t>
            </a:r>
          </a:p>
        </p:txBody>
      </p:sp>
      <p:sp>
        <p:nvSpPr>
          <p:cNvPr id="34" name="Straight Connector 33"/>
          <p:cNvSpPr/>
          <p:nvPr/>
        </p:nvSpPr>
        <p:spPr>
          <a:xfrm>
            <a:off x="7056000" y="2304000"/>
            <a:ext cx="144720" cy="0"/>
          </a:xfrm>
          <a:prstGeom prst="line">
            <a:avLst/>
          </a:prstGeom>
          <a:noFill/>
          <a:ln w="180000">
            <a:solidFill>
              <a:srgbClr val="FF0000"/>
            </a:solidFill>
            <a:prstDash val="solid"/>
          </a:ln>
        </p:spPr>
        <p:txBody>
          <a:bodyPr vert="horz" wrap="none" lIns="180000" tIns="135000" rIns="180000" bIns="13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35" name="Straight Connector 34"/>
          <p:cNvSpPr/>
          <p:nvPr/>
        </p:nvSpPr>
        <p:spPr>
          <a:xfrm>
            <a:off x="7200720" y="2304000"/>
            <a:ext cx="575280" cy="0"/>
          </a:xfrm>
          <a:prstGeom prst="line">
            <a:avLst/>
          </a:prstGeom>
          <a:noFill/>
          <a:ln w="0">
            <a:solidFill>
              <a:srgbClr val="800080"/>
            </a:solidFill>
            <a:prstDash val="solid"/>
            <a:head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36" name="Straight Connector 35"/>
          <p:cNvSpPr/>
          <p:nvPr/>
        </p:nvSpPr>
        <p:spPr>
          <a:xfrm>
            <a:off x="6480000" y="2304000"/>
            <a:ext cx="576000" cy="0"/>
          </a:xfrm>
          <a:prstGeom prst="line">
            <a:avLst/>
          </a:prstGeom>
          <a:noFill/>
          <a:ln w="0">
            <a:solidFill>
              <a:srgbClr val="80008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37" name="Straight Connector 36"/>
          <p:cNvSpPr/>
          <p:nvPr/>
        </p:nvSpPr>
        <p:spPr>
          <a:xfrm>
            <a:off x="7056000" y="2664000"/>
            <a:ext cx="144720" cy="0"/>
          </a:xfrm>
          <a:prstGeom prst="line">
            <a:avLst/>
          </a:prstGeom>
          <a:noFill/>
          <a:ln w="0">
            <a:solidFill>
              <a:srgbClr val="800080"/>
            </a:solidFill>
            <a:prstDash val="solid"/>
            <a:headEnd type="arrow"/>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38" name="TextBox 37"/>
          <p:cNvSpPr txBox="1"/>
          <p:nvPr/>
        </p:nvSpPr>
        <p:spPr>
          <a:xfrm>
            <a:off x="7849800" y="2497680"/>
            <a:ext cx="1107359" cy="35496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1800" b="0" i="0" u="none" strike="noStrike" kern="1200">
                <a:ln>
                  <a:noFill/>
                </a:ln>
                <a:solidFill>
                  <a:srgbClr val="800000"/>
                </a:solidFill>
                <a:latin typeface="Liberation Sans" pitchFamily="18"/>
                <a:ea typeface="WenQuanYi Micro Hei" pitchFamily="2"/>
                <a:cs typeface="Lohit Devanagari" pitchFamily="2"/>
              </a:rPr>
              <a:t>1.0×10</a:t>
            </a:r>
            <a:r>
              <a:rPr lang="en-GB" sz="1800" b="0" i="0" u="none" strike="noStrike" kern="1200" baseline="30000">
                <a:ln>
                  <a:noFill/>
                </a:ln>
                <a:solidFill>
                  <a:srgbClr val="800000"/>
                </a:solidFill>
                <a:latin typeface="Liberation Sans" pitchFamily="34"/>
                <a:ea typeface="Liberation Sans" pitchFamily="34"/>
                <a:cs typeface="Liberation Sans" pitchFamily="34"/>
              </a:rPr>
              <a:t>–</a:t>
            </a:r>
            <a:r>
              <a:rPr lang="en-GB" sz="1800" b="0" i="0" u="none" strike="noStrike" kern="1200" baseline="30000">
                <a:ln>
                  <a:noFill/>
                </a:ln>
                <a:solidFill>
                  <a:srgbClr val="800000"/>
                </a:solidFill>
                <a:latin typeface="Liberation Sans" pitchFamily="18"/>
                <a:ea typeface="WenQuanYi Micro Hei" pitchFamily="2"/>
                <a:cs typeface="Lohit Devanagari" pitchFamily="2"/>
              </a:rPr>
              <a:t>15</a:t>
            </a:r>
          </a:p>
        </p:txBody>
      </p:sp>
      <p:sp>
        <p:nvSpPr>
          <p:cNvPr id="39" name="TextBox 38"/>
          <p:cNvSpPr txBox="1"/>
          <p:nvPr/>
        </p:nvSpPr>
        <p:spPr>
          <a:xfrm>
            <a:off x="6480000" y="1548000"/>
            <a:ext cx="13269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Sans" pitchFamily="18"/>
                <a:ea typeface="WenQuanYi Micro Hei" pitchFamily="2"/>
                <a:cs typeface="Lohit Devanagari" pitchFamily="2"/>
              </a:rPr>
              <a:t>tolerance</a:t>
            </a:r>
          </a:p>
        </p:txBody>
      </p:sp>
      <p:sp>
        <p:nvSpPr>
          <p:cNvPr id="40" name="TextBox 39"/>
          <p:cNvSpPr txBox="1"/>
          <p:nvPr/>
        </p:nvSpPr>
        <p:spPr>
          <a:xfrm>
            <a:off x="7416000" y="6768000"/>
            <a:ext cx="17672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What we get</a:t>
            </a:r>
          </a:p>
        </p:txBody>
      </p:sp>
      <p:sp>
        <p:nvSpPr>
          <p:cNvPr id="41" name="TextBox 40"/>
          <p:cNvSpPr txBox="1"/>
          <p:nvPr/>
        </p:nvSpPr>
        <p:spPr>
          <a:xfrm>
            <a:off x="7416000" y="3888360"/>
            <a:ext cx="19882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What we want</a:t>
            </a:r>
          </a:p>
        </p:txBody>
      </p:sp>
      <p:cxnSp>
        <p:nvCxnSpPr>
          <p:cNvPr id="42" name="Straight Arrow Connector 41"/>
          <p:cNvCxnSpPr>
            <a:stCxn id="41" idx="0"/>
            <a:endCxn id="38" idx="2"/>
          </p:cNvCxnSpPr>
          <p:nvPr/>
        </p:nvCxnSpPr>
        <p:spPr>
          <a:xfrm flipH="1" flipV="1">
            <a:off x="8403480" y="2852640"/>
            <a:ext cx="6660" cy="103572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2" name="Slide Number Placeholder 1"/>
          <p:cNvSpPr>
            <a:spLocks noGrp="1"/>
          </p:cNvSpPr>
          <p:nvPr>
            <p:ph type="sldNum" sz="quarter" idx="10"/>
          </p:nvPr>
        </p:nvSpPr>
        <p:spPr/>
        <p:txBody>
          <a:bodyPr/>
          <a:lstStyle/>
          <a:p>
            <a:pPr lvl="0"/>
            <a:fld id="{736E2F08-FA9A-4E49-9A20-8E4802AA3500}" type="slidenum">
              <a:t>15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Python scripts</a:t>
            </a:r>
          </a:p>
        </p:txBody>
      </p:sp>
      <p:sp>
        <p:nvSpPr>
          <p:cNvPr id="3" name="TextBox 2"/>
          <p:cNvSpPr txBox="1"/>
          <p:nvPr/>
        </p:nvSpPr>
        <p:spPr>
          <a:xfrm>
            <a:off x="7752240" y="285768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hello1.py</a:t>
            </a:r>
          </a:p>
        </p:txBody>
      </p:sp>
      <p:sp>
        <p:nvSpPr>
          <p:cNvPr id="4" name="TextBox 3"/>
          <p:cNvSpPr txBox="1"/>
          <p:nvPr/>
        </p:nvSpPr>
        <p:spPr>
          <a:xfrm>
            <a:off x="503999" y="1563480"/>
            <a:ext cx="29880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File in home directory</a:t>
            </a:r>
          </a:p>
        </p:txBody>
      </p:sp>
      <p:sp>
        <p:nvSpPr>
          <p:cNvPr id="5" name="TextBox 4"/>
          <p:cNvSpPr txBox="1"/>
          <p:nvPr/>
        </p:nvSpPr>
        <p:spPr>
          <a:xfrm>
            <a:off x="503999" y="532872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6" name="TextBox 5"/>
          <p:cNvSpPr txBox="1"/>
          <p:nvPr/>
        </p:nvSpPr>
        <p:spPr>
          <a:xfrm>
            <a:off x="869759" y="532872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python3</a:t>
            </a:r>
          </a:p>
        </p:txBody>
      </p:sp>
      <p:sp>
        <p:nvSpPr>
          <p:cNvPr id="7" name="TextBox 6"/>
          <p:cNvSpPr txBox="1"/>
          <p:nvPr/>
        </p:nvSpPr>
        <p:spPr>
          <a:xfrm>
            <a:off x="503999" y="604872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Hello, world!</a:t>
            </a:r>
          </a:p>
        </p:txBody>
      </p:sp>
      <p:sp>
        <p:nvSpPr>
          <p:cNvPr id="8" name="TextBox 7"/>
          <p:cNvSpPr txBox="1"/>
          <p:nvPr/>
        </p:nvSpPr>
        <p:spPr>
          <a:xfrm>
            <a:off x="503999" y="676872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9" name="TextBox 8"/>
          <p:cNvSpPr txBox="1"/>
          <p:nvPr/>
        </p:nvSpPr>
        <p:spPr>
          <a:xfrm>
            <a:off x="6048000" y="3586680"/>
            <a:ext cx="17172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Unix prompt</a:t>
            </a:r>
          </a:p>
        </p:txBody>
      </p:sp>
      <p:sp>
        <p:nvSpPr>
          <p:cNvPr id="10" name="TextBox 9"/>
          <p:cNvSpPr txBox="1"/>
          <p:nvPr/>
        </p:nvSpPr>
        <p:spPr>
          <a:xfrm>
            <a:off x="6048000" y="4298040"/>
            <a:ext cx="210564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Unix command</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to run Python</a:t>
            </a:r>
          </a:p>
        </p:txBody>
      </p:sp>
      <p:sp>
        <p:nvSpPr>
          <p:cNvPr id="11" name="TextBox 10"/>
          <p:cNvSpPr txBox="1"/>
          <p:nvPr/>
        </p:nvSpPr>
        <p:spPr>
          <a:xfrm>
            <a:off x="6048000" y="5369400"/>
            <a:ext cx="183599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Python script</a:t>
            </a:r>
          </a:p>
        </p:txBody>
      </p:sp>
      <p:sp>
        <p:nvSpPr>
          <p:cNvPr id="12" name="TextBox 11"/>
          <p:cNvSpPr txBox="1"/>
          <p:nvPr/>
        </p:nvSpPr>
        <p:spPr>
          <a:xfrm>
            <a:off x="6048000" y="6080760"/>
            <a:ext cx="29818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Python script’s output</a:t>
            </a:r>
          </a:p>
        </p:txBody>
      </p:sp>
      <p:sp>
        <p:nvSpPr>
          <p:cNvPr id="13" name="TextBox 12"/>
          <p:cNvSpPr txBox="1"/>
          <p:nvPr/>
        </p:nvSpPr>
        <p:spPr>
          <a:xfrm>
            <a:off x="6048000" y="6792120"/>
            <a:ext cx="17172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Unix prompt</a:t>
            </a:r>
          </a:p>
        </p:txBody>
      </p:sp>
      <p:cxnSp>
        <p:nvCxnSpPr>
          <p:cNvPr id="14" name="Straight Arrow Connector 13"/>
          <p:cNvCxnSpPr>
            <a:stCxn id="13" idx="1"/>
            <a:endCxn id="8" idx="3"/>
          </p:cNvCxnSpPr>
          <p:nvPr/>
        </p:nvCxnSpPr>
        <p:spPr>
          <a:xfrm flipH="1" flipV="1">
            <a:off x="942479" y="6977880"/>
            <a:ext cx="5105521" cy="20340"/>
          </a:xfrm>
          <a:prstGeom prst="straightConnector1">
            <a:avLst/>
          </a:prstGeom>
          <a:noFill/>
          <a:ln w="18000">
            <a:solidFill>
              <a:srgbClr val="00FFFF"/>
            </a:solidFill>
            <a:prstDash val="solid"/>
            <a:tailEnd type="arrow"/>
          </a:ln>
        </p:spPr>
      </p:cxnSp>
      <p:cxnSp>
        <p:nvCxnSpPr>
          <p:cNvPr id="15" name="Straight Arrow Connector 14"/>
          <p:cNvCxnSpPr>
            <a:stCxn id="12" idx="1"/>
            <a:endCxn id="7" idx="3"/>
          </p:cNvCxnSpPr>
          <p:nvPr/>
        </p:nvCxnSpPr>
        <p:spPr>
          <a:xfrm flipH="1" flipV="1">
            <a:off x="3138479" y="6257880"/>
            <a:ext cx="2909521" cy="28980"/>
          </a:xfrm>
          <a:prstGeom prst="straightConnector1">
            <a:avLst/>
          </a:prstGeom>
          <a:noFill/>
          <a:ln w="18000">
            <a:solidFill>
              <a:srgbClr val="00FFFF"/>
            </a:solidFill>
            <a:prstDash val="solid"/>
            <a:tailEnd type="arrow"/>
          </a:ln>
        </p:spPr>
      </p:cxnSp>
      <p:sp>
        <p:nvSpPr>
          <p:cNvPr id="16" name="TextBox 15"/>
          <p:cNvSpPr txBox="1"/>
          <p:nvPr/>
        </p:nvSpPr>
        <p:spPr>
          <a:xfrm>
            <a:off x="2329920" y="532872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hello1.py</a:t>
            </a:r>
          </a:p>
        </p:txBody>
      </p:sp>
      <p:cxnSp>
        <p:nvCxnSpPr>
          <p:cNvPr id="17" name="Straight Arrow Connector 16"/>
          <p:cNvCxnSpPr>
            <a:stCxn id="11" idx="1"/>
            <a:endCxn id="16" idx="3"/>
          </p:cNvCxnSpPr>
          <p:nvPr/>
        </p:nvCxnSpPr>
        <p:spPr>
          <a:xfrm flipH="1" flipV="1">
            <a:off x="4232880" y="5537880"/>
            <a:ext cx="1815120" cy="37620"/>
          </a:xfrm>
          <a:prstGeom prst="straightConnector1">
            <a:avLst/>
          </a:prstGeom>
          <a:noFill/>
          <a:ln w="18000">
            <a:solidFill>
              <a:srgbClr val="00FFFF"/>
            </a:solidFill>
            <a:prstDash val="solid"/>
            <a:tailEnd type="arrow"/>
          </a:ln>
        </p:spPr>
      </p:cxnSp>
      <p:cxnSp>
        <p:nvCxnSpPr>
          <p:cNvPr id="18" name="Elbow Connector 17"/>
          <p:cNvCxnSpPr>
            <a:stCxn id="10" idx="1"/>
            <a:endCxn id="6" idx="0"/>
          </p:cNvCxnSpPr>
          <p:nvPr/>
        </p:nvCxnSpPr>
        <p:spPr>
          <a:xfrm rot="10800000" flipV="1">
            <a:off x="1546200" y="4674060"/>
            <a:ext cx="4501801" cy="654660"/>
          </a:xfrm>
          <a:prstGeom prst="bentConnector2">
            <a:avLst/>
          </a:prstGeom>
          <a:noFill/>
          <a:ln w="18000">
            <a:solidFill>
              <a:srgbClr val="00FFFF"/>
            </a:solidFill>
            <a:prstDash val="solid"/>
            <a:tailEnd type="arrow"/>
          </a:ln>
        </p:spPr>
      </p:cxnSp>
      <p:cxnSp>
        <p:nvCxnSpPr>
          <p:cNvPr id="19" name="Elbow Connector 18"/>
          <p:cNvCxnSpPr>
            <a:stCxn id="9" idx="1"/>
            <a:endCxn id="5" idx="0"/>
          </p:cNvCxnSpPr>
          <p:nvPr/>
        </p:nvCxnSpPr>
        <p:spPr>
          <a:xfrm rot="10800000" flipV="1">
            <a:off x="631800" y="3792780"/>
            <a:ext cx="5416201" cy="1535940"/>
          </a:xfrm>
          <a:prstGeom prst="bentConnector2">
            <a:avLst/>
          </a:prstGeom>
          <a:noFill/>
          <a:ln w="18000">
            <a:solidFill>
              <a:srgbClr val="00FFFF"/>
            </a:solidFill>
            <a:prstDash val="solid"/>
            <a:tailEnd type="arrow"/>
          </a:ln>
        </p:spPr>
      </p:cxnSp>
      <p:sp>
        <p:nvSpPr>
          <p:cNvPr id="20" name="Freeform 19"/>
          <p:cNvSpPr/>
          <p:nvPr/>
        </p:nvSpPr>
        <p:spPr>
          <a:xfrm>
            <a:off x="6048000" y="1563480"/>
            <a:ext cx="3528000" cy="129420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t" anchorCtr="0" compatLnSpc="0"/>
          <a:lstStyle/>
          <a:p>
            <a:pPr marL="0" marR="0" lvl="0" indent="0" algn="ctr"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print('Hello, world!')</a:t>
            </a:r>
          </a:p>
        </p:txBody>
      </p:sp>
      <p:sp>
        <p:nvSpPr>
          <p:cNvPr id="21" name="TextBox 20"/>
          <p:cNvSpPr txBox="1"/>
          <p:nvPr/>
        </p:nvSpPr>
        <p:spPr>
          <a:xfrm>
            <a:off x="503999" y="2283840"/>
            <a:ext cx="30535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Run from </a:t>
            </a:r>
            <a:r>
              <a:rPr lang="en-GB" sz="2400" b="0" i="1" u="none" strike="noStrike" kern="1200">
                <a:ln>
                  <a:noFill/>
                </a:ln>
                <a:latin typeface="Liberation Sans" pitchFamily="18"/>
                <a:ea typeface="WenQuanYi Micro Hei" pitchFamily="2"/>
                <a:cs typeface="Lohit Devanagari" pitchFamily="2"/>
              </a:rPr>
              <a:t>Unix</a:t>
            </a:r>
            <a:r>
              <a:rPr lang="en-GB" sz="2400" b="0" i="0" u="none" strike="noStrike" kern="1200">
                <a:ln>
                  <a:noFill/>
                </a:ln>
                <a:latin typeface="Liberation Sans" pitchFamily="18"/>
                <a:ea typeface="WenQuanYi Micro Hei" pitchFamily="2"/>
                <a:cs typeface="Lohit Devanagari" pitchFamily="2"/>
              </a:rPr>
              <a:t> prompt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name="page150">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pPr lvl="0"/>
            <a:fld id="{13C3ABA4-1716-4D55-96DB-799F0969A327}" type="slidenum">
              <a:t>150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Keep looping while </a:t>
            </a:r>
            <a:r>
              <a:rPr lang="en-GB">
                <a:latin typeface="Liberation Sans" pitchFamily="34"/>
              </a:rPr>
              <a:t>…</a:t>
            </a:r>
            <a:r>
              <a:rPr lang="en-GB"/>
              <a:t> ?</a:t>
            </a:r>
          </a:p>
        </p:txBody>
      </p:sp>
      <p:sp>
        <p:nvSpPr>
          <p:cNvPr id="3" name="TextBox 2"/>
          <p:cNvSpPr txBox="1"/>
          <p:nvPr/>
        </p:nvSpPr>
        <p:spPr>
          <a:xfrm>
            <a:off x="6480000" y="1548360"/>
            <a:ext cx="13269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Sans" pitchFamily="18"/>
                <a:ea typeface="WenQuanYi Micro Hei" pitchFamily="2"/>
                <a:cs typeface="Lohit Devanagari" pitchFamily="2"/>
              </a:rPr>
              <a:t>tolerance</a:t>
            </a:r>
          </a:p>
        </p:txBody>
      </p:sp>
      <p:sp>
        <p:nvSpPr>
          <p:cNvPr id="4" name="TextBox 3"/>
          <p:cNvSpPr txBox="1"/>
          <p:nvPr/>
        </p:nvSpPr>
        <p:spPr>
          <a:xfrm>
            <a:off x="4680000" y="1548719"/>
            <a:ext cx="250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Sans" pitchFamily="18"/>
                <a:ea typeface="WenQuanYi Micro Hei" pitchFamily="2"/>
                <a:cs typeface="Lohit Devanagari" pitchFamily="2"/>
              </a:rPr>
              <a:t>&gt;</a:t>
            </a:r>
          </a:p>
        </p:txBody>
      </p:sp>
      <p:sp>
        <p:nvSpPr>
          <p:cNvPr id="5" name="TextBox 4"/>
          <p:cNvSpPr txBox="1"/>
          <p:nvPr/>
        </p:nvSpPr>
        <p:spPr>
          <a:xfrm>
            <a:off x="1872000" y="1548360"/>
            <a:ext cx="15645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Sans" pitchFamily="18"/>
                <a:ea typeface="WenQuanYi Micro Hei" pitchFamily="2"/>
                <a:cs typeface="Lohit Devanagari" pitchFamily="2"/>
              </a:rPr>
              <a:t>uncertainty</a:t>
            </a:r>
          </a:p>
        </p:txBody>
      </p:sp>
      <p:sp>
        <p:nvSpPr>
          <p:cNvPr id="6" name="TextBox 5"/>
          <p:cNvSpPr txBox="1"/>
          <p:nvPr/>
        </p:nvSpPr>
        <p:spPr>
          <a:xfrm>
            <a:off x="612000" y="4104000"/>
            <a:ext cx="5744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while uncertainty &gt; tolerance :</a:t>
            </a:r>
          </a:p>
        </p:txBody>
      </p:sp>
      <p:sp>
        <p:nvSpPr>
          <p:cNvPr id="7" name="TextBox 6"/>
          <p:cNvSpPr txBox="1"/>
          <p:nvPr/>
        </p:nvSpPr>
        <p:spPr>
          <a:xfrm>
            <a:off x="612000" y="4502880"/>
            <a:ext cx="45827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a:t>
            </a:r>
          </a:p>
        </p:txBody>
      </p:sp>
      <p:sp>
        <p:nvSpPr>
          <p:cNvPr id="8" name="TextBox 7"/>
          <p:cNvSpPr txBox="1"/>
          <p:nvPr/>
        </p:nvSpPr>
        <p:spPr>
          <a:xfrm>
            <a:off x="612360" y="4863240"/>
            <a:ext cx="45827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a:t>
            </a:r>
          </a:p>
        </p:txBody>
      </p:sp>
      <p:sp>
        <p:nvSpPr>
          <p:cNvPr id="9" name="TextBox 8"/>
          <p:cNvSpPr txBox="1"/>
          <p:nvPr/>
        </p:nvSpPr>
        <p:spPr>
          <a:xfrm>
            <a:off x="612720" y="5223600"/>
            <a:ext cx="45827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a:t>
            </a:r>
          </a:p>
        </p:txBody>
      </p:sp>
      <p:sp>
        <p:nvSpPr>
          <p:cNvPr id="10" name="TextBox 9"/>
          <p:cNvSpPr txBox="1"/>
          <p:nvPr/>
        </p:nvSpPr>
        <p:spPr>
          <a:xfrm>
            <a:off x="613080" y="5583960"/>
            <a:ext cx="45827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a:t>
            </a:r>
          </a:p>
        </p:txBody>
      </p:sp>
      <p:sp>
        <p:nvSpPr>
          <p:cNvPr id="11" name="TextBox 10"/>
          <p:cNvSpPr txBox="1"/>
          <p:nvPr/>
        </p:nvSpPr>
        <p:spPr>
          <a:xfrm>
            <a:off x="1512000" y="4680000"/>
            <a:ext cx="120203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Do stuff.</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name="page151">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pPr lvl="0"/>
            <a:fld id="{096D6AAF-28E8-47A6-A6BB-316A20D22F8F}" type="slidenum">
              <a:t>151</a:t>
            </a:fld>
            <a:endParaRPr lang="en-GB"/>
          </a:p>
        </p:txBody>
      </p:sp>
      <p:sp>
        <p:nvSpPr>
          <p:cNvPr id="2" name="Freeform 1"/>
          <p:cNvSpPr/>
          <p:nvPr/>
        </p:nvSpPr>
        <p:spPr>
          <a:xfrm>
            <a:off x="360000" y="3010320"/>
            <a:ext cx="6192000" cy="44056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CC"/>
          </a:solidFill>
          <a:ln w="36000">
            <a:solidFill>
              <a:srgbClr val="808080"/>
            </a:solidFill>
            <a:prstDash val="solid"/>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3" name="Title 2"/>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Square root: the loop</a:t>
            </a:r>
          </a:p>
        </p:txBody>
      </p:sp>
      <p:sp>
        <p:nvSpPr>
          <p:cNvPr id="4" name="TextBox 3"/>
          <p:cNvSpPr txBox="1"/>
          <p:nvPr/>
        </p:nvSpPr>
        <p:spPr>
          <a:xfrm>
            <a:off x="503999" y="187200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lower = 0.0</a:t>
            </a:r>
          </a:p>
        </p:txBody>
      </p:sp>
      <p:sp>
        <p:nvSpPr>
          <p:cNvPr id="5" name="TextBox 4"/>
          <p:cNvSpPr txBox="1"/>
          <p:nvPr/>
        </p:nvSpPr>
        <p:spPr>
          <a:xfrm>
            <a:off x="503999" y="223200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upper = 2.0</a:t>
            </a:r>
          </a:p>
        </p:txBody>
      </p:sp>
      <p:sp>
        <p:nvSpPr>
          <p:cNvPr id="6" name="TextBox 5"/>
          <p:cNvSpPr txBox="1"/>
          <p:nvPr/>
        </p:nvSpPr>
        <p:spPr>
          <a:xfrm>
            <a:off x="503999" y="1512000"/>
            <a:ext cx="3548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tolerance = 1.0e-15</a:t>
            </a:r>
          </a:p>
        </p:txBody>
      </p:sp>
      <p:sp>
        <p:nvSpPr>
          <p:cNvPr id="7" name="TextBox 6"/>
          <p:cNvSpPr txBox="1"/>
          <p:nvPr/>
        </p:nvSpPr>
        <p:spPr>
          <a:xfrm>
            <a:off x="503999" y="2592000"/>
            <a:ext cx="5013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uncertainty = upper - lower</a:t>
            </a:r>
          </a:p>
        </p:txBody>
      </p:sp>
      <p:sp>
        <p:nvSpPr>
          <p:cNvPr id="8" name="TextBox 7"/>
          <p:cNvSpPr txBox="1"/>
          <p:nvPr/>
        </p:nvSpPr>
        <p:spPr>
          <a:xfrm>
            <a:off x="503999" y="3311999"/>
            <a:ext cx="5744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while uncertainty &gt; tolerance :</a:t>
            </a:r>
          </a:p>
        </p:txBody>
      </p:sp>
      <p:sp>
        <p:nvSpPr>
          <p:cNvPr id="9" name="TextBox 8"/>
          <p:cNvSpPr txBox="1"/>
          <p:nvPr/>
        </p:nvSpPr>
        <p:spPr>
          <a:xfrm>
            <a:off x="1235519" y="4031999"/>
            <a:ext cx="4830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middle = (lower + upper)/2</a:t>
            </a:r>
          </a:p>
        </p:txBody>
      </p:sp>
      <p:sp>
        <p:nvSpPr>
          <p:cNvPr id="10" name="TextBox 9"/>
          <p:cNvSpPr txBox="1"/>
          <p:nvPr/>
        </p:nvSpPr>
        <p:spPr>
          <a:xfrm>
            <a:off x="1235519" y="6912000"/>
            <a:ext cx="5013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uncertainty = upper - lower</a:t>
            </a:r>
          </a:p>
        </p:txBody>
      </p:sp>
      <p:sp>
        <p:nvSpPr>
          <p:cNvPr id="11" name="TextBox 10"/>
          <p:cNvSpPr txBox="1"/>
          <p:nvPr/>
        </p:nvSpPr>
        <p:spPr>
          <a:xfrm>
            <a:off x="1235519" y="6552000"/>
            <a:ext cx="3548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print(lower, upper)</a:t>
            </a:r>
          </a:p>
        </p:txBody>
      </p:sp>
      <p:sp>
        <p:nvSpPr>
          <p:cNvPr id="12" name="Freeform 11"/>
          <p:cNvSpPr/>
          <p:nvPr/>
        </p:nvSpPr>
        <p:spPr>
          <a:xfrm>
            <a:off x="1224000" y="4450320"/>
            <a:ext cx="4968000" cy="2029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36000">
            <a:solidFill>
              <a:srgbClr val="808080"/>
            </a:solidFill>
            <a:prstDash val="solid"/>
          </a:ln>
        </p:spPr>
        <p:txBody>
          <a:bodyPr vert="horz" wrap="none" lIns="108000" tIns="63000" rIns="108000" bIns="63000" anchor="ctr" anchorCtr="0" compatLnSpc="0"/>
          <a:lstStyle/>
          <a:p>
            <a:pPr marL="0" marR="0" lvl="0" indent="0" algn="ctr" rtl="0" hangingPunct="0">
              <a:lnSpc>
                <a:spcPct val="100000"/>
              </a:lnSpc>
              <a:spcBef>
                <a:spcPts val="0"/>
              </a:spcBef>
              <a:spcAft>
                <a:spcPts val="0"/>
              </a:spcAft>
              <a:buNone/>
              <a:tabLst/>
            </a:pPr>
            <a:r>
              <a:rPr lang="en-GB" sz="1800" b="0" i="0" u="none" strike="noStrike" kern="1200">
                <a:ln>
                  <a:noFill/>
                </a:ln>
                <a:latin typeface="Liberation Sans" pitchFamily="18"/>
                <a:ea typeface="WenQuanYi Micro Hei" pitchFamily="2"/>
                <a:cs typeface="Lohit Devanagari" pitchFamily="2"/>
              </a:rPr>
              <a:t>?</a:t>
            </a:r>
          </a:p>
        </p:txBody>
      </p:sp>
      <p:sp>
        <p:nvSpPr>
          <p:cNvPr id="13" name="TextBox 12"/>
          <p:cNvSpPr txBox="1"/>
          <p:nvPr/>
        </p:nvSpPr>
        <p:spPr>
          <a:xfrm>
            <a:off x="8280360" y="1512000"/>
            <a:ext cx="9536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Set up</a:t>
            </a:r>
          </a:p>
        </p:txBody>
      </p:sp>
      <p:sp>
        <p:nvSpPr>
          <p:cNvPr id="14" name="TextBox 13"/>
          <p:cNvSpPr txBox="1"/>
          <p:nvPr/>
        </p:nvSpPr>
        <p:spPr>
          <a:xfrm>
            <a:off x="8271720" y="3010320"/>
            <a:ext cx="7509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Loop</a:t>
            </a:r>
          </a:p>
        </p:txBody>
      </p:sp>
      <p:sp>
        <p:nvSpPr>
          <p:cNvPr id="15" name="TextBox 14"/>
          <p:cNvSpPr txBox="1"/>
          <p:nvPr/>
        </p:nvSpPr>
        <p:spPr>
          <a:xfrm>
            <a:off x="8262719" y="4450320"/>
            <a:ext cx="102203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Choice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name="page152">
    <p:spTree>
      <p:nvGrpSpPr>
        <p:cNvPr id="1" name=""/>
        <p:cNvGrpSpPr/>
        <p:nvPr/>
      </p:nvGrpSpPr>
      <p:grpSpPr>
        <a:xfrm>
          <a:off x="0" y="0"/>
          <a:ext cx="0" cy="0"/>
          <a:chOff x="0" y="0"/>
          <a:chExt cx="0" cy="0"/>
        </a:xfrm>
      </p:grpSpPr>
      <p:sp>
        <p:nvSpPr>
          <p:cNvPr id="31" name="Slide Number Placeholder 1"/>
          <p:cNvSpPr>
            <a:spLocks noGrp="1"/>
          </p:cNvSpPr>
          <p:nvPr>
            <p:ph type="sldNum" sz="quarter" idx="10"/>
          </p:nvPr>
        </p:nvSpPr>
        <p:spPr/>
        <p:txBody>
          <a:bodyPr/>
          <a:lstStyle/>
          <a:p>
            <a:pPr lvl="0"/>
            <a:fld id="{C01D3B32-7CE4-4049-8B61-7C9777FD5B17}" type="slidenum">
              <a:t>152</a:t>
            </a:fld>
            <a:endParaRPr lang="en-GB"/>
          </a:p>
        </p:txBody>
      </p:sp>
      <p:sp>
        <p:nvSpPr>
          <p:cNvPr id="2" name="Title 1"/>
          <p:cNvSpPr txBox="1">
            <a:spLocks noGrp="1"/>
          </p:cNvSpPr>
          <p:nvPr>
            <p:ph type="title" idx="4294967295"/>
          </p:nvPr>
        </p:nvSpPr>
        <p:spPr>
          <a:xfrm>
            <a:off x="440999" y="301320"/>
            <a:ext cx="9071640" cy="12621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Choosing</a:t>
            </a:r>
          </a:p>
        </p:txBody>
      </p:sp>
      <p:grpSp>
        <p:nvGrpSpPr>
          <p:cNvPr id="3" name="Group 2"/>
          <p:cNvGrpSpPr/>
          <p:nvPr/>
        </p:nvGrpSpPr>
        <p:grpSpPr>
          <a:xfrm>
            <a:off x="1440000" y="1081080"/>
            <a:ext cx="6552000" cy="3838320"/>
            <a:chOff x="1440000" y="1081080"/>
            <a:chExt cx="6552000" cy="3838320"/>
          </a:xfrm>
        </p:grpSpPr>
        <p:sp>
          <p:nvSpPr>
            <p:cNvPr id="4" name="Freeform 3"/>
            <p:cNvSpPr/>
            <p:nvPr/>
          </p:nvSpPr>
          <p:spPr>
            <a:xfrm>
              <a:off x="1440000" y="1800720"/>
              <a:ext cx="6552000" cy="252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36000">
              <a:solidFill>
                <a:srgbClr val="808080"/>
              </a:solidFill>
              <a:prstDash val="solid"/>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5" name="TextBox 4"/>
            <p:cNvSpPr txBox="1"/>
            <p:nvPr/>
          </p:nvSpPr>
          <p:spPr>
            <a:xfrm>
              <a:off x="4588200" y="10810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a:t>
              </a:r>
            </a:p>
          </p:txBody>
        </p:sp>
        <p:sp>
          <p:nvSpPr>
            <p:cNvPr id="6" name="TextBox 5"/>
            <p:cNvSpPr txBox="1"/>
            <p:nvPr/>
          </p:nvSpPr>
          <p:spPr>
            <a:xfrm>
              <a:off x="3272040" y="216108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middle**2 &lt; 2.0</a:t>
              </a:r>
            </a:p>
          </p:txBody>
        </p:sp>
        <p:sp>
          <p:nvSpPr>
            <p:cNvPr id="7" name="TextBox 6"/>
            <p:cNvSpPr txBox="1"/>
            <p:nvPr/>
          </p:nvSpPr>
          <p:spPr>
            <a:xfrm>
              <a:off x="1563480" y="3241080"/>
              <a:ext cx="2633039" cy="418320"/>
            </a:xfrm>
            <a:prstGeom prst="rect">
              <a:avLst/>
            </a:prstGeom>
            <a:noFill/>
            <a:ln>
              <a:noFill/>
            </a:ln>
          </p:spPr>
          <p:txBody>
            <a:bodyPr vert="horz" wrap="none" lIns="36000" tIns="36000" rIns="36000" bIns="36000" anchorCtr="0" compatLnSpc="0"/>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lower = middle</a:t>
              </a:r>
            </a:p>
          </p:txBody>
        </p:sp>
        <p:sp>
          <p:nvSpPr>
            <p:cNvPr id="8" name="TextBox 7"/>
            <p:cNvSpPr txBox="1"/>
            <p:nvPr/>
          </p:nvSpPr>
          <p:spPr>
            <a:xfrm>
              <a:off x="5163480" y="3241080"/>
              <a:ext cx="2633039" cy="418320"/>
            </a:xfrm>
            <a:prstGeom prst="rect">
              <a:avLst/>
            </a:prstGeom>
            <a:noFill/>
            <a:ln>
              <a:noFill/>
            </a:ln>
          </p:spPr>
          <p:txBody>
            <a:bodyPr vert="horz" wrap="none" lIns="36000" tIns="36000" rIns="36000" bIns="36000" anchorCtr="0" compatLnSpc="0"/>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upper = middle</a:t>
              </a:r>
            </a:p>
          </p:txBody>
        </p:sp>
        <p:cxnSp>
          <p:nvCxnSpPr>
            <p:cNvPr id="9" name="Straight Arrow Connector 8"/>
            <p:cNvCxnSpPr>
              <a:endCxn id="6" idx="0"/>
            </p:cNvCxnSpPr>
            <p:nvPr/>
          </p:nvCxnSpPr>
          <p:spPr>
            <a:xfrm>
              <a:off x="4680000" y="1499399"/>
              <a:ext cx="720" cy="661681"/>
            </a:xfrm>
            <a:prstGeom prst="straightConnector1">
              <a:avLst/>
            </a:prstGeom>
            <a:noFill/>
            <a:ln w="18000">
              <a:solidFill>
                <a:srgbClr val="800080"/>
              </a:solidFill>
              <a:prstDash val="solid"/>
              <a:tailEnd type="arrow"/>
            </a:ln>
          </p:spPr>
        </p:cxnSp>
        <p:sp>
          <p:nvSpPr>
            <p:cNvPr id="10" name="TextBox 9"/>
            <p:cNvSpPr txBox="1"/>
            <p:nvPr/>
          </p:nvSpPr>
          <p:spPr>
            <a:xfrm>
              <a:off x="4559040" y="2953080"/>
              <a:ext cx="241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Sans" pitchFamily="18"/>
                  <a:ea typeface="WenQuanYi Micro Hei" pitchFamily="2"/>
                  <a:cs typeface="Lohit Devanagari" pitchFamily="2"/>
                </a:rPr>
                <a:t>?</a:t>
              </a:r>
            </a:p>
          </p:txBody>
        </p:sp>
        <p:sp>
          <p:nvSpPr>
            <p:cNvPr id="11" name="TextBox 10"/>
            <p:cNvSpPr txBox="1"/>
            <p:nvPr/>
          </p:nvSpPr>
          <p:spPr>
            <a:xfrm>
              <a:off x="2399039" y="2953439"/>
              <a:ext cx="3301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zh-CN" sz="1800" b="0" i="0" u="none" strike="noStrike" kern="1200">
                  <a:ln>
                    <a:noFill/>
                  </a:ln>
                  <a:solidFill>
                    <a:srgbClr val="008000"/>
                  </a:solidFill>
                  <a:latin typeface="Liberation Sans" pitchFamily="18"/>
                  <a:ea typeface="WenQuanYi Micro Hei" pitchFamily="2"/>
                  <a:cs typeface="Lohit Devanagari" pitchFamily="2"/>
                </a:rPr>
                <a:t>✔</a:t>
              </a:r>
            </a:p>
          </p:txBody>
        </p:sp>
        <p:sp>
          <p:nvSpPr>
            <p:cNvPr id="12" name="TextBox 11"/>
            <p:cNvSpPr txBox="1"/>
            <p:nvPr/>
          </p:nvSpPr>
          <p:spPr>
            <a:xfrm>
              <a:off x="6719040" y="2953439"/>
              <a:ext cx="278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zh-CN" sz="1800" b="0" i="0" u="none" strike="noStrike" kern="1200">
                  <a:ln>
                    <a:noFill/>
                  </a:ln>
                  <a:solidFill>
                    <a:srgbClr val="800000"/>
                  </a:solidFill>
                  <a:latin typeface="Liberation Sans" pitchFamily="18"/>
                  <a:ea typeface="WenQuanYi Micro Hei" pitchFamily="2"/>
                  <a:cs typeface="Lohit Devanagari" pitchFamily="2"/>
                </a:rPr>
                <a:t>✘</a:t>
              </a:r>
            </a:p>
          </p:txBody>
        </p:sp>
        <p:sp>
          <p:nvSpPr>
            <p:cNvPr id="13" name="TextBox 12"/>
            <p:cNvSpPr txBox="1"/>
            <p:nvPr/>
          </p:nvSpPr>
          <p:spPr>
            <a:xfrm>
              <a:off x="4588200" y="45010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a:t>
              </a:r>
            </a:p>
          </p:txBody>
        </p:sp>
        <p:cxnSp>
          <p:nvCxnSpPr>
            <p:cNvPr id="14" name="Elbow Connector 13"/>
            <p:cNvCxnSpPr>
              <a:stCxn id="6" idx="2"/>
              <a:endCxn id="7" idx="0"/>
            </p:cNvCxnSpPr>
            <p:nvPr/>
          </p:nvCxnSpPr>
          <p:spPr>
            <a:xfrm rot="5400000">
              <a:off x="3449520" y="2009880"/>
              <a:ext cx="661680" cy="1800720"/>
            </a:xfrm>
            <a:prstGeom prst="bentConnector3">
              <a:avLst/>
            </a:prstGeom>
            <a:noFill/>
            <a:ln w="18000">
              <a:solidFill>
                <a:srgbClr val="800080"/>
              </a:solidFill>
              <a:prstDash val="solid"/>
              <a:tailEnd type="arrow"/>
            </a:ln>
          </p:spPr>
        </p:cxnSp>
        <p:cxnSp>
          <p:nvCxnSpPr>
            <p:cNvPr id="15" name="Elbow Connector 14"/>
            <p:cNvCxnSpPr>
              <a:stCxn id="6" idx="2"/>
              <a:endCxn id="8" idx="0"/>
            </p:cNvCxnSpPr>
            <p:nvPr/>
          </p:nvCxnSpPr>
          <p:spPr>
            <a:xfrm rot="16200000" flipH="1">
              <a:off x="5249520" y="2010600"/>
              <a:ext cx="661680" cy="1799280"/>
            </a:xfrm>
            <a:prstGeom prst="bentConnector3">
              <a:avLst/>
            </a:prstGeom>
            <a:noFill/>
            <a:ln w="18000">
              <a:solidFill>
                <a:srgbClr val="800080"/>
              </a:solidFill>
              <a:prstDash val="solid"/>
              <a:tailEnd type="arrow"/>
            </a:ln>
          </p:spPr>
        </p:cxnSp>
        <p:cxnSp>
          <p:nvCxnSpPr>
            <p:cNvPr id="16" name="Elbow Connector 15"/>
            <p:cNvCxnSpPr>
              <a:stCxn id="7" idx="2"/>
              <a:endCxn id="13" idx="0"/>
            </p:cNvCxnSpPr>
            <p:nvPr/>
          </p:nvCxnSpPr>
          <p:spPr>
            <a:xfrm rot="16200000" flipH="1">
              <a:off x="3377160" y="3162240"/>
              <a:ext cx="841680" cy="1836000"/>
            </a:xfrm>
            <a:prstGeom prst="bentConnector3">
              <a:avLst/>
            </a:prstGeom>
            <a:noFill/>
            <a:ln w="18000">
              <a:solidFill>
                <a:srgbClr val="800080"/>
              </a:solidFill>
              <a:prstDash val="solid"/>
              <a:tailEnd type="arrow"/>
            </a:ln>
          </p:spPr>
        </p:cxnSp>
        <p:cxnSp>
          <p:nvCxnSpPr>
            <p:cNvPr id="17" name="Elbow Connector 16"/>
            <p:cNvCxnSpPr>
              <a:stCxn id="8" idx="2"/>
              <a:endCxn id="13" idx="0"/>
            </p:cNvCxnSpPr>
            <p:nvPr/>
          </p:nvCxnSpPr>
          <p:spPr>
            <a:xfrm rot="5400000">
              <a:off x="5177160" y="3198240"/>
              <a:ext cx="841680" cy="1764000"/>
            </a:xfrm>
            <a:prstGeom prst="bentConnector3">
              <a:avLst/>
            </a:prstGeom>
            <a:noFill/>
            <a:ln w="18000">
              <a:solidFill>
                <a:srgbClr val="800080"/>
              </a:solidFill>
              <a:prstDash val="solid"/>
              <a:tailEnd type="arrow"/>
            </a:ln>
          </p:spPr>
        </p:cxnSp>
      </p:grpSp>
      <p:sp>
        <p:nvSpPr>
          <p:cNvPr id="18" name="TextBox 17"/>
          <p:cNvSpPr txBox="1"/>
          <p:nvPr/>
        </p:nvSpPr>
        <p:spPr>
          <a:xfrm>
            <a:off x="8263080" y="1800720"/>
            <a:ext cx="102203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Choice</a:t>
            </a:r>
          </a:p>
        </p:txBody>
      </p:sp>
      <p:sp>
        <p:nvSpPr>
          <p:cNvPr id="19" name="TextBox 18"/>
          <p:cNvSpPr txBox="1"/>
          <p:nvPr/>
        </p:nvSpPr>
        <p:spPr>
          <a:xfrm>
            <a:off x="1440000" y="525600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middle**2 &lt; 2.0</a:t>
            </a:r>
          </a:p>
        </p:txBody>
      </p:sp>
      <p:grpSp>
        <p:nvGrpSpPr>
          <p:cNvPr id="20" name="Group 19"/>
          <p:cNvGrpSpPr/>
          <p:nvPr/>
        </p:nvGrpSpPr>
        <p:grpSpPr>
          <a:xfrm>
            <a:off x="5358960" y="5256360"/>
            <a:ext cx="2450160" cy="418320"/>
            <a:chOff x="5358960" y="5256360"/>
            <a:chExt cx="2450160" cy="418320"/>
          </a:xfrm>
        </p:grpSpPr>
        <p:sp>
          <p:nvSpPr>
            <p:cNvPr id="21" name="TextBox 20"/>
            <p:cNvSpPr txBox="1"/>
            <p:nvPr/>
          </p:nvSpPr>
          <p:spPr>
            <a:xfrm>
              <a:off x="5358960" y="525636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True</a:t>
              </a:r>
            </a:p>
          </p:txBody>
        </p:sp>
        <p:sp>
          <p:nvSpPr>
            <p:cNvPr id="22" name="TextBox 21"/>
            <p:cNvSpPr txBox="1"/>
            <p:nvPr/>
          </p:nvSpPr>
          <p:spPr>
            <a:xfrm>
              <a:off x="6822000" y="525636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False</a:t>
              </a:r>
            </a:p>
          </p:txBody>
        </p:sp>
        <p:sp>
          <p:nvSpPr>
            <p:cNvPr id="23" name="TextBox 22"/>
            <p:cNvSpPr txBox="1"/>
            <p:nvPr/>
          </p:nvSpPr>
          <p:spPr>
            <a:xfrm>
              <a:off x="6273359" y="5256360"/>
              <a:ext cx="3441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or</a:t>
              </a:r>
            </a:p>
          </p:txBody>
        </p:sp>
      </p:grpSp>
      <p:cxnSp>
        <p:nvCxnSpPr>
          <p:cNvPr id="24" name="Straight Arrow Connector 23"/>
          <p:cNvCxnSpPr>
            <a:stCxn id="19" idx="3"/>
          </p:cNvCxnSpPr>
          <p:nvPr/>
        </p:nvCxnSpPr>
        <p:spPr>
          <a:xfrm>
            <a:off x="4257360" y="5465160"/>
            <a:ext cx="1101600" cy="360"/>
          </a:xfrm>
          <a:prstGeom prst="straightConnector1">
            <a:avLst/>
          </a:prstGeom>
          <a:noFill/>
          <a:ln w="18000">
            <a:solidFill>
              <a:srgbClr val="800080"/>
            </a:solidFill>
            <a:prstDash val="solid"/>
            <a:tailEnd type="arrow"/>
          </a:ln>
        </p:spPr>
      </p:cxnSp>
      <p:sp>
        <p:nvSpPr>
          <p:cNvPr id="25" name="TextBox 24"/>
          <p:cNvSpPr txBox="1"/>
          <p:nvPr/>
        </p:nvSpPr>
        <p:spPr>
          <a:xfrm>
            <a:off x="1440000" y="597636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True</a:t>
            </a:r>
          </a:p>
        </p:txBody>
      </p:sp>
      <p:sp>
        <p:nvSpPr>
          <p:cNvPr id="26" name="TextBox 25"/>
          <p:cNvSpPr txBox="1"/>
          <p:nvPr/>
        </p:nvSpPr>
        <p:spPr>
          <a:xfrm>
            <a:off x="1440000" y="669636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False</a:t>
            </a:r>
          </a:p>
        </p:txBody>
      </p:sp>
      <p:sp>
        <p:nvSpPr>
          <p:cNvPr id="27" name="TextBox 26"/>
          <p:cNvSpPr txBox="1"/>
          <p:nvPr/>
        </p:nvSpPr>
        <p:spPr>
          <a:xfrm>
            <a:off x="5358960" y="597600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lower = middle</a:t>
            </a:r>
          </a:p>
        </p:txBody>
      </p:sp>
      <p:sp>
        <p:nvSpPr>
          <p:cNvPr id="28" name="TextBox 27"/>
          <p:cNvSpPr txBox="1"/>
          <p:nvPr/>
        </p:nvSpPr>
        <p:spPr>
          <a:xfrm>
            <a:off x="5358960" y="669600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upper = middle</a:t>
            </a:r>
          </a:p>
        </p:txBody>
      </p:sp>
      <p:cxnSp>
        <p:nvCxnSpPr>
          <p:cNvPr id="29" name="Straight Arrow Connector 28"/>
          <p:cNvCxnSpPr>
            <a:stCxn id="25" idx="3"/>
          </p:cNvCxnSpPr>
          <p:nvPr/>
        </p:nvCxnSpPr>
        <p:spPr>
          <a:xfrm flipV="1">
            <a:off x="2244240" y="6185160"/>
            <a:ext cx="3114720" cy="359"/>
          </a:xfrm>
          <a:prstGeom prst="straightConnector1">
            <a:avLst/>
          </a:prstGeom>
          <a:noFill/>
          <a:ln w="18000">
            <a:solidFill>
              <a:srgbClr val="800080"/>
            </a:solidFill>
            <a:prstDash val="solid"/>
            <a:tailEnd type="arrow"/>
          </a:ln>
        </p:spPr>
      </p:cxnSp>
      <p:cxnSp>
        <p:nvCxnSpPr>
          <p:cNvPr id="30" name="Straight Arrow Connector 29"/>
          <p:cNvCxnSpPr>
            <a:endCxn id="28" idx="1"/>
          </p:cNvCxnSpPr>
          <p:nvPr/>
        </p:nvCxnSpPr>
        <p:spPr>
          <a:xfrm flipV="1">
            <a:off x="2427120" y="6905160"/>
            <a:ext cx="2931840" cy="359"/>
          </a:xfrm>
          <a:prstGeom prst="straightConnector1">
            <a:avLst/>
          </a:prstGeom>
          <a:noFill/>
          <a:ln w="18000">
            <a:solidFill>
              <a:srgbClr val="800080"/>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name="page153">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pPr lvl="0"/>
            <a:fld id="{6293FEFF-C181-49F2-951F-4651C02CFBAC}" type="slidenum">
              <a:t>153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Simple example</a:t>
            </a:r>
          </a:p>
        </p:txBody>
      </p:sp>
      <p:sp>
        <p:nvSpPr>
          <p:cNvPr id="3" name="Freeform 2"/>
          <p:cNvSpPr/>
          <p:nvPr/>
        </p:nvSpPr>
        <p:spPr>
          <a:xfrm>
            <a:off x="287280" y="1727640"/>
            <a:ext cx="3804480" cy="324036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Ctr="0" compatLnSpc="0"/>
          <a:lstStyle/>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text = input('Number? ')</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number = int(text)</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if number % 2 == 0:</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print('Even number')</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else:</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print('Odd number')</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print('That was fun!')</a:t>
            </a:r>
          </a:p>
        </p:txBody>
      </p:sp>
      <p:sp>
        <p:nvSpPr>
          <p:cNvPr id="4" name="TextBox 3"/>
          <p:cNvSpPr txBox="1"/>
          <p:nvPr/>
        </p:nvSpPr>
        <p:spPr>
          <a:xfrm>
            <a:off x="1455839" y="503964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ifthenelse1.py</a:t>
            </a:r>
          </a:p>
        </p:txBody>
      </p:sp>
      <p:sp>
        <p:nvSpPr>
          <p:cNvPr id="5" name="TextBox 4"/>
          <p:cNvSpPr txBox="1"/>
          <p:nvPr/>
        </p:nvSpPr>
        <p:spPr>
          <a:xfrm>
            <a:off x="4689360" y="17280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6" name="TextBox 5"/>
          <p:cNvSpPr txBox="1"/>
          <p:nvPr/>
        </p:nvSpPr>
        <p:spPr>
          <a:xfrm>
            <a:off x="4689360" y="2253960"/>
            <a:ext cx="2268720" cy="11102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Even number</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That was fun</a:t>
            </a:r>
          </a:p>
        </p:txBody>
      </p:sp>
      <p:sp>
        <p:nvSpPr>
          <p:cNvPr id="7" name="TextBox 6"/>
          <p:cNvSpPr txBox="1"/>
          <p:nvPr/>
        </p:nvSpPr>
        <p:spPr>
          <a:xfrm>
            <a:off x="5055120" y="1728000"/>
            <a:ext cx="40975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python3 ifthenelse1.py</a:t>
            </a:r>
          </a:p>
        </p:txBody>
      </p:sp>
      <p:sp>
        <p:nvSpPr>
          <p:cNvPr id="8" name="TextBox 7"/>
          <p:cNvSpPr txBox="1"/>
          <p:nvPr/>
        </p:nvSpPr>
        <p:spPr>
          <a:xfrm>
            <a:off x="4689360" y="3888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9" name="TextBox 8"/>
          <p:cNvSpPr txBox="1"/>
          <p:nvPr/>
        </p:nvSpPr>
        <p:spPr>
          <a:xfrm>
            <a:off x="4689360" y="4414320"/>
            <a:ext cx="2268720" cy="11102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Odd number</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That was fun</a:t>
            </a:r>
          </a:p>
        </p:txBody>
      </p:sp>
      <p:sp>
        <p:nvSpPr>
          <p:cNvPr id="10" name="TextBox 9"/>
          <p:cNvSpPr txBox="1"/>
          <p:nvPr/>
        </p:nvSpPr>
        <p:spPr>
          <a:xfrm>
            <a:off x="5055120" y="3888360"/>
            <a:ext cx="40975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python3 ifthenelse1.py</a:t>
            </a:r>
          </a:p>
        </p:txBody>
      </p:sp>
      <p:sp>
        <p:nvSpPr>
          <p:cNvPr id="11" name="TextBox 10"/>
          <p:cNvSpPr txBox="1"/>
          <p:nvPr/>
        </p:nvSpPr>
        <p:spPr>
          <a:xfrm>
            <a:off x="6152400" y="22539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8</a:t>
            </a:r>
          </a:p>
        </p:txBody>
      </p:sp>
      <p:sp>
        <p:nvSpPr>
          <p:cNvPr id="12" name="TextBox 11"/>
          <p:cNvSpPr txBox="1"/>
          <p:nvPr/>
        </p:nvSpPr>
        <p:spPr>
          <a:xfrm>
            <a:off x="6152400" y="441432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7</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name="page154">
    <p:spTree>
      <p:nvGrpSpPr>
        <p:cNvPr id="1" name=""/>
        <p:cNvGrpSpPr/>
        <p:nvPr/>
      </p:nvGrpSpPr>
      <p:grpSpPr>
        <a:xfrm>
          <a:off x="0" y="0"/>
          <a:ext cx="0" cy="0"/>
          <a:chOff x="0" y="0"/>
          <a:chExt cx="0" cy="0"/>
        </a:xfrm>
      </p:grpSpPr>
      <p:sp>
        <p:nvSpPr>
          <p:cNvPr id="18" name="Slide Number Placeholder 1"/>
          <p:cNvSpPr>
            <a:spLocks noGrp="1"/>
          </p:cNvSpPr>
          <p:nvPr>
            <p:ph type="sldNum" sz="quarter" idx="10"/>
          </p:nvPr>
        </p:nvSpPr>
        <p:spPr/>
        <p:txBody>
          <a:bodyPr/>
          <a:lstStyle/>
          <a:p>
            <a:pPr lvl="0"/>
            <a:fld id="{DC16D170-A1DF-4EE8-9EBF-4E44C25F5C04}" type="slidenum">
              <a:t>154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if</a:t>
            </a:r>
            <a:r>
              <a:rPr lang="en-GB">
                <a:latin typeface="Liberation Sans" pitchFamily="34"/>
              </a:rPr>
              <a:t>…then…</a:t>
            </a:r>
            <a:r>
              <a:rPr lang="en-GB"/>
              <a:t> else</a:t>
            </a:r>
            <a:r>
              <a:rPr lang="en-GB">
                <a:latin typeface="Liberation Sans" pitchFamily="34"/>
              </a:rPr>
              <a:t>…</a:t>
            </a:r>
            <a:r>
              <a:rPr lang="en-GB"/>
              <a:t> </a:t>
            </a:r>
            <a:r>
              <a:rPr lang="en-GB">
                <a:latin typeface="Liberation Sans" pitchFamily="34"/>
              </a:rPr>
              <a:t>―</a:t>
            </a:r>
            <a:r>
              <a:rPr lang="en-GB"/>
              <a:t> 1</a:t>
            </a:r>
          </a:p>
        </p:txBody>
      </p:sp>
      <p:sp>
        <p:nvSpPr>
          <p:cNvPr id="3" name="TextBox 2"/>
          <p:cNvSpPr txBox="1"/>
          <p:nvPr/>
        </p:nvSpPr>
        <p:spPr>
          <a:xfrm>
            <a:off x="503999" y="2951999"/>
            <a:ext cx="43848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if</a:t>
            </a:r>
          </a:p>
        </p:txBody>
      </p:sp>
      <p:sp>
        <p:nvSpPr>
          <p:cNvPr id="4" name="TextBox 3"/>
          <p:cNvSpPr txBox="1"/>
          <p:nvPr/>
        </p:nvSpPr>
        <p:spPr>
          <a:xfrm>
            <a:off x="503999" y="4392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else :</a:t>
            </a:r>
          </a:p>
        </p:txBody>
      </p:sp>
      <p:sp>
        <p:nvSpPr>
          <p:cNvPr id="5" name="TextBox 4"/>
          <p:cNvSpPr txBox="1"/>
          <p:nvPr/>
        </p:nvSpPr>
        <p:spPr>
          <a:xfrm>
            <a:off x="503999" y="3671999"/>
            <a:ext cx="45827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a:t>
            </a:r>
          </a:p>
        </p:txBody>
      </p:sp>
      <p:sp>
        <p:nvSpPr>
          <p:cNvPr id="6" name="TextBox 5"/>
          <p:cNvSpPr txBox="1"/>
          <p:nvPr/>
        </p:nvSpPr>
        <p:spPr>
          <a:xfrm>
            <a:off x="1307519" y="3671999"/>
            <a:ext cx="37317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print('Even number')</a:t>
            </a:r>
          </a:p>
        </p:txBody>
      </p:sp>
      <p:sp>
        <p:nvSpPr>
          <p:cNvPr id="7" name="TextBox 6"/>
          <p:cNvSpPr txBox="1"/>
          <p:nvPr/>
        </p:nvSpPr>
        <p:spPr>
          <a:xfrm>
            <a:off x="503999" y="5112000"/>
            <a:ext cx="45827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a:t>
            </a:r>
          </a:p>
        </p:txBody>
      </p:sp>
      <p:sp>
        <p:nvSpPr>
          <p:cNvPr id="8" name="TextBox 7"/>
          <p:cNvSpPr txBox="1"/>
          <p:nvPr/>
        </p:nvSpPr>
        <p:spPr>
          <a:xfrm>
            <a:off x="1307519" y="511200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upper = middle</a:t>
            </a:r>
          </a:p>
        </p:txBody>
      </p:sp>
      <p:sp>
        <p:nvSpPr>
          <p:cNvPr id="9" name="TextBox 8"/>
          <p:cNvSpPr txBox="1"/>
          <p:nvPr/>
        </p:nvSpPr>
        <p:spPr>
          <a:xfrm>
            <a:off x="3978720" y="2951999"/>
            <a:ext cx="2556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0" name="TextBox 9"/>
          <p:cNvSpPr txBox="1"/>
          <p:nvPr/>
        </p:nvSpPr>
        <p:spPr>
          <a:xfrm>
            <a:off x="1052640" y="2951999"/>
            <a:ext cx="281736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 % 2 == 0</a:t>
            </a:r>
          </a:p>
        </p:txBody>
      </p:sp>
      <p:sp>
        <p:nvSpPr>
          <p:cNvPr id="11" name="TextBox 10"/>
          <p:cNvSpPr txBox="1"/>
          <p:nvPr/>
        </p:nvSpPr>
        <p:spPr>
          <a:xfrm>
            <a:off x="6858720" y="1512000"/>
            <a:ext cx="1659240" cy="439559"/>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if</a:t>
            </a:r>
            <a:r>
              <a:rPr lang="en-GB" sz="2400" b="0" i="0" u="none" strike="noStrike" kern="1200">
                <a:ln>
                  <a:noFill/>
                </a:ln>
                <a:latin typeface="Liberation Sans" pitchFamily="18"/>
                <a:ea typeface="WenQuanYi Micro Hei" pitchFamily="2"/>
                <a:cs typeface="Lohit Devanagari" pitchFamily="2"/>
              </a:rPr>
              <a:t> keyword</a:t>
            </a:r>
          </a:p>
        </p:txBody>
      </p:sp>
      <p:cxnSp>
        <p:nvCxnSpPr>
          <p:cNvPr id="12" name="Elbow Connector 11"/>
          <p:cNvCxnSpPr>
            <a:stCxn id="11" idx="1"/>
            <a:endCxn id="3" idx="0"/>
          </p:cNvCxnSpPr>
          <p:nvPr/>
        </p:nvCxnSpPr>
        <p:spPr>
          <a:xfrm rot="10800000" flipV="1">
            <a:off x="723240" y="1731779"/>
            <a:ext cx="6135481" cy="1220219"/>
          </a:xfrm>
          <a:prstGeom prst="bentConnector2">
            <a:avLst/>
          </a:prstGeom>
          <a:noFill/>
          <a:ln w="18000">
            <a:solidFill>
              <a:srgbClr val="00FFFF"/>
            </a:solidFill>
            <a:prstDash val="solid"/>
            <a:tailEnd type="arrow"/>
          </a:ln>
        </p:spPr>
      </p:cxnSp>
      <p:sp>
        <p:nvSpPr>
          <p:cNvPr id="13" name="TextBox 12"/>
          <p:cNvSpPr txBox="1"/>
          <p:nvPr/>
        </p:nvSpPr>
        <p:spPr>
          <a:xfrm>
            <a:off x="6850079" y="2223360"/>
            <a:ext cx="6321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Test</a:t>
            </a:r>
          </a:p>
        </p:txBody>
      </p:sp>
      <p:cxnSp>
        <p:nvCxnSpPr>
          <p:cNvPr id="14" name="Elbow Connector 13"/>
          <p:cNvCxnSpPr>
            <a:stCxn id="13" idx="1"/>
            <a:endCxn id="10" idx="0"/>
          </p:cNvCxnSpPr>
          <p:nvPr/>
        </p:nvCxnSpPr>
        <p:spPr>
          <a:xfrm rot="10800000" flipV="1">
            <a:off x="2461321" y="2429459"/>
            <a:ext cx="4388759" cy="522539"/>
          </a:xfrm>
          <a:prstGeom prst="bentConnector2">
            <a:avLst/>
          </a:prstGeom>
          <a:noFill/>
          <a:ln w="18000">
            <a:solidFill>
              <a:srgbClr val="00FFFF"/>
            </a:solidFill>
            <a:prstDash val="solid"/>
            <a:tailEnd type="arrow"/>
          </a:ln>
        </p:spPr>
      </p:cxnSp>
      <p:sp>
        <p:nvSpPr>
          <p:cNvPr id="15" name="TextBox 14"/>
          <p:cNvSpPr txBox="1"/>
          <p:nvPr/>
        </p:nvSpPr>
        <p:spPr>
          <a:xfrm>
            <a:off x="6841440" y="2934720"/>
            <a:ext cx="86975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Colon</a:t>
            </a:r>
          </a:p>
        </p:txBody>
      </p:sp>
      <p:cxnSp>
        <p:nvCxnSpPr>
          <p:cNvPr id="16" name="Straight Arrow Connector 15"/>
          <p:cNvCxnSpPr>
            <a:stCxn id="15" idx="1"/>
            <a:endCxn id="9" idx="3"/>
          </p:cNvCxnSpPr>
          <p:nvPr/>
        </p:nvCxnSpPr>
        <p:spPr>
          <a:xfrm flipH="1">
            <a:off x="4234320" y="3140820"/>
            <a:ext cx="2607120" cy="20339"/>
          </a:xfrm>
          <a:prstGeom prst="straightConnector1">
            <a:avLst/>
          </a:prstGeom>
          <a:noFill/>
          <a:ln w="18000">
            <a:solidFill>
              <a:srgbClr val="00FFFF"/>
            </a:solidFill>
            <a:prstDash val="solid"/>
            <a:tailEnd type="arrow"/>
          </a:ln>
        </p:spPr>
      </p:cxnSp>
      <p:sp>
        <p:nvSpPr>
          <p:cNvPr id="17" name="TextBox 16"/>
          <p:cNvSpPr txBox="1"/>
          <p:nvPr/>
        </p:nvSpPr>
        <p:spPr>
          <a:xfrm>
            <a:off x="503999" y="5832000"/>
            <a:ext cx="40975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print('That was fun!')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name="page155">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pPr lvl="0"/>
            <a:fld id="{3C104442-69B0-4EC7-BA23-4624AACDAA3E}" type="slidenum">
              <a:t>155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if</a:t>
            </a:r>
            <a:r>
              <a:rPr lang="en-GB">
                <a:latin typeface="Liberation Sans" pitchFamily="34"/>
              </a:rPr>
              <a:t>…then…</a:t>
            </a:r>
            <a:r>
              <a:rPr lang="en-GB"/>
              <a:t> else</a:t>
            </a:r>
            <a:r>
              <a:rPr lang="en-GB">
                <a:latin typeface="Liberation Sans" pitchFamily="34"/>
              </a:rPr>
              <a:t>…</a:t>
            </a:r>
            <a:r>
              <a:rPr lang="en-GB"/>
              <a:t> </a:t>
            </a:r>
            <a:r>
              <a:rPr lang="en-GB">
                <a:latin typeface="Liberation Sans" pitchFamily="34"/>
              </a:rPr>
              <a:t>―</a:t>
            </a:r>
            <a:r>
              <a:rPr lang="en-GB"/>
              <a:t> 2</a:t>
            </a:r>
          </a:p>
        </p:txBody>
      </p:sp>
      <p:sp>
        <p:nvSpPr>
          <p:cNvPr id="3" name="TextBox 2"/>
          <p:cNvSpPr txBox="1"/>
          <p:nvPr/>
        </p:nvSpPr>
        <p:spPr>
          <a:xfrm>
            <a:off x="503999" y="2951999"/>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if</a:t>
            </a:r>
          </a:p>
        </p:txBody>
      </p:sp>
      <p:sp>
        <p:nvSpPr>
          <p:cNvPr id="4" name="TextBox 3"/>
          <p:cNvSpPr txBox="1"/>
          <p:nvPr/>
        </p:nvSpPr>
        <p:spPr>
          <a:xfrm>
            <a:off x="503999" y="4392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else :</a:t>
            </a:r>
          </a:p>
        </p:txBody>
      </p:sp>
      <p:sp>
        <p:nvSpPr>
          <p:cNvPr id="5" name="TextBox 4"/>
          <p:cNvSpPr txBox="1"/>
          <p:nvPr/>
        </p:nvSpPr>
        <p:spPr>
          <a:xfrm>
            <a:off x="503999" y="3671999"/>
            <a:ext cx="458279"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Mono" pitchFamily="49"/>
                <a:ea typeface="WenQuanYi Micro Hei" pitchFamily="2"/>
                <a:cs typeface="Lohit Devanagari" pitchFamily="2"/>
              </a:rPr>
              <a:t>␣␣␣␣</a:t>
            </a:r>
          </a:p>
        </p:txBody>
      </p:sp>
      <p:sp>
        <p:nvSpPr>
          <p:cNvPr id="6" name="TextBox 5"/>
          <p:cNvSpPr txBox="1"/>
          <p:nvPr/>
        </p:nvSpPr>
        <p:spPr>
          <a:xfrm>
            <a:off x="1307519" y="3671999"/>
            <a:ext cx="373176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print('Even number')</a:t>
            </a:r>
          </a:p>
        </p:txBody>
      </p:sp>
      <p:sp>
        <p:nvSpPr>
          <p:cNvPr id="7" name="TextBox 6"/>
          <p:cNvSpPr txBox="1"/>
          <p:nvPr/>
        </p:nvSpPr>
        <p:spPr>
          <a:xfrm>
            <a:off x="503999" y="5112000"/>
            <a:ext cx="45827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a:t>
            </a:r>
          </a:p>
        </p:txBody>
      </p:sp>
      <p:sp>
        <p:nvSpPr>
          <p:cNvPr id="8" name="TextBox 7"/>
          <p:cNvSpPr txBox="1"/>
          <p:nvPr/>
        </p:nvSpPr>
        <p:spPr>
          <a:xfrm>
            <a:off x="1307519" y="511200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upper = middle</a:t>
            </a:r>
          </a:p>
        </p:txBody>
      </p:sp>
      <p:sp>
        <p:nvSpPr>
          <p:cNvPr id="9" name="TextBox 8"/>
          <p:cNvSpPr txBox="1"/>
          <p:nvPr/>
        </p:nvSpPr>
        <p:spPr>
          <a:xfrm>
            <a:off x="3978720" y="2951999"/>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0" name="TextBox 9"/>
          <p:cNvSpPr txBox="1"/>
          <p:nvPr/>
        </p:nvSpPr>
        <p:spPr>
          <a:xfrm>
            <a:off x="1052640" y="2951999"/>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 % 2 == 0</a:t>
            </a:r>
          </a:p>
        </p:txBody>
      </p:sp>
      <p:sp>
        <p:nvSpPr>
          <p:cNvPr id="11" name="TextBox 10"/>
          <p:cNvSpPr txBox="1"/>
          <p:nvPr/>
        </p:nvSpPr>
        <p:spPr>
          <a:xfrm>
            <a:off x="6832440" y="3646079"/>
            <a:ext cx="24793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Run if test is </a:t>
            </a:r>
            <a:r>
              <a:rPr lang="en-GB" sz="2400" b="1" i="0" u="none" strike="noStrike" kern="1200">
                <a:ln>
                  <a:noFill/>
                </a:ln>
                <a:latin typeface="Liberation Sans" pitchFamily="18"/>
                <a:ea typeface="WenQuanYi Micro Hei" pitchFamily="2"/>
                <a:cs typeface="Lohit Devanagari" pitchFamily="2"/>
              </a:rPr>
              <a:t>True</a:t>
            </a:r>
          </a:p>
        </p:txBody>
      </p:sp>
      <p:cxnSp>
        <p:nvCxnSpPr>
          <p:cNvPr id="12" name="Straight Arrow Connector 11"/>
          <p:cNvCxnSpPr>
            <a:stCxn id="11" idx="1"/>
          </p:cNvCxnSpPr>
          <p:nvPr/>
        </p:nvCxnSpPr>
        <p:spPr>
          <a:xfrm flipH="1">
            <a:off x="5039280" y="3851999"/>
            <a:ext cx="1793160" cy="29160"/>
          </a:xfrm>
          <a:prstGeom prst="straightConnector1">
            <a:avLst/>
          </a:prstGeom>
          <a:noFill/>
          <a:ln w="18000">
            <a:solidFill>
              <a:srgbClr val="00FFFF"/>
            </a:solidFill>
            <a:prstDash val="solid"/>
            <a:tailEnd type="arrow"/>
          </a:ln>
        </p:spPr>
      </p:cxnSp>
      <p:sp>
        <p:nvSpPr>
          <p:cNvPr id="13" name="TextBox 12"/>
          <p:cNvSpPr txBox="1"/>
          <p:nvPr/>
        </p:nvSpPr>
        <p:spPr>
          <a:xfrm>
            <a:off x="6823440" y="4177439"/>
            <a:ext cx="15814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Indentation</a:t>
            </a:r>
          </a:p>
        </p:txBody>
      </p:sp>
      <p:cxnSp>
        <p:nvCxnSpPr>
          <p:cNvPr id="14" name="Elbow Connector 13"/>
          <p:cNvCxnSpPr>
            <a:stCxn id="13" idx="1"/>
            <a:endCxn id="5" idx="2"/>
          </p:cNvCxnSpPr>
          <p:nvPr/>
        </p:nvCxnSpPr>
        <p:spPr>
          <a:xfrm rot="10800000">
            <a:off x="733140" y="4090319"/>
            <a:ext cx="6090301" cy="293220"/>
          </a:xfrm>
          <a:prstGeom prst="bentConnector2">
            <a:avLst/>
          </a:prstGeom>
          <a:noFill/>
          <a:ln w="18000">
            <a:solidFill>
              <a:srgbClr val="00FFFF"/>
            </a:solidFill>
            <a:prstDash val="solid"/>
            <a:tailEnd type="arrow"/>
          </a:ln>
        </p:spPr>
      </p:cxnSp>
      <p:sp>
        <p:nvSpPr>
          <p:cNvPr id="15" name="TextBox 14"/>
          <p:cNvSpPr txBox="1"/>
          <p:nvPr/>
        </p:nvSpPr>
        <p:spPr>
          <a:xfrm>
            <a:off x="503999" y="5832000"/>
            <a:ext cx="40975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print('That was fun!')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name="page156">
    <p:spTree>
      <p:nvGrpSpPr>
        <p:cNvPr id="1" name=""/>
        <p:cNvGrpSpPr/>
        <p:nvPr/>
      </p:nvGrpSpPr>
      <p:grpSpPr>
        <a:xfrm>
          <a:off x="0" y="0"/>
          <a:ext cx="0" cy="0"/>
          <a:chOff x="0" y="0"/>
          <a:chExt cx="0" cy="0"/>
        </a:xfrm>
      </p:grpSpPr>
      <p:sp>
        <p:nvSpPr>
          <p:cNvPr id="18" name="Slide Number Placeholder 1"/>
          <p:cNvSpPr>
            <a:spLocks noGrp="1"/>
          </p:cNvSpPr>
          <p:nvPr>
            <p:ph type="sldNum" sz="quarter" idx="10"/>
          </p:nvPr>
        </p:nvSpPr>
        <p:spPr/>
        <p:txBody>
          <a:bodyPr/>
          <a:lstStyle/>
          <a:p>
            <a:pPr lvl="0"/>
            <a:fld id="{25368FE8-38A9-45DD-A645-A08AB73CD8C0}" type="slidenum">
              <a:t>156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if</a:t>
            </a:r>
            <a:r>
              <a:rPr lang="en-GB">
                <a:latin typeface="Liberation Sans" pitchFamily="34"/>
              </a:rPr>
              <a:t>…then…</a:t>
            </a:r>
            <a:r>
              <a:rPr lang="en-GB"/>
              <a:t> else</a:t>
            </a:r>
            <a:r>
              <a:rPr lang="en-GB">
                <a:latin typeface="Liberation Sans" pitchFamily="34"/>
              </a:rPr>
              <a:t>…</a:t>
            </a:r>
            <a:r>
              <a:rPr lang="en-GB"/>
              <a:t> </a:t>
            </a:r>
            <a:r>
              <a:rPr lang="en-GB">
                <a:latin typeface="Liberation Sans" pitchFamily="34"/>
              </a:rPr>
              <a:t>―</a:t>
            </a:r>
            <a:r>
              <a:rPr lang="en-GB"/>
              <a:t> 3</a:t>
            </a:r>
          </a:p>
        </p:txBody>
      </p:sp>
      <p:sp>
        <p:nvSpPr>
          <p:cNvPr id="3" name="TextBox 2"/>
          <p:cNvSpPr txBox="1"/>
          <p:nvPr/>
        </p:nvSpPr>
        <p:spPr>
          <a:xfrm>
            <a:off x="503999" y="2951999"/>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if</a:t>
            </a:r>
          </a:p>
        </p:txBody>
      </p:sp>
      <p:sp>
        <p:nvSpPr>
          <p:cNvPr id="4" name="TextBox 3"/>
          <p:cNvSpPr txBox="1"/>
          <p:nvPr/>
        </p:nvSpPr>
        <p:spPr>
          <a:xfrm>
            <a:off x="503999" y="4392000"/>
            <a:ext cx="11700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else :</a:t>
            </a:r>
          </a:p>
        </p:txBody>
      </p:sp>
      <p:sp>
        <p:nvSpPr>
          <p:cNvPr id="5" name="TextBox 4"/>
          <p:cNvSpPr txBox="1"/>
          <p:nvPr/>
        </p:nvSpPr>
        <p:spPr>
          <a:xfrm>
            <a:off x="503999" y="3671999"/>
            <a:ext cx="45827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a:t>
            </a:r>
          </a:p>
        </p:txBody>
      </p:sp>
      <p:sp>
        <p:nvSpPr>
          <p:cNvPr id="6" name="TextBox 5"/>
          <p:cNvSpPr txBox="1"/>
          <p:nvPr/>
        </p:nvSpPr>
        <p:spPr>
          <a:xfrm>
            <a:off x="1307519" y="3671999"/>
            <a:ext cx="37317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print('Even number')</a:t>
            </a:r>
          </a:p>
        </p:txBody>
      </p:sp>
      <p:sp>
        <p:nvSpPr>
          <p:cNvPr id="7" name="TextBox 6"/>
          <p:cNvSpPr txBox="1"/>
          <p:nvPr/>
        </p:nvSpPr>
        <p:spPr>
          <a:xfrm>
            <a:off x="503999" y="5112000"/>
            <a:ext cx="458279"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Mono" pitchFamily="49"/>
                <a:ea typeface="WenQuanYi Micro Hei" pitchFamily="2"/>
                <a:cs typeface="Lohit Devanagari" pitchFamily="2"/>
              </a:rPr>
              <a:t>␣␣␣␣</a:t>
            </a:r>
          </a:p>
        </p:txBody>
      </p:sp>
      <p:sp>
        <p:nvSpPr>
          <p:cNvPr id="8" name="TextBox 7"/>
          <p:cNvSpPr txBox="1"/>
          <p:nvPr/>
        </p:nvSpPr>
        <p:spPr>
          <a:xfrm>
            <a:off x="1307519" y="5112000"/>
            <a:ext cx="263448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upper = middle</a:t>
            </a:r>
          </a:p>
        </p:txBody>
      </p:sp>
      <p:sp>
        <p:nvSpPr>
          <p:cNvPr id="9" name="TextBox 8"/>
          <p:cNvSpPr txBox="1"/>
          <p:nvPr/>
        </p:nvSpPr>
        <p:spPr>
          <a:xfrm>
            <a:off x="3978720" y="2951999"/>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0" name="TextBox 9"/>
          <p:cNvSpPr txBox="1"/>
          <p:nvPr/>
        </p:nvSpPr>
        <p:spPr>
          <a:xfrm>
            <a:off x="1052640" y="2951999"/>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 % 2 == 0</a:t>
            </a:r>
          </a:p>
        </p:txBody>
      </p:sp>
      <p:sp>
        <p:nvSpPr>
          <p:cNvPr id="11" name="TextBox 10"/>
          <p:cNvSpPr txBox="1"/>
          <p:nvPr/>
        </p:nvSpPr>
        <p:spPr>
          <a:xfrm>
            <a:off x="6850079" y="4383360"/>
            <a:ext cx="2207880" cy="439559"/>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else:</a:t>
            </a:r>
            <a:r>
              <a:rPr lang="en-GB" sz="2400" b="0" i="0" u="none" strike="noStrike" kern="1200">
                <a:ln>
                  <a:noFill/>
                </a:ln>
                <a:latin typeface="Liberation Sans" pitchFamily="18"/>
                <a:ea typeface="WenQuanYi Micro Hei" pitchFamily="2"/>
                <a:cs typeface="Lohit Devanagari" pitchFamily="2"/>
              </a:rPr>
              <a:t> keyword</a:t>
            </a:r>
          </a:p>
        </p:txBody>
      </p:sp>
      <p:cxnSp>
        <p:nvCxnSpPr>
          <p:cNvPr id="12" name="Straight Arrow Connector 11"/>
          <p:cNvCxnSpPr>
            <a:stCxn id="11" idx="1"/>
            <a:endCxn id="4" idx="3"/>
          </p:cNvCxnSpPr>
          <p:nvPr/>
        </p:nvCxnSpPr>
        <p:spPr>
          <a:xfrm flipH="1" flipV="1">
            <a:off x="1673999" y="4601160"/>
            <a:ext cx="5176080" cy="1980"/>
          </a:xfrm>
          <a:prstGeom prst="straightConnector1">
            <a:avLst/>
          </a:prstGeom>
          <a:noFill/>
          <a:ln w="18000">
            <a:solidFill>
              <a:srgbClr val="00FFFF"/>
            </a:solidFill>
            <a:prstDash val="solid"/>
            <a:tailEnd type="arrow"/>
          </a:ln>
        </p:spPr>
      </p:cxnSp>
      <p:sp>
        <p:nvSpPr>
          <p:cNvPr id="13" name="TextBox 12"/>
          <p:cNvSpPr txBox="1"/>
          <p:nvPr/>
        </p:nvSpPr>
        <p:spPr>
          <a:xfrm>
            <a:off x="6823799" y="5077440"/>
            <a:ext cx="26146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Run if test is </a:t>
            </a:r>
            <a:r>
              <a:rPr lang="en-GB" sz="2400" b="1" i="0" u="none" strike="noStrike" kern="1200">
                <a:ln>
                  <a:noFill/>
                </a:ln>
                <a:latin typeface="Liberation Sans" pitchFamily="18"/>
                <a:ea typeface="WenQuanYi Micro Hei" pitchFamily="2"/>
                <a:cs typeface="Lohit Devanagari" pitchFamily="2"/>
              </a:rPr>
              <a:t>False</a:t>
            </a:r>
          </a:p>
        </p:txBody>
      </p:sp>
      <p:cxnSp>
        <p:nvCxnSpPr>
          <p:cNvPr id="14" name="Straight Arrow Connector 13"/>
          <p:cNvCxnSpPr>
            <a:stCxn id="13" idx="1"/>
          </p:cNvCxnSpPr>
          <p:nvPr/>
        </p:nvCxnSpPr>
        <p:spPr>
          <a:xfrm flipH="1">
            <a:off x="3942000" y="5283360"/>
            <a:ext cx="2881799" cy="37800"/>
          </a:xfrm>
          <a:prstGeom prst="straightConnector1">
            <a:avLst/>
          </a:prstGeom>
          <a:noFill/>
          <a:ln w="18000">
            <a:solidFill>
              <a:srgbClr val="00FFFF"/>
            </a:solidFill>
            <a:prstDash val="solid"/>
            <a:tailEnd type="arrow"/>
          </a:ln>
        </p:spPr>
      </p:cxnSp>
      <p:sp>
        <p:nvSpPr>
          <p:cNvPr id="15" name="TextBox 14"/>
          <p:cNvSpPr txBox="1"/>
          <p:nvPr/>
        </p:nvSpPr>
        <p:spPr>
          <a:xfrm>
            <a:off x="6815160" y="5608800"/>
            <a:ext cx="15814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Indentation</a:t>
            </a:r>
          </a:p>
        </p:txBody>
      </p:sp>
      <p:cxnSp>
        <p:nvCxnSpPr>
          <p:cNvPr id="16" name="Elbow Connector 15"/>
          <p:cNvCxnSpPr>
            <a:stCxn id="15" idx="1"/>
            <a:endCxn id="7" idx="2"/>
          </p:cNvCxnSpPr>
          <p:nvPr/>
        </p:nvCxnSpPr>
        <p:spPr>
          <a:xfrm rot="10800000">
            <a:off x="733140" y="5530320"/>
            <a:ext cx="6082021" cy="284580"/>
          </a:xfrm>
          <a:prstGeom prst="bentConnector2">
            <a:avLst/>
          </a:prstGeom>
          <a:noFill/>
          <a:ln w="18000">
            <a:solidFill>
              <a:srgbClr val="00FFFF"/>
            </a:solidFill>
            <a:prstDash val="solid"/>
            <a:tailEnd type="arrow"/>
          </a:ln>
        </p:spPr>
      </p:cxnSp>
      <p:sp>
        <p:nvSpPr>
          <p:cNvPr id="17" name="TextBox 16"/>
          <p:cNvSpPr txBox="1"/>
          <p:nvPr/>
        </p:nvSpPr>
        <p:spPr>
          <a:xfrm>
            <a:off x="503999" y="5832000"/>
            <a:ext cx="40975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print('That was fun!')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name="page157">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pPr lvl="0"/>
            <a:fld id="{EF2FC380-BA17-47BE-A8AC-0278095EC718}" type="slidenum">
              <a:t>157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if</a:t>
            </a:r>
            <a:r>
              <a:rPr lang="en-GB">
                <a:latin typeface="Liberation Sans" pitchFamily="34"/>
              </a:rPr>
              <a:t>…then…</a:t>
            </a:r>
            <a:r>
              <a:rPr lang="en-GB"/>
              <a:t> else</a:t>
            </a:r>
            <a:r>
              <a:rPr lang="en-GB">
                <a:latin typeface="Liberation Sans" pitchFamily="34"/>
              </a:rPr>
              <a:t>…</a:t>
            </a:r>
            <a:r>
              <a:rPr lang="en-GB"/>
              <a:t> </a:t>
            </a:r>
            <a:r>
              <a:rPr lang="en-GB">
                <a:latin typeface="Liberation Sans" pitchFamily="34"/>
              </a:rPr>
              <a:t>―</a:t>
            </a:r>
            <a:r>
              <a:rPr lang="en-GB"/>
              <a:t> 4</a:t>
            </a:r>
          </a:p>
        </p:txBody>
      </p:sp>
      <p:sp>
        <p:nvSpPr>
          <p:cNvPr id="3" name="TextBox 2"/>
          <p:cNvSpPr txBox="1"/>
          <p:nvPr/>
        </p:nvSpPr>
        <p:spPr>
          <a:xfrm>
            <a:off x="503999" y="2951999"/>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if</a:t>
            </a:r>
          </a:p>
        </p:txBody>
      </p:sp>
      <p:sp>
        <p:nvSpPr>
          <p:cNvPr id="4" name="TextBox 3"/>
          <p:cNvSpPr txBox="1"/>
          <p:nvPr/>
        </p:nvSpPr>
        <p:spPr>
          <a:xfrm>
            <a:off x="503999" y="4392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else :</a:t>
            </a:r>
          </a:p>
        </p:txBody>
      </p:sp>
      <p:sp>
        <p:nvSpPr>
          <p:cNvPr id="5" name="TextBox 4"/>
          <p:cNvSpPr txBox="1"/>
          <p:nvPr/>
        </p:nvSpPr>
        <p:spPr>
          <a:xfrm>
            <a:off x="503999" y="3671999"/>
            <a:ext cx="45827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a:t>
            </a:r>
          </a:p>
        </p:txBody>
      </p:sp>
      <p:sp>
        <p:nvSpPr>
          <p:cNvPr id="6" name="TextBox 5"/>
          <p:cNvSpPr txBox="1"/>
          <p:nvPr/>
        </p:nvSpPr>
        <p:spPr>
          <a:xfrm>
            <a:off x="1307519" y="3671999"/>
            <a:ext cx="37317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print('Even number')</a:t>
            </a:r>
          </a:p>
        </p:txBody>
      </p:sp>
      <p:sp>
        <p:nvSpPr>
          <p:cNvPr id="7" name="TextBox 6"/>
          <p:cNvSpPr txBox="1"/>
          <p:nvPr/>
        </p:nvSpPr>
        <p:spPr>
          <a:xfrm>
            <a:off x="503999" y="5112000"/>
            <a:ext cx="45827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Mono" pitchFamily="49"/>
                <a:ea typeface="WenQuanYi Micro Hei" pitchFamily="2"/>
                <a:cs typeface="Lohit Devanagari" pitchFamily="2"/>
              </a:rPr>
              <a:t>␣␣␣␣</a:t>
            </a:r>
          </a:p>
        </p:txBody>
      </p:sp>
      <p:sp>
        <p:nvSpPr>
          <p:cNvPr id="8" name="TextBox 7"/>
          <p:cNvSpPr txBox="1"/>
          <p:nvPr/>
        </p:nvSpPr>
        <p:spPr>
          <a:xfrm>
            <a:off x="1307519" y="511200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upper = middle</a:t>
            </a:r>
          </a:p>
        </p:txBody>
      </p:sp>
      <p:sp>
        <p:nvSpPr>
          <p:cNvPr id="9" name="TextBox 8"/>
          <p:cNvSpPr txBox="1"/>
          <p:nvPr/>
        </p:nvSpPr>
        <p:spPr>
          <a:xfrm>
            <a:off x="3978720" y="2951999"/>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0" name="TextBox 9"/>
          <p:cNvSpPr txBox="1"/>
          <p:nvPr/>
        </p:nvSpPr>
        <p:spPr>
          <a:xfrm>
            <a:off x="1052640" y="2951999"/>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 % 2 == 0</a:t>
            </a:r>
          </a:p>
        </p:txBody>
      </p:sp>
      <p:sp>
        <p:nvSpPr>
          <p:cNvPr id="11" name="TextBox 10"/>
          <p:cNvSpPr txBox="1"/>
          <p:nvPr/>
        </p:nvSpPr>
        <p:spPr>
          <a:xfrm>
            <a:off x="6823799" y="5653440"/>
            <a:ext cx="241200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Run afterwards</a:t>
            </a:r>
          </a:p>
          <a:p>
            <a:pPr marL="0" marR="0" lvl="0" indent="0" rtl="0" hangingPunct="0">
              <a:lnSpc>
                <a:spcPct val="100000"/>
              </a:lnSpc>
              <a:spcBef>
                <a:spcPts val="0"/>
              </a:spcBef>
              <a:spcAft>
                <a:spcPts val="0"/>
              </a:spcAft>
              <a:buNone/>
              <a:tabLst/>
            </a:pPr>
            <a:r>
              <a:rPr lang="en-GB" sz="2400" b="0" i="1" u="none" strike="noStrike" kern="1200">
                <a:ln>
                  <a:noFill/>
                </a:ln>
                <a:latin typeface="Liberation Sans" pitchFamily="18"/>
                <a:ea typeface="WenQuanYi Micro Hei" pitchFamily="2"/>
                <a:cs typeface="Lohit Devanagari" pitchFamily="2"/>
              </a:rPr>
              <a:t>regardless</a:t>
            </a:r>
            <a:r>
              <a:rPr lang="en-GB" sz="2400" b="0" i="0" u="none" strike="noStrike" kern="1200">
                <a:ln>
                  <a:noFill/>
                </a:ln>
                <a:latin typeface="Liberation Sans" pitchFamily="18"/>
                <a:ea typeface="WenQuanYi Micro Hei" pitchFamily="2"/>
                <a:cs typeface="Lohit Devanagari" pitchFamily="2"/>
              </a:rPr>
              <a:t> of test</a:t>
            </a:r>
          </a:p>
        </p:txBody>
      </p:sp>
      <p:sp>
        <p:nvSpPr>
          <p:cNvPr id="12" name="TextBox 11"/>
          <p:cNvSpPr txBox="1"/>
          <p:nvPr/>
        </p:nvSpPr>
        <p:spPr>
          <a:xfrm>
            <a:off x="503999" y="5832000"/>
            <a:ext cx="409752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print('That was fun!')</a:t>
            </a:r>
          </a:p>
        </p:txBody>
      </p:sp>
      <p:cxnSp>
        <p:nvCxnSpPr>
          <p:cNvPr id="13" name="Straight Arrow Connector 12"/>
          <p:cNvCxnSpPr>
            <a:stCxn id="11" idx="1"/>
            <a:endCxn id="12" idx="3"/>
          </p:cNvCxnSpPr>
          <p:nvPr/>
        </p:nvCxnSpPr>
        <p:spPr>
          <a:xfrm flipH="1">
            <a:off x="4601519" y="6029460"/>
            <a:ext cx="2222280" cy="1170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name="page158">
    <p:spTree>
      <p:nvGrpSpPr>
        <p:cNvPr id="1" name=""/>
        <p:cNvGrpSpPr/>
        <p:nvPr/>
      </p:nvGrpSpPr>
      <p:grpSpPr>
        <a:xfrm>
          <a:off x="0" y="0"/>
          <a:ext cx="0" cy="0"/>
          <a:chOff x="0" y="0"/>
          <a:chExt cx="0" cy="0"/>
        </a:xfrm>
      </p:grpSpPr>
      <p:sp>
        <p:nvSpPr>
          <p:cNvPr id="20" name="Slide Number Placeholder 1"/>
          <p:cNvSpPr>
            <a:spLocks noGrp="1"/>
          </p:cNvSpPr>
          <p:nvPr>
            <p:ph type="sldNum" sz="quarter" idx="10"/>
          </p:nvPr>
        </p:nvSpPr>
        <p:spPr/>
        <p:txBody>
          <a:bodyPr/>
          <a:lstStyle/>
          <a:p>
            <a:pPr lvl="0"/>
            <a:fld id="{67A20D41-18F7-45E7-AA7A-E3F411A3CE21}" type="slidenum">
              <a:t>158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Our square root example</a:t>
            </a:r>
          </a:p>
        </p:txBody>
      </p:sp>
      <p:sp>
        <p:nvSpPr>
          <p:cNvPr id="3" name="TextBox 2"/>
          <p:cNvSpPr txBox="1"/>
          <p:nvPr/>
        </p:nvSpPr>
        <p:spPr>
          <a:xfrm>
            <a:off x="503999" y="1872000"/>
            <a:ext cx="4830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middle = (lower + upper)/2</a:t>
            </a:r>
          </a:p>
        </p:txBody>
      </p:sp>
      <p:sp>
        <p:nvSpPr>
          <p:cNvPr id="4" name="TextBox 3"/>
          <p:cNvSpPr txBox="1"/>
          <p:nvPr/>
        </p:nvSpPr>
        <p:spPr>
          <a:xfrm>
            <a:off x="503999" y="2951999"/>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if</a:t>
            </a:r>
          </a:p>
        </p:txBody>
      </p:sp>
      <p:sp>
        <p:nvSpPr>
          <p:cNvPr id="5" name="TextBox 4"/>
          <p:cNvSpPr txBox="1"/>
          <p:nvPr/>
        </p:nvSpPr>
        <p:spPr>
          <a:xfrm>
            <a:off x="503999" y="4392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else :</a:t>
            </a:r>
          </a:p>
        </p:txBody>
      </p:sp>
      <p:sp>
        <p:nvSpPr>
          <p:cNvPr id="6" name="TextBox 5"/>
          <p:cNvSpPr txBox="1"/>
          <p:nvPr/>
        </p:nvSpPr>
        <p:spPr>
          <a:xfrm>
            <a:off x="503999" y="6192000"/>
            <a:ext cx="3548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print(lower, upper)</a:t>
            </a:r>
          </a:p>
        </p:txBody>
      </p:sp>
      <p:sp>
        <p:nvSpPr>
          <p:cNvPr id="7" name="TextBox 6"/>
          <p:cNvSpPr txBox="1"/>
          <p:nvPr/>
        </p:nvSpPr>
        <p:spPr>
          <a:xfrm>
            <a:off x="503999" y="3671999"/>
            <a:ext cx="45827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a:t>
            </a:r>
          </a:p>
        </p:txBody>
      </p:sp>
      <p:sp>
        <p:nvSpPr>
          <p:cNvPr id="8" name="TextBox 7"/>
          <p:cNvSpPr txBox="1"/>
          <p:nvPr/>
        </p:nvSpPr>
        <p:spPr>
          <a:xfrm>
            <a:off x="1307519" y="3671999"/>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lower = middle</a:t>
            </a:r>
          </a:p>
        </p:txBody>
      </p:sp>
      <p:sp>
        <p:nvSpPr>
          <p:cNvPr id="9" name="TextBox 8"/>
          <p:cNvSpPr txBox="1"/>
          <p:nvPr/>
        </p:nvSpPr>
        <p:spPr>
          <a:xfrm>
            <a:off x="503999" y="5112000"/>
            <a:ext cx="45827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a:t>
            </a:r>
          </a:p>
        </p:txBody>
      </p:sp>
      <p:sp>
        <p:nvSpPr>
          <p:cNvPr id="10" name="TextBox 9"/>
          <p:cNvSpPr txBox="1"/>
          <p:nvPr/>
        </p:nvSpPr>
        <p:spPr>
          <a:xfrm>
            <a:off x="1307519" y="511200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upper = middle</a:t>
            </a:r>
          </a:p>
        </p:txBody>
      </p:sp>
      <p:sp>
        <p:nvSpPr>
          <p:cNvPr id="11" name="TextBox 10"/>
          <p:cNvSpPr txBox="1"/>
          <p:nvPr/>
        </p:nvSpPr>
        <p:spPr>
          <a:xfrm>
            <a:off x="6984719" y="1872000"/>
            <a:ext cx="9702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Before</a:t>
            </a:r>
          </a:p>
        </p:txBody>
      </p:sp>
      <p:sp>
        <p:nvSpPr>
          <p:cNvPr id="12" name="TextBox 11"/>
          <p:cNvSpPr txBox="1"/>
          <p:nvPr/>
        </p:nvSpPr>
        <p:spPr>
          <a:xfrm>
            <a:off x="3978720" y="2951999"/>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3" name="TextBox 12"/>
          <p:cNvSpPr txBox="1"/>
          <p:nvPr/>
        </p:nvSpPr>
        <p:spPr>
          <a:xfrm>
            <a:off x="1052640" y="2951999"/>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middle**2 &lt; 2.0</a:t>
            </a:r>
          </a:p>
        </p:txBody>
      </p:sp>
      <p:sp>
        <p:nvSpPr>
          <p:cNvPr id="14" name="TextBox 13"/>
          <p:cNvSpPr txBox="1"/>
          <p:nvPr/>
        </p:nvSpPr>
        <p:spPr>
          <a:xfrm>
            <a:off x="6984719" y="6192360"/>
            <a:ext cx="7174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After</a:t>
            </a:r>
          </a:p>
        </p:txBody>
      </p:sp>
      <p:sp>
        <p:nvSpPr>
          <p:cNvPr id="15" name="Freeform 14"/>
          <p:cNvSpPr/>
          <p:nvPr/>
        </p:nvSpPr>
        <p:spPr>
          <a:xfrm>
            <a:off x="4752000" y="3024000"/>
            <a:ext cx="360000" cy="266400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18000">
            <a:solidFill>
              <a:srgbClr val="00FFFF"/>
            </a:solidFill>
            <a:prstDash val="solid"/>
          </a:ln>
        </p:spPr>
        <p:txBody>
          <a:bodyPr vert="horz" wrap="none" lIns="36000" tIns="36000" rIns="36000" bIns="36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Sans" pitchFamily="18"/>
              <a:ea typeface="WenQuanYi Micro Hei" pitchFamily="2"/>
              <a:cs typeface="Lohit Devanagari" pitchFamily="2"/>
            </a:endParaRPr>
          </a:p>
        </p:txBody>
      </p:sp>
      <p:sp>
        <p:nvSpPr>
          <p:cNvPr id="16" name="TextBox 15"/>
          <p:cNvSpPr txBox="1"/>
          <p:nvPr/>
        </p:nvSpPr>
        <p:spPr>
          <a:xfrm>
            <a:off x="6985079" y="4150079"/>
            <a:ext cx="13269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if</a:t>
            </a: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 block</a:t>
            </a:r>
          </a:p>
        </p:txBody>
      </p:sp>
      <p:cxnSp>
        <p:nvCxnSpPr>
          <p:cNvPr id="17" name="Straight Arrow Connector 16"/>
          <p:cNvCxnSpPr>
            <a:endCxn id="3" idx="3"/>
          </p:cNvCxnSpPr>
          <p:nvPr/>
        </p:nvCxnSpPr>
        <p:spPr>
          <a:xfrm flipH="1">
            <a:off x="5334480" y="2077920"/>
            <a:ext cx="1650239" cy="3240"/>
          </a:xfrm>
          <a:prstGeom prst="straightConnector1">
            <a:avLst/>
          </a:prstGeom>
          <a:noFill/>
          <a:ln w="18000">
            <a:solidFill>
              <a:srgbClr val="00FFFF"/>
            </a:solidFill>
            <a:prstDash val="solid"/>
            <a:tailEnd type="arrow"/>
          </a:ln>
        </p:spPr>
      </p:cxnSp>
      <p:cxnSp>
        <p:nvCxnSpPr>
          <p:cNvPr id="18" name="Straight Arrow Connector 17"/>
          <p:cNvCxnSpPr>
            <a:endCxn id="15" idx="6"/>
          </p:cNvCxnSpPr>
          <p:nvPr/>
        </p:nvCxnSpPr>
        <p:spPr>
          <a:xfrm flipH="1">
            <a:off x="5112000" y="4356000"/>
            <a:ext cx="1873079" cy="0"/>
          </a:xfrm>
          <a:prstGeom prst="straightConnector1">
            <a:avLst/>
          </a:prstGeom>
          <a:noFill/>
          <a:ln w="18000">
            <a:solidFill>
              <a:srgbClr val="00FFFF"/>
            </a:solidFill>
            <a:prstDash val="solid"/>
            <a:tailEnd type="arrow"/>
          </a:ln>
        </p:spPr>
      </p:cxnSp>
      <p:cxnSp>
        <p:nvCxnSpPr>
          <p:cNvPr id="19" name="Straight Arrow Connector 18"/>
          <p:cNvCxnSpPr>
            <a:stCxn id="14" idx="1"/>
          </p:cNvCxnSpPr>
          <p:nvPr/>
        </p:nvCxnSpPr>
        <p:spPr>
          <a:xfrm flipH="1">
            <a:off x="4052879" y="6398280"/>
            <a:ext cx="2931840" cy="288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name="page159">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pPr lvl="0"/>
            <a:fld id="{7DA8F093-1B75-4A51-99FD-87BBE776BE0A}" type="slidenum">
              <a:t>159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Progress</a:t>
            </a:r>
          </a:p>
        </p:txBody>
      </p:sp>
      <p:sp>
        <p:nvSpPr>
          <p:cNvPr id="3" name="TextBox 2"/>
          <p:cNvSpPr txBox="1"/>
          <p:nvPr/>
        </p:nvSpPr>
        <p:spPr>
          <a:xfrm>
            <a:off x="612000" y="194400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if ... :</a:t>
            </a:r>
          </a:p>
        </p:txBody>
      </p:sp>
      <p:sp>
        <p:nvSpPr>
          <p:cNvPr id="4" name="TextBox 3"/>
          <p:cNvSpPr txBox="1"/>
          <p:nvPr/>
        </p:nvSpPr>
        <p:spPr>
          <a:xfrm>
            <a:off x="6732000" y="1944360"/>
            <a:ext cx="1902960" cy="34538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before</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if</a:t>
            </a:r>
            <a:r>
              <a:rPr lang="en-GB" sz="2400" b="0" i="0" u="none" strike="noStrike" kern="1200">
                <a:ln>
                  <a:noFill/>
                </a:ln>
                <a:latin typeface="Liberation Mono" pitchFamily="49"/>
                <a:ea typeface="WenQuanYi Micro Hei" pitchFamily="2"/>
                <a:cs typeface="Lohit Devanagari" pitchFamily="2"/>
              </a:rPr>
              <a:t> </a:t>
            </a:r>
            <a:r>
              <a:rPr lang="en-GB" sz="2400" b="0" i="1" u="none" strike="noStrike" kern="1200">
                <a:ln>
                  <a:noFill/>
                </a:ln>
                <a:solidFill>
                  <a:srgbClr val="0000FF"/>
                </a:solidFill>
                <a:latin typeface="Liberation Mono" pitchFamily="49"/>
                <a:ea typeface="WenQuanYi Micro Hei" pitchFamily="2"/>
                <a:cs typeface="Lohit Devanagari" pitchFamily="2"/>
              </a:rPr>
              <a:t>test</a:t>
            </a:r>
            <a:r>
              <a:rPr lang="en-GB" sz="2400" b="0" i="0" u="none" strike="noStrike" kern="1200">
                <a:ln>
                  <a:noFill/>
                </a:ln>
                <a:latin typeface="Liberation Mono" pitchFamily="49"/>
                <a:ea typeface="WenQuanYi Micro Hei" pitchFamily="2"/>
                <a:cs typeface="Lohit Devanagari" pitchFamily="2"/>
              </a:rPr>
              <a:t> </a:t>
            </a:r>
            <a:r>
              <a:rPr lang="en-GB" sz="2400" b="0" i="0" u="none" strike="noStrike" kern="1200">
                <a:ln>
                  <a:noFill/>
                </a:ln>
                <a:solidFill>
                  <a:srgbClr val="800000"/>
                </a:solidFill>
                <a:latin typeface="Liberation Mono" pitchFamily="49"/>
                <a:ea typeface="WenQuanYi Micro Hei" pitchFamily="2"/>
                <a:cs typeface="Lohit Devanagari" pitchFamily="2"/>
              </a:rPr>
              <a:t>:</a:t>
            </a:r>
          </a:p>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a:t>
            </a:r>
            <a:r>
              <a:rPr lang="en-GB" sz="2400" b="0" i="1" u="none" strike="noStrike" kern="1200">
                <a:ln>
                  <a:noFill/>
                </a:ln>
                <a:solidFill>
                  <a:srgbClr val="0000FF"/>
                </a:solidFill>
                <a:latin typeface="Liberation Mono" pitchFamily="49"/>
                <a:ea typeface="WenQuanYi Micro Hei" pitchFamily="2"/>
                <a:cs typeface="Lohit Devanagari" pitchFamily="2"/>
              </a:rPr>
              <a:t>action</a:t>
            </a:r>
            <a:r>
              <a:rPr lang="en-GB" sz="2400" b="0" i="1" u="none" strike="noStrike" kern="1200" baseline="-25000">
                <a:ln>
                  <a:noFill/>
                </a:ln>
                <a:solidFill>
                  <a:srgbClr val="0000FF"/>
                </a:solidFill>
                <a:latin typeface="Liberation Mono" pitchFamily="49"/>
                <a:ea typeface="WenQuanYi Micro Hei" pitchFamily="2"/>
                <a:cs typeface="Lohit Devanagari" pitchFamily="2"/>
              </a:rPr>
              <a:t>1</a:t>
            </a:r>
          </a:p>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a:t>
            </a:r>
            <a:r>
              <a:rPr lang="en-GB" sz="2400" b="0" i="1" u="none" strike="noStrike" kern="1200">
                <a:ln>
                  <a:noFill/>
                </a:ln>
                <a:solidFill>
                  <a:srgbClr val="0000FF"/>
                </a:solidFill>
                <a:latin typeface="Liberation Mono" pitchFamily="49"/>
                <a:ea typeface="WenQuanYi Micro Hei" pitchFamily="2"/>
                <a:cs typeface="Lohit Devanagari" pitchFamily="2"/>
              </a:rPr>
              <a:t>action</a:t>
            </a:r>
            <a:r>
              <a:rPr lang="en-GB" sz="2400" b="0" i="1" u="none" strike="noStrike" kern="1200" baseline="-25000">
                <a:ln>
                  <a:noFill/>
                </a:ln>
                <a:solidFill>
                  <a:srgbClr val="0000FF"/>
                </a:solidFill>
                <a:latin typeface="Liberation Mono" pitchFamily="49"/>
                <a:ea typeface="WenQuanYi Micro Hei" pitchFamily="2"/>
                <a:cs typeface="Lohit Devanagari" pitchFamily="2"/>
              </a:rPr>
              <a:t>2</a:t>
            </a:r>
          </a:p>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else:</a:t>
            </a:r>
          </a:p>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a:t>
            </a:r>
            <a:r>
              <a:rPr lang="en-GB" sz="2400" b="0" i="1" u="none" strike="noStrike" kern="1200">
                <a:ln>
                  <a:noFill/>
                </a:ln>
                <a:solidFill>
                  <a:srgbClr val="0000FF"/>
                </a:solidFill>
                <a:latin typeface="Liberation Mono" pitchFamily="49"/>
                <a:ea typeface="WenQuanYi Micro Hei" pitchFamily="2"/>
                <a:cs typeface="Lohit Devanagari" pitchFamily="2"/>
              </a:rPr>
              <a:t>action</a:t>
            </a:r>
            <a:r>
              <a:rPr lang="en-GB" sz="2400" b="0" i="1" u="none" strike="noStrike" kern="1200" baseline="-25000">
                <a:ln>
                  <a:noFill/>
                </a:ln>
                <a:solidFill>
                  <a:srgbClr val="0000FF"/>
                </a:solidFill>
                <a:latin typeface="Liberation Mono" pitchFamily="49"/>
                <a:ea typeface="WenQuanYi Micro Hei" pitchFamily="2"/>
                <a:cs typeface="Lohit Devanagari" pitchFamily="2"/>
              </a:rPr>
              <a:t>3</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afterwards</a:t>
            </a:r>
          </a:p>
        </p:txBody>
      </p:sp>
      <p:sp>
        <p:nvSpPr>
          <p:cNvPr id="5" name="TextBox 4"/>
          <p:cNvSpPr txBox="1"/>
          <p:nvPr/>
        </p:nvSpPr>
        <p:spPr>
          <a:xfrm>
            <a:off x="612360" y="266436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else:</a:t>
            </a:r>
          </a:p>
        </p:txBody>
      </p:sp>
      <p:sp>
        <p:nvSpPr>
          <p:cNvPr id="6" name="TextBox 5"/>
          <p:cNvSpPr txBox="1"/>
          <p:nvPr/>
        </p:nvSpPr>
        <p:spPr>
          <a:xfrm>
            <a:off x="612360" y="3744720"/>
            <a:ext cx="1852919" cy="7520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choice of two</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code blocks</a:t>
            </a:r>
          </a:p>
        </p:txBody>
      </p:sp>
      <p:sp>
        <p:nvSpPr>
          <p:cNvPr id="7" name="TextBox 6"/>
          <p:cNvSpPr txBox="1"/>
          <p:nvPr/>
        </p:nvSpPr>
        <p:spPr>
          <a:xfrm>
            <a:off x="612360" y="5185080"/>
            <a:ext cx="19501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Sans" pitchFamily="18"/>
                <a:ea typeface="WenQuanYi Micro Hei" pitchFamily="2"/>
                <a:cs typeface="Lohit Devanagari" pitchFamily="2"/>
              </a:rPr>
              <a:t>␣␣␣␣</a:t>
            </a:r>
            <a:r>
              <a:rPr lang="en-GB" sz="2400" b="0" i="0" u="none" strike="noStrike" kern="1200">
                <a:ln>
                  <a:noFill/>
                </a:ln>
                <a:latin typeface="Liberation Sans" pitchFamily="18"/>
                <a:ea typeface="WenQuanYi Micro Hei" pitchFamily="2"/>
                <a:cs typeface="Lohit Devanagari" pitchFamily="2"/>
              </a:rPr>
              <a:t>indentation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6" name="Slide Number Placeholder 1"/>
          <p:cNvSpPr>
            <a:spLocks noGrp="1"/>
          </p:cNvSpPr>
          <p:nvPr>
            <p:ph type="sldNum" sz="quarter" idx="10"/>
          </p:nvPr>
        </p:nvSpPr>
        <p:spPr/>
        <p:txBody>
          <a:bodyPr/>
          <a:lstStyle/>
          <a:p>
            <a:pPr lvl="0"/>
            <a:fld id="{784050FC-8183-41E5-BBB8-FBBCF4E22F02}" type="slidenum">
              <a:t>16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Editing Python scripts </a:t>
            </a:r>
            <a:r>
              <a:rPr lang="en-GB">
                <a:latin typeface="Liberation Sans" pitchFamily="34"/>
              </a:rPr>
              <a:t>― </a:t>
            </a:r>
            <a:r>
              <a:rPr lang="en-GB"/>
              <a:t>1</a:t>
            </a:r>
          </a:p>
        </p:txBody>
      </p:sp>
      <p:pic>
        <p:nvPicPr>
          <p:cNvPr id="3" name="Picture 2"/>
          <p:cNvPicPr>
            <a:picLocks noChangeAspect="1"/>
          </p:cNvPicPr>
          <p:nvPr/>
        </p:nvPicPr>
        <p:blipFill>
          <a:blip r:embed="rId3">
            <a:lum/>
            <a:alphaModFix/>
          </a:blip>
          <a:srcRect/>
          <a:stretch>
            <a:fillRect/>
          </a:stretch>
        </p:blipFill>
        <p:spPr>
          <a:xfrm>
            <a:off x="360000" y="1530000"/>
            <a:ext cx="2833200" cy="567000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4320000" y="1530000"/>
            <a:ext cx="5040000" cy="3297600"/>
          </a:xfrm>
          <a:prstGeom prst="rect">
            <a:avLst/>
          </a:prstGeom>
          <a:noFill/>
          <a:ln>
            <a:noFill/>
          </a:ln>
        </p:spPr>
      </p:pic>
      <p:pic>
        <p:nvPicPr>
          <p:cNvPr id="5" name="Picture 4"/>
          <p:cNvPicPr>
            <a:picLocks noChangeAspect="1"/>
          </p:cNvPicPr>
          <p:nvPr/>
        </p:nvPicPr>
        <p:blipFill>
          <a:blip r:embed="rId5">
            <a:lum/>
            <a:alphaModFix/>
          </a:blip>
          <a:srcRect/>
          <a:stretch>
            <a:fillRect/>
          </a:stretch>
        </p:blipFill>
        <p:spPr>
          <a:xfrm>
            <a:off x="5702760" y="5371560"/>
            <a:ext cx="3657240" cy="18284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name="page160">
    <p:spTree>
      <p:nvGrpSpPr>
        <p:cNvPr id="1" name=""/>
        <p:cNvGrpSpPr/>
        <p:nvPr/>
      </p:nvGrpSpPr>
      <p:grpSpPr>
        <a:xfrm>
          <a:off x="0" y="0"/>
          <a:ext cx="0" cy="0"/>
          <a:chOff x="0" y="0"/>
          <a:chExt cx="0" cy="0"/>
        </a:xfrm>
      </p:grpSpPr>
      <p:sp>
        <p:nvSpPr>
          <p:cNvPr id="17" name="Slide Number Placeholder 1"/>
          <p:cNvSpPr>
            <a:spLocks noGrp="1"/>
          </p:cNvSpPr>
          <p:nvPr>
            <p:ph type="sldNum" sz="quarter" idx="10"/>
          </p:nvPr>
        </p:nvSpPr>
        <p:spPr/>
        <p:txBody>
          <a:bodyPr/>
          <a:lstStyle/>
          <a:p>
            <a:pPr lvl="0"/>
            <a:fld id="{F16845F1-A5C3-41E1-B065-CC04FCF69A31}" type="slidenum">
              <a:t>160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Exercise 8</a:t>
            </a:r>
          </a:p>
        </p:txBody>
      </p:sp>
      <p:grpSp>
        <p:nvGrpSpPr>
          <p:cNvPr id="3" name="Group 2"/>
          <p:cNvGrpSpPr/>
          <p:nvPr/>
        </p:nvGrpSpPr>
        <p:grpSpPr>
          <a:xfrm>
            <a:off x="7559640" y="6293159"/>
            <a:ext cx="2250359" cy="871200"/>
            <a:chOff x="7559640" y="6293159"/>
            <a:chExt cx="2250359" cy="871200"/>
          </a:xfrm>
        </p:grpSpPr>
        <p:sp>
          <p:nvSpPr>
            <p:cNvPr id="4" name="TextBox 3"/>
            <p:cNvSpPr txBox="1"/>
            <p:nvPr/>
          </p:nvSpPr>
          <p:spPr>
            <a:xfrm>
              <a:off x="8416080" y="6428520"/>
              <a:ext cx="1393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5 minutes</a:t>
              </a:r>
            </a:p>
          </p:txBody>
        </p:sp>
        <p:pic>
          <p:nvPicPr>
            <p:cNvPr id="5" name="Picture 4"/>
            <p:cNvPicPr>
              <a:picLocks noChangeAspect="1"/>
            </p:cNvPicPr>
            <p:nvPr/>
          </p:nvPicPr>
          <p:blipFill>
            <a:blip r:embed="rId3">
              <a:lum/>
              <a:alphaModFix/>
            </a:blip>
            <a:srcRect/>
            <a:stretch>
              <a:fillRect/>
            </a:stretch>
          </p:blipFill>
          <p:spPr>
            <a:xfrm>
              <a:off x="7559640" y="6293159"/>
              <a:ext cx="871200" cy="871200"/>
            </a:xfrm>
            <a:prstGeom prst="rect">
              <a:avLst/>
            </a:prstGeom>
            <a:noFill/>
            <a:ln>
              <a:noFill/>
            </a:ln>
          </p:spPr>
        </p:pic>
      </p:grpSp>
      <p:sp>
        <p:nvSpPr>
          <p:cNvPr id="6" name="TextBox 5"/>
          <p:cNvSpPr txBox="1"/>
          <p:nvPr/>
        </p:nvSpPr>
        <p:spPr>
          <a:xfrm>
            <a:off x="468360" y="2160360"/>
            <a:ext cx="21744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For each script:</a:t>
            </a:r>
          </a:p>
        </p:txBody>
      </p:sp>
      <p:sp>
        <p:nvSpPr>
          <p:cNvPr id="7" name="TextBox 6"/>
          <p:cNvSpPr txBox="1"/>
          <p:nvPr/>
        </p:nvSpPr>
        <p:spPr>
          <a:xfrm>
            <a:off x="1368719" y="2880720"/>
            <a:ext cx="3004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Predict what it will do.</a:t>
            </a:r>
          </a:p>
        </p:txBody>
      </p:sp>
      <p:sp>
        <p:nvSpPr>
          <p:cNvPr id="8" name="TextBox 7"/>
          <p:cNvSpPr txBox="1"/>
          <p:nvPr/>
        </p:nvSpPr>
        <p:spPr>
          <a:xfrm>
            <a:off x="1368719" y="3601080"/>
            <a:ext cx="203867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Run the script.</a:t>
            </a:r>
          </a:p>
        </p:txBody>
      </p:sp>
      <p:sp>
        <p:nvSpPr>
          <p:cNvPr id="9" name="TextBox 8"/>
          <p:cNvSpPr txBox="1"/>
          <p:nvPr/>
        </p:nvSpPr>
        <p:spPr>
          <a:xfrm>
            <a:off x="1368719" y="4321440"/>
            <a:ext cx="22201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Were you right?</a:t>
            </a:r>
          </a:p>
        </p:txBody>
      </p:sp>
      <p:sp>
        <p:nvSpPr>
          <p:cNvPr id="10" name="TextBox 9"/>
          <p:cNvSpPr txBox="1"/>
          <p:nvPr/>
        </p:nvSpPr>
        <p:spPr>
          <a:xfrm>
            <a:off x="6228360" y="216072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ifthenelse2.py</a:t>
            </a:r>
          </a:p>
        </p:txBody>
      </p:sp>
      <p:sp>
        <p:nvSpPr>
          <p:cNvPr id="11" name="TextBox 10"/>
          <p:cNvSpPr txBox="1"/>
          <p:nvPr/>
        </p:nvSpPr>
        <p:spPr>
          <a:xfrm>
            <a:off x="6228360" y="288072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ifthenelse3.py</a:t>
            </a:r>
          </a:p>
        </p:txBody>
      </p:sp>
      <p:sp>
        <p:nvSpPr>
          <p:cNvPr id="12" name="TextBox 11"/>
          <p:cNvSpPr txBox="1"/>
          <p:nvPr/>
        </p:nvSpPr>
        <p:spPr>
          <a:xfrm>
            <a:off x="6228360" y="360072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ifthenelse4.py</a:t>
            </a:r>
          </a:p>
        </p:txBody>
      </p:sp>
      <p:sp>
        <p:nvSpPr>
          <p:cNvPr id="13" name="TextBox 12"/>
          <p:cNvSpPr txBox="1"/>
          <p:nvPr/>
        </p:nvSpPr>
        <p:spPr>
          <a:xfrm>
            <a:off x="6228360" y="432072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ifthenelse5.py</a:t>
            </a:r>
          </a:p>
        </p:txBody>
      </p:sp>
      <p:sp>
        <p:nvSpPr>
          <p:cNvPr id="14" name="TextBox 13"/>
          <p:cNvSpPr txBox="1"/>
          <p:nvPr/>
        </p:nvSpPr>
        <p:spPr>
          <a:xfrm>
            <a:off x="469080" y="4321800"/>
            <a:ext cx="45827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a:t>
            </a:r>
          </a:p>
        </p:txBody>
      </p:sp>
      <p:sp>
        <p:nvSpPr>
          <p:cNvPr id="15" name="TextBox 14"/>
          <p:cNvSpPr txBox="1"/>
          <p:nvPr/>
        </p:nvSpPr>
        <p:spPr>
          <a:xfrm>
            <a:off x="469440" y="3602160"/>
            <a:ext cx="45827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a:t>
            </a:r>
          </a:p>
        </p:txBody>
      </p:sp>
      <p:sp>
        <p:nvSpPr>
          <p:cNvPr id="16" name="TextBox 15"/>
          <p:cNvSpPr txBox="1"/>
          <p:nvPr/>
        </p:nvSpPr>
        <p:spPr>
          <a:xfrm>
            <a:off x="469800" y="2882520"/>
            <a:ext cx="45827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name="page161">
    <p:spTree>
      <p:nvGrpSpPr>
        <p:cNvPr id="1" name=""/>
        <p:cNvGrpSpPr/>
        <p:nvPr/>
      </p:nvGrpSpPr>
      <p:grpSpPr>
        <a:xfrm>
          <a:off x="0" y="0"/>
          <a:ext cx="0" cy="0"/>
          <a:chOff x="0" y="0"/>
          <a:chExt cx="0" cy="0"/>
        </a:xfrm>
      </p:grpSpPr>
      <p:sp>
        <p:nvSpPr>
          <p:cNvPr id="22" name="Slide Number Placeholder 1"/>
          <p:cNvSpPr>
            <a:spLocks noGrp="1"/>
          </p:cNvSpPr>
          <p:nvPr>
            <p:ph type="sldNum" sz="quarter" idx="10"/>
          </p:nvPr>
        </p:nvSpPr>
        <p:spPr/>
        <p:txBody>
          <a:bodyPr/>
          <a:lstStyle/>
          <a:p>
            <a:pPr lvl="0"/>
            <a:fld id="{DEF861BB-22A5-4714-AF42-D28AE836B4E7}" type="slidenum">
              <a:t>161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Back to our example</a:t>
            </a:r>
          </a:p>
        </p:txBody>
      </p:sp>
      <p:sp>
        <p:nvSpPr>
          <p:cNvPr id="3" name="Freeform 2"/>
          <p:cNvSpPr/>
          <p:nvPr/>
        </p:nvSpPr>
        <p:spPr>
          <a:xfrm>
            <a:off x="342000" y="3010320"/>
            <a:ext cx="6192000" cy="44056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CC"/>
          </a:solidFill>
          <a:ln w="36000">
            <a:solidFill>
              <a:srgbClr val="808080"/>
            </a:solidFill>
            <a:prstDash val="solid"/>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4" name="TextBox 3"/>
          <p:cNvSpPr txBox="1"/>
          <p:nvPr/>
        </p:nvSpPr>
        <p:spPr>
          <a:xfrm>
            <a:off x="486000" y="187200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lower = 0.0</a:t>
            </a:r>
          </a:p>
        </p:txBody>
      </p:sp>
      <p:sp>
        <p:nvSpPr>
          <p:cNvPr id="5" name="TextBox 4"/>
          <p:cNvSpPr txBox="1"/>
          <p:nvPr/>
        </p:nvSpPr>
        <p:spPr>
          <a:xfrm>
            <a:off x="486000" y="223200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upper = 2.0</a:t>
            </a:r>
          </a:p>
        </p:txBody>
      </p:sp>
      <p:sp>
        <p:nvSpPr>
          <p:cNvPr id="6" name="TextBox 5"/>
          <p:cNvSpPr txBox="1"/>
          <p:nvPr/>
        </p:nvSpPr>
        <p:spPr>
          <a:xfrm>
            <a:off x="486000" y="1512000"/>
            <a:ext cx="3548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tolerance = 1.0e-15</a:t>
            </a:r>
          </a:p>
        </p:txBody>
      </p:sp>
      <p:sp>
        <p:nvSpPr>
          <p:cNvPr id="7" name="TextBox 6"/>
          <p:cNvSpPr txBox="1"/>
          <p:nvPr/>
        </p:nvSpPr>
        <p:spPr>
          <a:xfrm>
            <a:off x="486000" y="2592000"/>
            <a:ext cx="5013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uncertainty = upper - lower</a:t>
            </a:r>
          </a:p>
        </p:txBody>
      </p:sp>
      <p:sp>
        <p:nvSpPr>
          <p:cNvPr id="8" name="TextBox 7"/>
          <p:cNvSpPr txBox="1"/>
          <p:nvPr/>
        </p:nvSpPr>
        <p:spPr>
          <a:xfrm>
            <a:off x="486000" y="3311999"/>
            <a:ext cx="5744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while uncertainty &gt; tolerance :</a:t>
            </a:r>
          </a:p>
        </p:txBody>
      </p:sp>
      <p:sp>
        <p:nvSpPr>
          <p:cNvPr id="9" name="TextBox 8"/>
          <p:cNvSpPr txBox="1"/>
          <p:nvPr/>
        </p:nvSpPr>
        <p:spPr>
          <a:xfrm>
            <a:off x="1217519" y="3851999"/>
            <a:ext cx="4830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middle = (lower + upper)/2</a:t>
            </a:r>
          </a:p>
        </p:txBody>
      </p:sp>
      <p:sp>
        <p:nvSpPr>
          <p:cNvPr id="10" name="TextBox 9"/>
          <p:cNvSpPr txBox="1"/>
          <p:nvPr/>
        </p:nvSpPr>
        <p:spPr>
          <a:xfrm>
            <a:off x="1217519" y="6912000"/>
            <a:ext cx="5013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uncertainty = upper - lower</a:t>
            </a:r>
          </a:p>
        </p:txBody>
      </p:sp>
      <p:sp>
        <p:nvSpPr>
          <p:cNvPr id="11" name="TextBox 10"/>
          <p:cNvSpPr txBox="1"/>
          <p:nvPr/>
        </p:nvSpPr>
        <p:spPr>
          <a:xfrm>
            <a:off x="1217519" y="6552000"/>
            <a:ext cx="3548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print(lower, upper)</a:t>
            </a:r>
          </a:p>
        </p:txBody>
      </p:sp>
      <p:sp>
        <p:nvSpPr>
          <p:cNvPr id="12" name="Freeform 11"/>
          <p:cNvSpPr/>
          <p:nvPr/>
        </p:nvSpPr>
        <p:spPr>
          <a:xfrm>
            <a:off x="1205999" y="4270320"/>
            <a:ext cx="4968000" cy="2209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36000">
            <a:solidFill>
              <a:srgbClr val="808080"/>
            </a:solidFill>
            <a:prstDash val="solid"/>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13" name="TextBox 12"/>
          <p:cNvSpPr txBox="1"/>
          <p:nvPr/>
        </p:nvSpPr>
        <p:spPr>
          <a:xfrm>
            <a:off x="1217519" y="4392000"/>
            <a:ext cx="37317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if middle**2 &lt; 2.0 :</a:t>
            </a:r>
          </a:p>
        </p:txBody>
      </p:sp>
      <p:sp>
        <p:nvSpPr>
          <p:cNvPr id="14" name="TextBox 13"/>
          <p:cNvSpPr txBox="1"/>
          <p:nvPr/>
        </p:nvSpPr>
        <p:spPr>
          <a:xfrm>
            <a:off x="1217519" y="5472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else :</a:t>
            </a:r>
          </a:p>
        </p:txBody>
      </p:sp>
      <p:sp>
        <p:nvSpPr>
          <p:cNvPr id="15" name="TextBox 14"/>
          <p:cNvSpPr txBox="1"/>
          <p:nvPr/>
        </p:nvSpPr>
        <p:spPr>
          <a:xfrm>
            <a:off x="1949040" y="601200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upper = middle</a:t>
            </a:r>
          </a:p>
        </p:txBody>
      </p:sp>
      <p:sp>
        <p:nvSpPr>
          <p:cNvPr id="16" name="TextBox 15"/>
          <p:cNvSpPr txBox="1"/>
          <p:nvPr/>
        </p:nvSpPr>
        <p:spPr>
          <a:xfrm>
            <a:off x="1949040" y="493200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lower = middle</a:t>
            </a:r>
          </a:p>
        </p:txBody>
      </p:sp>
      <p:sp>
        <p:nvSpPr>
          <p:cNvPr id="17" name="TextBox 16"/>
          <p:cNvSpPr txBox="1"/>
          <p:nvPr/>
        </p:nvSpPr>
        <p:spPr>
          <a:xfrm>
            <a:off x="8352000" y="5305319"/>
            <a:ext cx="124308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Doubly</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indented</a:t>
            </a:r>
          </a:p>
        </p:txBody>
      </p:sp>
      <p:cxnSp>
        <p:nvCxnSpPr>
          <p:cNvPr id="18" name="Elbow Connector 17"/>
          <p:cNvCxnSpPr>
            <a:stCxn id="17" idx="1"/>
            <a:endCxn id="16" idx="3"/>
          </p:cNvCxnSpPr>
          <p:nvPr/>
        </p:nvCxnSpPr>
        <p:spPr>
          <a:xfrm rot="10800000">
            <a:off x="4583520" y="5141161"/>
            <a:ext cx="3768480" cy="540179"/>
          </a:xfrm>
          <a:prstGeom prst="bentConnector3">
            <a:avLst/>
          </a:prstGeom>
          <a:noFill/>
          <a:ln w="18000">
            <a:solidFill>
              <a:srgbClr val="00FFFF"/>
            </a:solidFill>
            <a:prstDash val="solid"/>
            <a:tailEnd type="arrow"/>
          </a:ln>
        </p:spPr>
      </p:cxnSp>
      <p:cxnSp>
        <p:nvCxnSpPr>
          <p:cNvPr id="19" name="Elbow Connector 18"/>
          <p:cNvCxnSpPr>
            <a:stCxn id="17" idx="1"/>
            <a:endCxn id="15" idx="3"/>
          </p:cNvCxnSpPr>
          <p:nvPr/>
        </p:nvCxnSpPr>
        <p:spPr>
          <a:xfrm rot="10800000" flipV="1">
            <a:off x="4583520" y="5681338"/>
            <a:ext cx="3768480" cy="539821"/>
          </a:xfrm>
          <a:prstGeom prst="bentConnector3">
            <a:avLst/>
          </a:prstGeom>
          <a:noFill/>
          <a:ln w="18000">
            <a:solidFill>
              <a:srgbClr val="00FFFF"/>
            </a:solidFill>
            <a:prstDash val="solid"/>
            <a:tailEnd type="arrow"/>
          </a:ln>
        </p:spPr>
      </p:cxnSp>
      <p:sp>
        <p:nvSpPr>
          <p:cNvPr id="20" name="TextBox 19"/>
          <p:cNvSpPr txBox="1"/>
          <p:nvPr/>
        </p:nvSpPr>
        <p:spPr>
          <a:xfrm>
            <a:off x="8343360" y="4216680"/>
            <a:ext cx="1354320" cy="7794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if</a:t>
            </a:r>
            <a:r>
              <a:rPr lang="en-GB" sz="2400" b="0" i="0" u="none" strike="noStrike" kern="1200">
                <a:ln>
                  <a:noFill/>
                </a:ln>
                <a:latin typeface="Liberation Sans" pitchFamily="18"/>
                <a:ea typeface="WenQuanYi Micro Hei" pitchFamily="2"/>
                <a:cs typeface="Lohit Devanagari" pitchFamily="2"/>
              </a:rPr>
              <a:t> </a:t>
            </a:r>
            <a:r>
              <a:rPr lang="en-GB" sz="2400" b="1" i="0" u="none" strike="noStrike" kern="1200">
                <a:ln>
                  <a:noFill/>
                </a:ln>
                <a:latin typeface="Liberation Sans" pitchFamily="18"/>
                <a:ea typeface="WenQuanYi Micro Hei" pitchFamily="2"/>
                <a:cs typeface="Lohit Devanagari" pitchFamily="2"/>
              </a:rPr>
              <a:t>starts</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indented</a:t>
            </a:r>
          </a:p>
        </p:txBody>
      </p:sp>
      <p:cxnSp>
        <p:nvCxnSpPr>
          <p:cNvPr id="21" name="Straight Arrow Connector 20"/>
          <p:cNvCxnSpPr>
            <a:endCxn id="13" idx="3"/>
          </p:cNvCxnSpPr>
          <p:nvPr/>
        </p:nvCxnSpPr>
        <p:spPr>
          <a:xfrm flipH="1" flipV="1">
            <a:off x="4949279" y="4601160"/>
            <a:ext cx="3394081" cy="504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name="page162">
    <p:spTree>
      <p:nvGrpSpPr>
        <p:cNvPr id="1" name=""/>
        <p:cNvGrpSpPr/>
        <p:nvPr/>
      </p:nvGrpSpPr>
      <p:grpSpPr>
        <a:xfrm>
          <a:off x="0" y="0"/>
          <a:ext cx="0" cy="0"/>
          <a:chOff x="0" y="0"/>
          <a:chExt cx="0" cy="0"/>
        </a:xfrm>
      </p:grpSpPr>
      <p:sp>
        <p:nvSpPr>
          <p:cNvPr id="26" name="Slide Number Placeholder 1"/>
          <p:cNvSpPr>
            <a:spLocks noGrp="1"/>
          </p:cNvSpPr>
          <p:nvPr>
            <p:ph type="sldNum" sz="quarter" idx="10"/>
          </p:nvPr>
        </p:nvSpPr>
        <p:spPr/>
        <p:txBody>
          <a:bodyPr/>
          <a:lstStyle/>
          <a:p>
            <a:pPr lvl="0"/>
            <a:fld id="{E2D1D3E6-43DE-49D0-90FB-30EA9C16F738}" type="slidenum">
              <a:t>162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Levels of indentation</a:t>
            </a:r>
          </a:p>
        </p:txBody>
      </p:sp>
      <p:sp>
        <p:nvSpPr>
          <p:cNvPr id="3" name="TextBox 2"/>
          <p:cNvSpPr txBox="1"/>
          <p:nvPr/>
        </p:nvSpPr>
        <p:spPr>
          <a:xfrm>
            <a:off x="486000" y="187200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lower = 0.0</a:t>
            </a:r>
          </a:p>
        </p:txBody>
      </p:sp>
      <p:sp>
        <p:nvSpPr>
          <p:cNvPr id="4" name="TextBox 3"/>
          <p:cNvSpPr txBox="1"/>
          <p:nvPr/>
        </p:nvSpPr>
        <p:spPr>
          <a:xfrm>
            <a:off x="486000" y="223200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upper = 2.0</a:t>
            </a:r>
          </a:p>
        </p:txBody>
      </p:sp>
      <p:sp>
        <p:nvSpPr>
          <p:cNvPr id="5" name="TextBox 4"/>
          <p:cNvSpPr txBox="1"/>
          <p:nvPr/>
        </p:nvSpPr>
        <p:spPr>
          <a:xfrm>
            <a:off x="486000" y="1512000"/>
            <a:ext cx="3548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tolerance = 1.0e-15</a:t>
            </a:r>
          </a:p>
        </p:txBody>
      </p:sp>
      <p:sp>
        <p:nvSpPr>
          <p:cNvPr id="6" name="TextBox 5"/>
          <p:cNvSpPr txBox="1"/>
          <p:nvPr/>
        </p:nvSpPr>
        <p:spPr>
          <a:xfrm>
            <a:off x="486000" y="2592000"/>
            <a:ext cx="5013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uncertainty = upper - lower</a:t>
            </a:r>
          </a:p>
        </p:txBody>
      </p:sp>
      <p:sp>
        <p:nvSpPr>
          <p:cNvPr id="7" name="TextBox 6"/>
          <p:cNvSpPr txBox="1"/>
          <p:nvPr/>
        </p:nvSpPr>
        <p:spPr>
          <a:xfrm>
            <a:off x="486000" y="3311999"/>
            <a:ext cx="5744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while uncertainty &gt; tolerance :</a:t>
            </a:r>
          </a:p>
        </p:txBody>
      </p:sp>
      <p:sp>
        <p:nvSpPr>
          <p:cNvPr id="8" name="TextBox 7"/>
          <p:cNvSpPr txBox="1"/>
          <p:nvPr/>
        </p:nvSpPr>
        <p:spPr>
          <a:xfrm>
            <a:off x="1217519" y="3851999"/>
            <a:ext cx="4830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middle = (lower + upper)/2</a:t>
            </a:r>
          </a:p>
        </p:txBody>
      </p:sp>
      <p:sp>
        <p:nvSpPr>
          <p:cNvPr id="9" name="TextBox 8"/>
          <p:cNvSpPr txBox="1"/>
          <p:nvPr/>
        </p:nvSpPr>
        <p:spPr>
          <a:xfrm>
            <a:off x="1217519" y="6912000"/>
            <a:ext cx="5013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uncertainty = upper - lower</a:t>
            </a:r>
          </a:p>
        </p:txBody>
      </p:sp>
      <p:sp>
        <p:nvSpPr>
          <p:cNvPr id="10" name="TextBox 9"/>
          <p:cNvSpPr txBox="1"/>
          <p:nvPr/>
        </p:nvSpPr>
        <p:spPr>
          <a:xfrm>
            <a:off x="1217519" y="6552000"/>
            <a:ext cx="3548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print(lower, upper)</a:t>
            </a:r>
          </a:p>
        </p:txBody>
      </p:sp>
      <p:sp>
        <p:nvSpPr>
          <p:cNvPr id="11" name="TextBox 10"/>
          <p:cNvSpPr txBox="1"/>
          <p:nvPr/>
        </p:nvSpPr>
        <p:spPr>
          <a:xfrm>
            <a:off x="1217519" y="4392000"/>
            <a:ext cx="37317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if middle**2 &lt; 2.0 :</a:t>
            </a:r>
          </a:p>
        </p:txBody>
      </p:sp>
      <p:sp>
        <p:nvSpPr>
          <p:cNvPr id="12" name="TextBox 11"/>
          <p:cNvSpPr txBox="1"/>
          <p:nvPr/>
        </p:nvSpPr>
        <p:spPr>
          <a:xfrm>
            <a:off x="1217519" y="5472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else :</a:t>
            </a:r>
          </a:p>
        </p:txBody>
      </p:sp>
      <p:sp>
        <p:nvSpPr>
          <p:cNvPr id="13" name="TextBox 12"/>
          <p:cNvSpPr txBox="1"/>
          <p:nvPr/>
        </p:nvSpPr>
        <p:spPr>
          <a:xfrm>
            <a:off x="1949040" y="601200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upper = middle</a:t>
            </a:r>
          </a:p>
        </p:txBody>
      </p:sp>
      <p:sp>
        <p:nvSpPr>
          <p:cNvPr id="14" name="TextBox 13"/>
          <p:cNvSpPr txBox="1"/>
          <p:nvPr/>
        </p:nvSpPr>
        <p:spPr>
          <a:xfrm>
            <a:off x="1949040" y="493200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lower = middle</a:t>
            </a:r>
          </a:p>
        </p:txBody>
      </p:sp>
      <p:sp>
        <p:nvSpPr>
          <p:cNvPr id="15" name="TextBox 14"/>
          <p:cNvSpPr txBox="1"/>
          <p:nvPr/>
        </p:nvSpPr>
        <p:spPr>
          <a:xfrm>
            <a:off x="486000" y="3851999"/>
            <a:ext cx="458279"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a:t>
            </a:r>
          </a:p>
        </p:txBody>
      </p:sp>
      <p:sp>
        <p:nvSpPr>
          <p:cNvPr id="16" name="TextBox 15"/>
          <p:cNvSpPr txBox="1"/>
          <p:nvPr/>
        </p:nvSpPr>
        <p:spPr>
          <a:xfrm>
            <a:off x="486000" y="4392000"/>
            <a:ext cx="45827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a:t>
            </a:r>
          </a:p>
        </p:txBody>
      </p:sp>
      <p:sp>
        <p:nvSpPr>
          <p:cNvPr id="17" name="TextBox 16"/>
          <p:cNvSpPr txBox="1"/>
          <p:nvPr/>
        </p:nvSpPr>
        <p:spPr>
          <a:xfrm>
            <a:off x="486000" y="4932000"/>
            <a:ext cx="84384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a:t>
            </a:r>
          </a:p>
        </p:txBody>
      </p:sp>
      <p:sp>
        <p:nvSpPr>
          <p:cNvPr id="18" name="TextBox 17"/>
          <p:cNvSpPr txBox="1"/>
          <p:nvPr/>
        </p:nvSpPr>
        <p:spPr>
          <a:xfrm>
            <a:off x="486000" y="5472000"/>
            <a:ext cx="45827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a:t>
            </a:r>
          </a:p>
        </p:txBody>
      </p:sp>
      <p:sp>
        <p:nvSpPr>
          <p:cNvPr id="19" name="TextBox 18"/>
          <p:cNvSpPr txBox="1"/>
          <p:nvPr/>
        </p:nvSpPr>
        <p:spPr>
          <a:xfrm>
            <a:off x="486000" y="6012000"/>
            <a:ext cx="8438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a:t>
            </a:r>
          </a:p>
        </p:txBody>
      </p:sp>
      <p:sp>
        <p:nvSpPr>
          <p:cNvPr id="20" name="TextBox 19"/>
          <p:cNvSpPr txBox="1"/>
          <p:nvPr/>
        </p:nvSpPr>
        <p:spPr>
          <a:xfrm>
            <a:off x="486000" y="6552000"/>
            <a:ext cx="45827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a:t>
            </a:r>
          </a:p>
        </p:txBody>
      </p:sp>
      <p:sp>
        <p:nvSpPr>
          <p:cNvPr id="21" name="TextBox 20"/>
          <p:cNvSpPr txBox="1"/>
          <p:nvPr/>
        </p:nvSpPr>
        <p:spPr>
          <a:xfrm>
            <a:off x="486000" y="6912000"/>
            <a:ext cx="45827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a:t>
            </a:r>
          </a:p>
        </p:txBody>
      </p:sp>
      <p:sp>
        <p:nvSpPr>
          <p:cNvPr id="22" name="TextBox 21"/>
          <p:cNvSpPr txBox="1"/>
          <p:nvPr/>
        </p:nvSpPr>
        <p:spPr>
          <a:xfrm>
            <a:off x="8343360" y="3851999"/>
            <a:ext cx="12934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4 spaces</a:t>
            </a:r>
          </a:p>
        </p:txBody>
      </p:sp>
      <p:sp>
        <p:nvSpPr>
          <p:cNvPr id="23" name="TextBox 22"/>
          <p:cNvSpPr txBox="1"/>
          <p:nvPr/>
        </p:nvSpPr>
        <p:spPr>
          <a:xfrm>
            <a:off x="8343360" y="4923360"/>
            <a:ext cx="12934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8 spaces</a:t>
            </a:r>
          </a:p>
        </p:txBody>
      </p:sp>
      <p:cxnSp>
        <p:nvCxnSpPr>
          <p:cNvPr id="24" name="Straight Arrow Connector 23"/>
          <p:cNvCxnSpPr>
            <a:stCxn id="22" idx="1"/>
            <a:endCxn id="8" idx="3"/>
          </p:cNvCxnSpPr>
          <p:nvPr/>
        </p:nvCxnSpPr>
        <p:spPr>
          <a:xfrm flipH="1">
            <a:off x="6047999" y="4058099"/>
            <a:ext cx="2295361" cy="3060"/>
          </a:xfrm>
          <a:prstGeom prst="straightConnector1">
            <a:avLst/>
          </a:prstGeom>
          <a:noFill/>
          <a:ln w="18000">
            <a:solidFill>
              <a:srgbClr val="00FFFF"/>
            </a:solidFill>
            <a:prstDash val="solid"/>
            <a:tailEnd type="arrow"/>
          </a:ln>
        </p:spPr>
      </p:cxnSp>
      <p:cxnSp>
        <p:nvCxnSpPr>
          <p:cNvPr id="25" name="Straight Arrow Connector 24"/>
          <p:cNvCxnSpPr>
            <a:stCxn id="23" idx="1"/>
          </p:cNvCxnSpPr>
          <p:nvPr/>
        </p:nvCxnSpPr>
        <p:spPr>
          <a:xfrm flipH="1">
            <a:off x="4583520" y="5129279"/>
            <a:ext cx="3759840" cy="11881"/>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name="page163">
    <p:spTree>
      <p:nvGrpSpPr>
        <p:cNvPr id="1" name=""/>
        <p:cNvGrpSpPr/>
        <p:nvPr/>
      </p:nvGrpSpPr>
      <p:grpSpPr>
        <a:xfrm>
          <a:off x="0" y="0"/>
          <a:ext cx="0" cy="0"/>
          <a:chOff x="0" y="0"/>
          <a:chExt cx="0" cy="0"/>
        </a:xfrm>
      </p:grpSpPr>
      <p:sp>
        <p:nvSpPr>
          <p:cNvPr id="9" name="Slide Number Placeholder 1"/>
          <p:cNvSpPr>
            <a:spLocks noGrp="1"/>
          </p:cNvSpPr>
          <p:nvPr>
            <p:ph type="sldNum" sz="quarter" idx="10"/>
          </p:nvPr>
        </p:nvSpPr>
        <p:spPr/>
        <p:txBody>
          <a:bodyPr/>
          <a:lstStyle/>
          <a:p>
            <a:pPr lvl="0"/>
            <a:fld id="{A30E8775-4D02-454A-BAE8-6BE9070B7085}" type="slidenum">
              <a:t>163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Trying it out</a:t>
            </a:r>
          </a:p>
        </p:txBody>
      </p:sp>
      <p:sp>
        <p:nvSpPr>
          <p:cNvPr id="3" name="Freeform 2"/>
          <p:cNvSpPr/>
          <p:nvPr/>
        </p:nvSpPr>
        <p:spPr>
          <a:xfrm>
            <a:off x="286920" y="1727280"/>
            <a:ext cx="4871520" cy="5057279"/>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Ctr="0" compatLnSpc="0"/>
          <a:lstStyle/>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tolerance = 1.0e-15</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lower = 0.0</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upper = 2.0</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uncertainty = upper - lower</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while uncertainty &gt; tolerance :</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middle = (lower + upper)/2</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if middle**2 &lt; 2.0:</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lower = middle</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else:</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upper = middle</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print(lower, upper)</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uncertainty = upper - lower</a:t>
            </a:r>
          </a:p>
        </p:txBody>
      </p:sp>
      <p:sp>
        <p:nvSpPr>
          <p:cNvPr id="4" name="TextBox 3"/>
          <p:cNvSpPr txBox="1"/>
          <p:nvPr/>
        </p:nvSpPr>
        <p:spPr>
          <a:xfrm>
            <a:off x="3620160" y="6839279"/>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sqrt1.py</a:t>
            </a:r>
          </a:p>
        </p:txBody>
      </p:sp>
      <p:sp>
        <p:nvSpPr>
          <p:cNvPr id="5" name="TextBox 4"/>
          <p:cNvSpPr txBox="1"/>
          <p:nvPr/>
        </p:nvSpPr>
        <p:spPr>
          <a:xfrm>
            <a:off x="5769360" y="1728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6" name="TextBox 5"/>
          <p:cNvSpPr txBox="1"/>
          <p:nvPr/>
        </p:nvSpPr>
        <p:spPr>
          <a:xfrm>
            <a:off x="5769360" y="2254320"/>
            <a:ext cx="4281840" cy="38779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1.0 2.0</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1.0 1.5</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1.25 1.5</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1.375 1.5</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1.375 1.4375</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1.40625 1.4375</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1.40625 1.421875</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1.414213... 1.414213...</a:t>
            </a:r>
          </a:p>
        </p:txBody>
      </p:sp>
      <p:sp>
        <p:nvSpPr>
          <p:cNvPr id="7" name="TextBox 6"/>
          <p:cNvSpPr txBox="1"/>
          <p:nvPr/>
        </p:nvSpPr>
        <p:spPr>
          <a:xfrm>
            <a:off x="6135119" y="1728360"/>
            <a:ext cx="3000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python3 sqrt1.py</a:t>
            </a:r>
          </a:p>
        </p:txBody>
      </p:sp>
      <p:sp>
        <p:nvSpPr>
          <p:cNvPr id="8" name="TextBox 7"/>
          <p:cNvSpPr txBox="1"/>
          <p:nvPr/>
        </p:nvSpPr>
        <p:spPr>
          <a:xfrm>
            <a:off x="8245079" y="6448320"/>
            <a:ext cx="1114920" cy="11116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7200" b="0" i="0" u="none" strike="noStrike" kern="1200">
                <a:ln>
                  <a:noFill/>
                </a:ln>
                <a:solidFill>
                  <a:srgbClr val="00FF00"/>
                </a:solidFill>
                <a:latin typeface="Liberation Sans" pitchFamily="18"/>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name="page164">
    <p:spTree>
      <p:nvGrpSpPr>
        <p:cNvPr id="1" name=""/>
        <p:cNvGrpSpPr/>
        <p:nvPr/>
      </p:nvGrpSpPr>
      <p:grpSpPr>
        <a:xfrm>
          <a:off x="0" y="0"/>
          <a:ext cx="0" cy="0"/>
          <a:chOff x="0" y="0"/>
          <a:chExt cx="0" cy="0"/>
        </a:xfrm>
      </p:grpSpPr>
      <p:sp>
        <p:nvSpPr>
          <p:cNvPr id="26" name="Slide Number Placeholder 1"/>
          <p:cNvSpPr>
            <a:spLocks noGrp="1"/>
          </p:cNvSpPr>
          <p:nvPr>
            <p:ph type="sldNum" sz="quarter" idx="10"/>
          </p:nvPr>
        </p:nvSpPr>
        <p:spPr/>
        <p:txBody>
          <a:bodyPr/>
          <a:lstStyle/>
          <a:p>
            <a:pPr lvl="0"/>
            <a:fld id="{9A20D85B-A08A-4E03-98BC-B714194E0BC7}" type="slidenum">
              <a:t>164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Script for the square root of </a:t>
            </a:r>
            <a:r>
              <a:rPr lang="en-GB">
                <a:solidFill>
                  <a:srgbClr val="FF0000"/>
                </a:solidFill>
                <a:latin typeface="Liberation Mono" pitchFamily="49"/>
              </a:rPr>
              <a:t>2.0</a:t>
            </a:r>
          </a:p>
        </p:txBody>
      </p:sp>
      <p:sp>
        <p:nvSpPr>
          <p:cNvPr id="3" name="TextBox 2"/>
          <p:cNvSpPr txBox="1"/>
          <p:nvPr/>
        </p:nvSpPr>
        <p:spPr>
          <a:xfrm>
            <a:off x="486000" y="187200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lower = 0.0</a:t>
            </a:r>
          </a:p>
        </p:txBody>
      </p:sp>
      <p:sp>
        <p:nvSpPr>
          <p:cNvPr id="4" name="TextBox 3"/>
          <p:cNvSpPr txBox="1"/>
          <p:nvPr/>
        </p:nvSpPr>
        <p:spPr>
          <a:xfrm>
            <a:off x="486000" y="1512000"/>
            <a:ext cx="3548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tolerance = 1.0e-15</a:t>
            </a:r>
          </a:p>
        </p:txBody>
      </p:sp>
      <p:sp>
        <p:nvSpPr>
          <p:cNvPr id="5" name="TextBox 4"/>
          <p:cNvSpPr txBox="1"/>
          <p:nvPr/>
        </p:nvSpPr>
        <p:spPr>
          <a:xfrm>
            <a:off x="486000" y="2592000"/>
            <a:ext cx="5013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uncertainty = upper - lower</a:t>
            </a:r>
          </a:p>
        </p:txBody>
      </p:sp>
      <p:sp>
        <p:nvSpPr>
          <p:cNvPr id="6" name="TextBox 5"/>
          <p:cNvSpPr txBox="1"/>
          <p:nvPr/>
        </p:nvSpPr>
        <p:spPr>
          <a:xfrm>
            <a:off x="486000" y="3311999"/>
            <a:ext cx="5744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while uncertainty &gt; tolerance :</a:t>
            </a:r>
          </a:p>
        </p:txBody>
      </p:sp>
      <p:sp>
        <p:nvSpPr>
          <p:cNvPr id="7" name="TextBox 6"/>
          <p:cNvSpPr txBox="1"/>
          <p:nvPr/>
        </p:nvSpPr>
        <p:spPr>
          <a:xfrm>
            <a:off x="1217519" y="3851999"/>
            <a:ext cx="4830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middle = (lower + upper)/2</a:t>
            </a:r>
          </a:p>
        </p:txBody>
      </p:sp>
      <p:sp>
        <p:nvSpPr>
          <p:cNvPr id="8" name="TextBox 7"/>
          <p:cNvSpPr txBox="1"/>
          <p:nvPr/>
        </p:nvSpPr>
        <p:spPr>
          <a:xfrm>
            <a:off x="1217519" y="6912000"/>
            <a:ext cx="5013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uncertainty = upper - lower</a:t>
            </a:r>
          </a:p>
        </p:txBody>
      </p:sp>
      <p:sp>
        <p:nvSpPr>
          <p:cNvPr id="9" name="TextBox 8"/>
          <p:cNvSpPr txBox="1"/>
          <p:nvPr/>
        </p:nvSpPr>
        <p:spPr>
          <a:xfrm>
            <a:off x="1217519" y="6552000"/>
            <a:ext cx="3548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print(lower, upper)</a:t>
            </a:r>
          </a:p>
        </p:txBody>
      </p:sp>
      <p:sp>
        <p:nvSpPr>
          <p:cNvPr id="10" name="TextBox 9"/>
          <p:cNvSpPr txBox="1"/>
          <p:nvPr/>
        </p:nvSpPr>
        <p:spPr>
          <a:xfrm>
            <a:off x="486000" y="223200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upper = </a:t>
            </a:r>
            <a:r>
              <a:rPr lang="en-GB" sz="2400" b="1" i="0" u="none" strike="noStrike" kern="1200">
                <a:ln>
                  <a:noFill/>
                </a:ln>
                <a:solidFill>
                  <a:srgbClr val="FF0000"/>
                </a:solidFill>
                <a:latin typeface="Liberation Mono" pitchFamily="49"/>
                <a:ea typeface="WenQuanYi Micro Hei" pitchFamily="2"/>
                <a:cs typeface="Lohit Devanagari" pitchFamily="2"/>
              </a:rPr>
              <a:t>2.0</a:t>
            </a:r>
          </a:p>
        </p:txBody>
      </p:sp>
      <p:sp>
        <p:nvSpPr>
          <p:cNvPr id="11" name="TextBox 10"/>
          <p:cNvSpPr txBox="1"/>
          <p:nvPr/>
        </p:nvSpPr>
        <p:spPr>
          <a:xfrm>
            <a:off x="1217519" y="4392000"/>
            <a:ext cx="37317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if middle**2 &lt; </a:t>
            </a:r>
            <a:r>
              <a:rPr lang="en-GB" sz="2400" b="1" i="0" u="none" strike="noStrike" kern="1200">
                <a:ln>
                  <a:noFill/>
                </a:ln>
                <a:solidFill>
                  <a:srgbClr val="FF0000"/>
                </a:solidFill>
                <a:latin typeface="Liberation Mono" pitchFamily="49"/>
                <a:ea typeface="WenQuanYi Micro Hei" pitchFamily="2"/>
                <a:cs typeface="Lohit Devanagari" pitchFamily="2"/>
              </a:rPr>
              <a:t>2.0</a:t>
            </a:r>
            <a:r>
              <a:rPr lang="en-GB" sz="2400" b="0" i="0" u="none" strike="noStrike" kern="1200">
                <a:ln>
                  <a:noFill/>
                </a:ln>
                <a:latin typeface="Liberation Mono" pitchFamily="49"/>
                <a:ea typeface="WenQuanYi Micro Hei" pitchFamily="2"/>
                <a:cs typeface="Lohit Devanagari" pitchFamily="2"/>
              </a:rPr>
              <a:t> :</a:t>
            </a:r>
          </a:p>
        </p:txBody>
      </p:sp>
      <p:sp>
        <p:nvSpPr>
          <p:cNvPr id="12" name="TextBox 11"/>
          <p:cNvSpPr txBox="1"/>
          <p:nvPr/>
        </p:nvSpPr>
        <p:spPr>
          <a:xfrm>
            <a:off x="1217519" y="5472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else :</a:t>
            </a:r>
          </a:p>
        </p:txBody>
      </p:sp>
      <p:sp>
        <p:nvSpPr>
          <p:cNvPr id="13" name="TextBox 12"/>
          <p:cNvSpPr txBox="1"/>
          <p:nvPr/>
        </p:nvSpPr>
        <p:spPr>
          <a:xfrm>
            <a:off x="1949040" y="601200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upper = middle</a:t>
            </a:r>
          </a:p>
        </p:txBody>
      </p:sp>
      <p:sp>
        <p:nvSpPr>
          <p:cNvPr id="14" name="TextBox 13"/>
          <p:cNvSpPr txBox="1"/>
          <p:nvPr/>
        </p:nvSpPr>
        <p:spPr>
          <a:xfrm>
            <a:off x="1949040" y="493200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lower = middle</a:t>
            </a:r>
          </a:p>
        </p:txBody>
      </p:sp>
      <p:sp>
        <p:nvSpPr>
          <p:cNvPr id="15" name="TextBox 14"/>
          <p:cNvSpPr txBox="1"/>
          <p:nvPr/>
        </p:nvSpPr>
        <p:spPr>
          <a:xfrm>
            <a:off x="486000" y="3851999"/>
            <a:ext cx="45827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a:t>
            </a:r>
          </a:p>
        </p:txBody>
      </p:sp>
      <p:sp>
        <p:nvSpPr>
          <p:cNvPr id="16" name="TextBox 15"/>
          <p:cNvSpPr txBox="1"/>
          <p:nvPr/>
        </p:nvSpPr>
        <p:spPr>
          <a:xfrm>
            <a:off x="486000" y="4392000"/>
            <a:ext cx="45827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a:t>
            </a:r>
          </a:p>
        </p:txBody>
      </p:sp>
      <p:sp>
        <p:nvSpPr>
          <p:cNvPr id="17" name="TextBox 16"/>
          <p:cNvSpPr txBox="1"/>
          <p:nvPr/>
        </p:nvSpPr>
        <p:spPr>
          <a:xfrm>
            <a:off x="486000" y="4932000"/>
            <a:ext cx="8438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a:t>
            </a:r>
          </a:p>
        </p:txBody>
      </p:sp>
      <p:sp>
        <p:nvSpPr>
          <p:cNvPr id="18" name="TextBox 17"/>
          <p:cNvSpPr txBox="1"/>
          <p:nvPr/>
        </p:nvSpPr>
        <p:spPr>
          <a:xfrm>
            <a:off x="486000" y="5472000"/>
            <a:ext cx="45827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a:t>
            </a:r>
          </a:p>
        </p:txBody>
      </p:sp>
      <p:sp>
        <p:nvSpPr>
          <p:cNvPr id="19" name="TextBox 18"/>
          <p:cNvSpPr txBox="1"/>
          <p:nvPr/>
        </p:nvSpPr>
        <p:spPr>
          <a:xfrm>
            <a:off x="486000" y="6012000"/>
            <a:ext cx="8438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a:t>
            </a:r>
          </a:p>
        </p:txBody>
      </p:sp>
      <p:sp>
        <p:nvSpPr>
          <p:cNvPr id="20" name="TextBox 19"/>
          <p:cNvSpPr txBox="1"/>
          <p:nvPr/>
        </p:nvSpPr>
        <p:spPr>
          <a:xfrm>
            <a:off x="486000" y="6552000"/>
            <a:ext cx="45827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a:t>
            </a:r>
          </a:p>
        </p:txBody>
      </p:sp>
      <p:sp>
        <p:nvSpPr>
          <p:cNvPr id="21" name="TextBox 20"/>
          <p:cNvSpPr txBox="1"/>
          <p:nvPr/>
        </p:nvSpPr>
        <p:spPr>
          <a:xfrm>
            <a:off x="486000" y="6912000"/>
            <a:ext cx="45827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a:t>
            </a:r>
          </a:p>
        </p:txBody>
      </p:sp>
      <p:sp>
        <p:nvSpPr>
          <p:cNvPr id="22" name="TextBox 21"/>
          <p:cNvSpPr txBox="1"/>
          <p:nvPr/>
        </p:nvSpPr>
        <p:spPr>
          <a:xfrm>
            <a:off x="7920000" y="2235240"/>
            <a:ext cx="6642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WenQuanYi Micro Hei" pitchFamily="2"/>
                <a:cs typeface="Lohit Devanagari" pitchFamily="2"/>
              </a:rPr>
              <a:t>2.0</a:t>
            </a:r>
          </a:p>
        </p:txBody>
      </p:sp>
      <p:cxnSp>
        <p:nvCxnSpPr>
          <p:cNvPr id="23" name="Straight Arrow Connector 22"/>
          <p:cNvCxnSpPr>
            <a:stCxn id="22" idx="1"/>
            <a:endCxn id="10" idx="3"/>
          </p:cNvCxnSpPr>
          <p:nvPr/>
        </p:nvCxnSpPr>
        <p:spPr>
          <a:xfrm flipH="1" flipV="1">
            <a:off x="2571839" y="2441160"/>
            <a:ext cx="5348161" cy="180"/>
          </a:xfrm>
          <a:prstGeom prst="straightConnector1">
            <a:avLst/>
          </a:prstGeom>
          <a:noFill/>
          <a:ln w="18000">
            <a:solidFill>
              <a:srgbClr val="00FFFF"/>
            </a:solidFill>
            <a:prstDash val="solid"/>
            <a:tailEnd type="arrow"/>
          </a:ln>
        </p:spPr>
      </p:cxnSp>
      <p:sp>
        <p:nvSpPr>
          <p:cNvPr id="24" name="TextBox 23"/>
          <p:cNvSpPr txBox="1"/>
          <p:nvPr/>
        </p:nvSpPr>
        <p:spPr>
          <a:xfrm>
            <a:off x="7911360" y="4386600"/>
            <a:ext cx="6642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WenQuanYi Micro Hei" pitchFamily="2"/>
                <a:cs typeface="Lohit Devanagari" pitchFamily="2"/>
              </a:rPr>
              <a:t>2.0</a:t>
            </a:r>
          </a:p>
        </p:txBody>
      </p:sp>
      <p:cxnSp>
        <p:nvCxnSpPr>
          <p:cNvPr id="25" name="Straight Arrow Connector 24"/>
          <p:cNvCxnSpPr>
            <a:stCxn id="24" idx="1"/>
            <a:endCxn id="11" idx="3"/>
          </p:cNvCxnSpPr>
          <p:nvPr/>
        </p:nvCxnSpPr>
        <p:spPr>
          <a:xfrm flipH="1">
            <a:off x="4949279" y="4592700"/>
            <a:ext cx="2962081" cy="846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name="page165">
    <p:spTree>
      <p:nvGrpSpPr>
        <p:cNvPr id="1" name=""/>
        <p:cNvGrpSpPr/>
        <p:nvPr/>
      </p:nvGrpSpPr>
      <p:grpSpPr>
        <a:xfrm>
          <a:off x="0" y="0"/>
          <a:ext cx="0" cy="0"/>
          <a:chOff x="0" y="0"/>
          <a:chExt cx="0" cy="0"/>
        </a:xfrm>
      </p:grpSpPr>
      <p:sp>
        <p:nvSpPr>
          <p:cNvPr id="6" name="Slide Number Placeholder 1"/>
          <p:cNvSpPr>
            <a:spLocks noGrp="1"/>
          </p:cNvSpPr>
          <p:nvPr>
            <p:ph type="sldNum" sz="quarter" idx="10"/>
          </p:nvPr>
        </p:nvSpPr>
        <p:spPr/>
        <p:txBody>
          <a:bodyPr/>
          <a:lstStyle/>
          <a:p>
            <a:pPr lvl="0"/>
            <a:fld id="{A651B8C2-2C2D-4276-8E07-BFD1287B5579}" type="slidenum">
              <a:t>165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Input target</a:t>
            </a:r>
          </a:p>
        </p:txBody>
      </p:sp>
      <p:sp>
        <p:nvSpPr>
          <p:cNvPr id="3" name="TextBox 2"/>
          <p:cNvSpPr txBox="1"/>
          <p:nvPr/>
        </p:nvSpPr>
        <p:spPr>
          <a:xfrm>
            <a:off x="486000" y="2232000"/>
            <a:ext cx="446472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text = input('Number? ')</a:t>
            </a:r>
          </a:p>
          <a:p>
            <a:pPr marL="0" marR="0" lvl="0" indent="0" rtl="0" hangingPunct="0">
              <a:lnSpc>
                <a:spcPct val="100000"/>
              </a:lnSpc>
              <a:spcBef>
                <a:spcPts val="0"/>
              </a:spcBef>
              <a:spcAft>
                <a:spcPts val="0"/>
              </a:spcAft>
              <a:buNone/>
              <a:tabLst/>
            </a:pPr>
            <a:r>
              <a:rPr lang="en-GB" sz="2400" b="0" i="0" u="none" strike="noStrike" kern="1200">
                <a:ln>
                  <a:noFill/>
                </a:ln>
                <a:solidFill>
                  <a:srgbClr val="FF0000"/>
                </a:solidFill>
                <a:latin typeface="Liberation Mono" pitchFamily="49"/>
                <a:ea typeface="WenQuanYi Micro Hei" pitchFamily="2"/>
                <a:cs typeface="Lohit Devanagari" pitchFamily="2"/>
              </a:rPr>
              <a:t>number</a:t>
            </a:r>
            <a:r>
              <a:rPr lang="en-GB" sz="2400" b="0" i="0" u="none" strike="noStrike" kern="1200">
                <a:ln>
                  <a:noFill/>
                </a:ln>
                <a:latin typeface="Liberation Mono" pitchFamily="49"/>
                <a:ea typeface="WenQuanYi Micro Hei" pitchFamily="2"/>
                <a:cs typeface="Lohit Devanagari" pitchFamily="2"/>
              </a:rPr>
              <a:t> = float(text)</a:t>
            </a:r>
          </a:p>
        </p:txBody>
      </p:sp>
      <p:sp>
        <p:nvSpPr>
          <p:cNvPr id="4" name="TextBox 3"/>
          <p:cNvSpPr txBox="1"/>
          <p:nvPr/>
        </p:nvSpPr>
        <p:spPr>
          <a:xfrm>
            <a:off x="1217519" y="4392000"/>
            <a:ext cx="42804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if middle**2 &lt; </a:t>
            </a:r>
            <a:r>
              <a:rPr lang="en-GB" sz="2400" b="1" i="0" u="none" strike="noStrike" kern="1200">
                <a:ln>
                  <a:noFill/>
                </a:ln>
                <a:solidFill>
                  <a:srgbClr val="FF0000"/>
                </a:solidFill>
                <a:latin typeface="Liberation Mono" pitchFamily="49"/>
                <a:ea typeface="WenQuanYi Micro Hei" pitchFamily="2"/>
                <a:cs typeface="Lohit Devanagari" pitchFamily="2"/>
              </a:rPr>
              <a:t>number</a:t>
            </a:r>
            <a:r>
              <a:rPr lang="en-GB" sz="2400" b="0" i="0" u="none" strike="noStrike" kern="1200">
                <a:ln>
                  <a:noFill/>
                </a:ln>
                <a:latin typeface="Liberation Mono" pitchFamily="49"/>
                <a:ea typeface="WenQuanYi Micro Hei" pitchFamily="2"/>
                <a:cs typeface="Lohit Devanagari" pitchFamily="2"/>
              </a:rPr>
              <a:t> :</a:t>
            </a:r>
          </a:p>
        </p:txBody>
      </p:sp>
      <p:sp>
        <p:nvSpPr>
          <p:cNvPr id="5" name="TextBox 4"/>
          <p:cNvSpPr txBox="1"/>
          <p:nvPr/>
        </p:nvSpPr>
        <p:spPr>
          <a:xfrm>
            <a:off x="486000" y="3492359"/>
            <a:ext cx="377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34"/>
                <a:ea typeface="Liberation Sans" pitchFamily="34"/>
                <a:cs typeface="Liberation Sans" pitchFamily="34"/>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name="page166">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pPr lvl="0"/>
            <a:fld id="{33ADF98C-332A-4A87-9DF2-974AC06AF3FC}" type="slidenum">
              <a:t>166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Initial bounds?</a:t>
            </a:r>
          </a:p>
        </p:txBody>
      </p:sp>
      <p:sp>
        <p:nvSpPr>
          <p:cNvPr id="3" name="TextBox 2"/>
          <p:cNvSpPr txBox="1"/>
          <p:nvPr/>
        </p:nvSpPr>
        <p:spPr>
          <a:xfrm>
            <a:off x="5903999" y="3744000"/>
            <a:ext cx="10983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x</a:t>
            </a:r>
            <a:r>
              <a:rPr lang="en-GB" sz="2400" b="0" i="0" u="none" strike="noStrike" kern="1200">
                <a:ln>
                  <a:noFill/>
                </a:ln>
                <a:latin typeface="Liberation Sans" pitchFamily="18"/>
                <a:ea typeface="WenQuanYi Micro Hei" pitchFamily="2"/>
                <a:cs typeface="Lohit Devanagari" pitchFamily="2"/>
              </a:rPr>
              <a:t> &gt; 1.0</a:t>
            </a:r>
          </a:p>
        </p:txBody>
      </p:sp>
      <p:sp>
        <p:nvSpPr>
          <p:cNvPr id="4" name="TextBox 3"/>
          <p:cNvSpPr txBox="1"/>
          <p:nvPr/>
        </p:nvSpPr>
        <p:spPr>
          <a:xfrm>
            <a:off x="8064360" y="3744360"/>
            <a:ext cx="17827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34"/>
                <a:ea typeface="Liberation Sans" pitchFamily="34"/>
                <a:cs typeface="Liberation Sans" pitchFamily="34"/>
              </a:rPr>
              <a:t> 1.0 &lt; </a:t>
            </a:r>
            <a:r>
              <a:rPr lang="en-GB" sz="2400" b="1" i="0" u="none" strike="noStrike" kern="1200">
                <a:ln>
                  <a:noFill/>
                </a:ln>
                <a:latin typeface="Liberation Sans" pitchFamily="34"/>
                <a:ea typeface="Liberation Sans" pitchFamily="34"/>
                <a:cs typeface="Liberation Sans" pitchFamily="34"/>
              </a:rPr>
              <a:t>√</a:t>
            </a:r>
            <a:r>
              <a:rPr lang="en-GB" sz="2400" b="1" i="0" u="none" strike="noStrike" kern="1200">
                <a:ln>
                  <a:noFill/>
                </a:ln>
                <a:latin typeface="Liberation Sans" pitchFamily="18"/>
                <a:ea typeface="WenQuanYi Micro Hei" pitchFamily="2"/>
                <a:cs typeface="Lohit Devanagari" pitchFamily="2"/>
              </a:rPr>
              <a:t>x</a:t>
            </a:r>
            <a:r>
              <a:rPr lang="en-GB" sz="2400" b="0" i="0" u="none" strike="noStrike" kern="1200">
                <a:ln>
                  <a:noFill/>
                </a:ln>
                <a:latin typeface="Liberation Sans" pitchFamily="18"/>
                <a:ea typeface="WenQuanYi Micro Hei" pitchFamily="2"/>
                <a:cs typeface="Lohit Devanagari" pitchFamily="2"/>
              </a:rPr>
              <a:t> &lt; </a:t>
            </a:r>
            <a:r>
              <a:rPr lang="en-GB" sz="2400" b="1" i="0" u="none" strike="noStrike" kern="1200">
                <a:ln>
                  <a:noFill/>
                </a:ln>
                <a:latin typeface="Liberation Sans" pitchFamily="18"/>
                <a:ea typeface="WenQuanYi Micro Hei" pitchFamily="2"/>
                <a:cs typeface="Lohit Devanagari" pitchFamily="2"/>
              </a:rPr>
              <a:t>x</a:t>
            </a:r>
          </a:p>
        </p:txBody>
      </p:sp>
      <p:sp>
        <p:nvSpPr>
          <p:cNvPr id="5" name="TextBox 4"/>
          <p:cNvSpPr txBox="1"/>
          <p:nvPr/>
        </p:nvSpPr>
        <p:spPr>
          <a:xfrm>
            <a:off x="5903999" y="4464000"/>
            <a:ext cx="10983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1.0 &gt; </a:t>
            </a:r>
            <a:r>
              <a:rPr lang="en-GB" sz="2400" b="1" i="0" u="none" strike="noStrike" kern="1200">
                <a:ln>
                  <a:noFill/>
                </a:ln>
                <a:latin typeface="Liberation Sans" pitchFamily="18"/>
                <a:ea typeface="WenQuanYi Micro Hei" pitchFamily="2"/>
                <a:cs typeface="Lohit Devanagari" pitchFamily="2"/>
              </a:rPr>
              <a:t>x</a:t>
            </a:r>
          </a:p>
        </p:txBody>
      </p:sp>
      <p:sp>
        <p:nvSpPr>
          <p:cNvPr id="6" name="TextBox 5"/>
          <p:cNvSpPr txBox="1"/>
          <p:nvPr/>
        </p:nvSpPr>
        <p:spPr>
          <a:xfrm>
            <a:off x="8064360" y="4464360"/>
            <a:ext cx="17827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34"/>
                <a:ea typeface="Liberation Sans" pitchFamily="34"/>
                <a:cs typeface="Liberation Sans" pitchFamily="34"/>
              </a:rPr>
              <a:t> 1.0 &gt; </a:t>
            </a:r>
            <a:r>
              <a:rPr lang="en-GB" sz="2400" b="1" i="0" u="none" strike="noStrike" kern="1200">
                <a:ln>
                  <a:noFill/>
                </a:ln>
                <a:latin typeface="Liberation Sans" pitchFamily="34"/>
                <a:ea typeface="Liberation Sans" pitchFamily="34"/>
                <a:cs typeface="Liberation Sans" pitchFamily="34"/>
              </a:rPr>
              <a:t>√</a:t>
            </a:r>
            <a:r>
              <a:rPr lang="en-GB" sz="2400" b="1" i="0" u="none" strike="noStrike" kern="1200">
                <a:ln>
                  <a:noFill/>
                </a:ln>
                <a:latin typeface="Liberation Sans" pitchFamily="18"/>
                <a:ea typeface="WenQuanYi Micro Hei" pitchFamily="2"/>
                <a:cs typeface="Lohit Devanagari" pitchFamily="2"/>
              </a:rPr>
              <a:t>x</a:t>
            </a:r>
            <a:r>
              <a:rPr lang="en-GB" sz="2400" b="0" i="0" u="none" strike="noStrike" kern="1200">
                <a:ln>
                  <a:noFill/>
                </a:ln>
                <a:latin typeface="Liberation Sans" pitchFamily="18"/>
                <a:ea typeface="WenQuanYi Micro Hei" pitchFamily="2"/>
                <a:cs typeface="Lohit Devanagari" pitchFamily="2"/>
              </a:rPr>
              <a:t> &gt; </a:t>
            </a:r>
            <a:r>
              <a:rPr lang="en-GB" sz="2400" b="1" i="0" u="none" strike="noStrike" kern="1200">
                <a:ln>
                  <a:noFill/>
                </a:ln>
                <a:latin typeface="Liberation Sans" pitchFamily="18"/>
                <a:ea typeface="WenQuanYi Micro Hei" pitchFamily="2"/>
                <a:cs typeface="Lohit Devanagari" pitchFamily="2"/>
              </a:rPr>
              <a:t>x</a:t>
            </a:r>
          </a:p>
        </p:txBody>
      </p:sp>
      <p:cxnSp>
        <p:nvCxnSpPr>
          <p:cNvPr id="7" name="Straight Arrow Connector 6"/>
          <p:cNvCxnSpPr/>
          <p:nvPr/>
        </p:nvCxnSpPr>
        <p:spPr>
          <a:xfrm>
            <a:off x="7002360" y="3949920"/>
            <a:ext cx="1062000" cy="360"/>
          </a:xfrm>
          <a:prstGeom prst="straightConnector1">
            <a:avLst/>
          </a:prstGeom>
          <a:noFill/>
          <a:ln w="18000">
            <a:solidFill>
              <a:srgbClr val="800080"/>
            </a:solidFill>
            <a:prstDash val="solid"/>
            <a:tailEnd type="arrow"/>
          </a:ln>
        </p:spPr>
      </p:cxnSp>
      <p:cxnSp>
        <p:nvCxnSpPr>
          <p:cNvPr id="8" name="Straight Arrow Connector 7"/>
          <p:cNvCxnSpPr>
            <a:stCxn id="5" idx="3"/>
            <a:endCxn id="6" idx="1"/>
          </p:cNvCxnSpPr>
          <p:nvPr/>
        </p:nvCxnSpPr>
        <p:spPr>
          <a:xfrm>
            <a:off x="7002359" y="4670100"/>
            <a:ext cx="1062001" cy="360"/>
          </a:xfrm>
          <a:prstGeom prst="straightConnector1">
            <a:avLst/>
          </a:prstGeom>
          <a:noFill/>
          <a:ln w="18000">
            <a:solidFill>
              <a:srgbClr val="800080"/>
            </a:solidFill>
            <a:prstDash val="solid"/>
            <a:tailEnd type="arrow"/>
          </a:ln>
        </p:spPr>
      </p:cxnSp>
      <p:sp>
        <p:nvSpPr>
          <p:cNvPr id="9" name="TextBox 8"/>
          <p:cNvSpPr txBox="1"/>
          <p:nvPr/>
        </p:nvSpPr>
        <p:spPr>
          <a:xfrm>
            <a:off x="5886000" y="216000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lower = </a:t>
            </a:r>
            <a:r>
              <a:rPr lang="en-GB" sz="2400" b="1" i="0" u="none" strike="noStrike" kern="1200">
                <a:ln>
                  <a:noFill/>
                </a:ln>
                <a:solidFill>
                  <a:srgbClr val="FF0000"/>
                </a:solidFill>
                <a:latin typeface="Liberation Mono" pitchFamily="49"/>
                <a:ea typeface="WenQuanYi Micro Hei" pitchFamily="2"/>
                <a:cs typeface="Lohit Devanagari" pitchFamily="2"/>
              </a:rPr>
              <a:t>?</a:t>
            </a:r>
          </a:p>
        </p:txBody>
      </p:sp>
      <p:sp>
        <p:nvSpPr>
          <p:cNvPr id="10" name="TextBox 9"/>
          <p:cNvSpPr txBox="1"/>
          <p:nvPr/>
        </p:nvSpPr>
        <p:spPr>
          <a:xfrm>
            <a:off x="5886000" y="252000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upper = </a:t>
            </a:r>
            <a:r>
              <a:rPr lang="en-GB" sz="2400" b="1" i="0" u="none" strike="noStrike" kern="1200">
                <a:ln>
                  <a:noFill/>
                </a:ln>
                <a:solidFill>
                  <a:srgbClr val="FF0000"/>
                </a:solidFill>
                <a:latin typeface="Liberation Mono" pitchFamily="49"/>
                <a:ea typeface="WenQuanYi Micro Hei" pitchFamily="2"/>
                <a:cs typeface="Lohit Devanagari" pitchFamily="2"/>
              </a:rPr>
              <a:t>?</a:t>
            </a:r>
          </a:p>
        </p:txBody>
      </p:sp>
      <p:sp>
        <p:nvSpPr>
          <p:cNvPr id="11" name="TextBox 10"/>
          <p:cNvSpPr txBox="1"/>
          <p:nvPr/>
        </p:nvSpPr>
        <p:spPr>
          <a:xfrm>
            <a:off x="5886000" y="6048000"/>
            <a:ext cx="3548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if...then...else...</a:t>
            </a:r>
          </a:p>
        </p:txBody>
      </p:sp>
      <p:pic>
        <p:nvPicPr>
          <p:cNvPr id="12" name="Picture 11"/>
          <p:cNvPicPr>
            <a:picLocks noChangeAspect="1"/>
          </p:cNvPicPr>
          <p:nvPr/>
        </p:nvPicPr>
        <p:blipFill>
          <a:blip r:embed="rId3">
            <a:lum/>
            <a:alphaModFix/>
          </a:blip>
          <a:srcRect/>
          <a:stretch>
            <a:fillRect/>
          </a:stretch>
        </p:blipFill>
        <p:spPr>
          <a:xfrm>
            <a:off x="360000" y="2160000"/>
            <a:ext cx="5065200" cy="46933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name="page167">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pPr lvl="0"/>
            <a:fld id="{6ADE6077-38F0-45AA-8B35-27F662E0491E}" type="slidenum">
              <a:t>167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Initial bounds</a:t>
            </a:r>
          </a:p>
        </p:txBody>
      </p:sp>
      <p:sp>
        <p:nvSpPr>
          <p:cNvPr id="3" name="TextBox 2"/>
          <p:cNvSpPr txBox="1"/>
          <p:nvPr/>
        </p:nvSpPr>
        <p:spPr>
          <a:xfrm>
            <a:off x="486000" y="2232360"/>
            <a:ext cx="3183120" cy="21481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if number &lt; 1.0 :</a:t>
            </a:r>
          </a:p>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lower = number</a:t>
            </a:r>
          </a:p>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upper = 1.0</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else :</a:t>
            </a:r>
          </a:p>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lower = 1.0</a:t>
            </a:r>
          </a:p>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upper = number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name="page168">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pPr lvl="0"/>
            <a:fld id="{62AF70C4-25F3-477C-97EE-E03D28598661}" type="slidenum">
              <a:t>168</a:t>
            </a:fld>
            <a:endParaRPr lang="en-GB"/>
          </a:p>
        </p:txBody>
      </p:sp>
      <p:sp>
        <p:nvSpPr>
          <p:cNvPr id="2" name="Freeform 1"/>
          <p:cNvSpPr/>
          <p:nvPr/>
        </p:nvSpPr>
        <p:spPr>
          <a:xfrm>
            <a:off x="216000" y="1296000"/>
            <a:ext cx="5040000" cy="612000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ctr" anchorCtr="0" compatLnSpc="0"/>
          <a:lstStyle/>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p:txBody>
      </p:sp>
      <p:sp>
        <p:nvSpPr>
          <p:cNvPr id="3" name="Title 2"/>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Generic square root script?</a:t>
            </a:r>
          </a:p>
        </p:txBody>
      </p:sp>
      <p:sp>
        <p:nvSpPr>
          <p:cNvPr id="4" name="TextBox 3"/>
          <p:cNvSpPr txBox="1"/>
          <p:nvPr/>
        </p:nvSpPr>
        <p:spPr>
          <a:xfrm>
            <a:off x="486000" y="1296000"/>
            <a:ext cx="4187520" cy="60339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1800" b="0" i="0" u="none" strike="noStrike" kern="1200">
                <a:ln>
                  <a:noFill/>
                </a:ln>
                <a:latin typeface="Liberation Mono" pitchFamily="49"/>
                <a:ea typeface="WenQuanYi Micro Hei" pitchFamily="2"/>
                <a:cs typeface="Lohit Devanagari" pitchFamily="2"/>
              </a:rPr>
              <a:t>text = input('Number?</a:t>
            </a:r>
            <a:r>
              <a:rPr lang="en-GB" sz="1800" b="0" i="0" u="none" strike="noStrike" kern="1200">
                <a:ln>
                  <a:noFill/>
                </a:ln>
                <a:solidFill>
                  <a:srgbClr val="C0C0C0"/>
                </a:solidFill>
                <a:latin typeface="Liberation Mono" pitchFamily="49"/>
                <a:ea typeface="WenQuanYi Micro Hei" pitchFamily="2"/>
                <a:cs typeface="Lohit Devanagari" pitchFamily="2"/>
              </a:rPr>
              <a:t>␣</a:t>
            </a:r>
            <a:r>
              <a:rPr lang="en-GB" sz="1800" b="0" i="0" u="none" strike="noStrike" kern="1200">
                <a:ln>
                  <a:noFill/>
                </a:ln>
                <a:latin typeface="Liberation Mono" pitchFamily="49"/>
                <a:ea typeface="WenQuanYi Micro Hei" pitchFamily="2"/>
                <a:cs typeface="Lohit Devanagari" pitchFamily="2"/>
              </a:rPr>
              <a:t>')</a:t>
            </a:r>
          </a:p>
          <a:p>
            <a:pPr marL="0" marR="0" lvl="0" indent="0" rtl="0" hangingPunct="0">
              <a:lnSpc>
                <a:spcPct val="100000"/>
              </a:lnSpc>
              <a:spcBef>
                <a:spcPts val="0"/>
              </a:spcBef>
              <a:spcAft>
                <a:spcPts val="0"/>
              </a:spcAft>
              <a:buNone/>
              <a:tabLst/>
            </a:pPr>
            <a:r>
              <a:rPr lang="en-GB" sz="1800" b="0" i="0" u="none" strike="noStrike" kern="1200">
                <a:ln>
                  <a:noFill/>
                </a:ln>
                <a:latin typeface="Liberation Mono" pitchFamily="49"/>
                <a:ea typeface="WenQuanYi Micro Hei" pitchFamily="2"/>
                <a:cs typeface="Lohit Devanagari" pitchFamily="2"/>
              </a:rPr>
              <a:t>number = float(text)</a:t>
            </a:r>
          </a:p>
          <a:p>
            <a:pPr marL="0" marR="0" lvl="0" indent="0" rtl="0" hangingPunct="0">
              <a:lnSpc>
                <a:spcPct val="100000"/>
              </a:lnSpc>
              <a:spcBef>
                <a:spcPts val="0"/>
              </a:spcBef>
              <a:spcAft>
                <a:spcPts val="0"/>
              </a:spcAft>
              <a:buNone/>
              <a:tabLst/>
            </a:pPr>
            <a:endParaRPr lang="en-GB" sz="18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1800" b="0" i="0" u="none" strike="noStrike" kern="1200">
                <a:ln>
                  <a:noFill/>
                </a:ln>
                <a:latin typeface="Liberation Mono" pitchFamily="49"/>
                <a:ea typeface="WenQuanYi Micro Hei" pitchFamily="2"/>
                <a:cs typeface="Lohit Devanagari" pitchFamily="2"/>
              </a:rPr>
              <a:t>if number &lt; 1.0:</a:t>
            </a:r>
          </a:p>
          <a:p>
            <a:pPr marL="0" marR="0" lvl="0" indent="0" rtl="0" hangingPunct="0">
              <a:lnSpc>
                <a:spcPct val="100000"/>
              </a:lnSpc>
              <a:spcBef>
                <a:spcPts val="0"/>
              </a:spcBef>
              <a:spcAft>
                <a:spcPts val="0"/>
              </a:spcAft>
              <a:buNone/>
              <a:tabLst/>
            </a:pPr>
            <a:r>
              <a:rPr lang="en-GB" sz="1800" b="0" i="0" u="none" strike="noStrike" kern="1200">
                <a:ln>
                  <a:noFill/>
                </a:ln>
                <a:solidFill>
                  <a:srgbClr val="C0C0C0"/>
                </a:solidFill>
                <a:latin typeface="Liberation Mono" pitchFamily="49"/>
                <a:ea typeface="WenQuanYi Micro Hei" pitchFamily="2"/>
                <a:cs typeface="Lohit Devanagari" pitchFamily="2"/>
              </a:rPr>
              <a:t>␣␣␣␣</a:t>
            </a:r>
            <a:r>
              <a:rPr lang="en-GB" sz="1800" b="0" i="0" u="none" strike="noStrike" kern="1200">
                <a:ln>
                  <a:noFill/>
                </a:ln>
                <a:latin typeface="Liberation Mono" pitchFamily="49"/>
                <a:ea typeface="WenQuanYi Micro Hei" pitchFamily="2"/>
                <a:cs typeface="Lohit Devanagari" pitchFamily="2"/>
              </a:rPr>
              <a:t>lower = number</a:t>
            </a:r>
          </a:p>
          <a:p>
            <a:pPr marL="0" marR="0" lvl="0" indent="0" rtl="0" hangingPunct="0">
              <a:lnSpc>
                <a:spcPct val="100000"/>
              </a:lnSpc>
              <a:spcBef>
                <a:spcPts val="0"/>
              </a:spcBef>
              <a:spcAft>
                <a:spcPts val="0"/>
              </a:spcAft>
              <a:buNone/>
              <a:tabLst/>
            </a:pPr>
            <a:r>
              <a:rPr lang="en-GB" sz="1800" b="0" i="0" u="none" strike="noStrike" kern="1200">
                <a:ln>
                  <a:noFill/>
                </a:ln>
                <a:solidFill>
                  <a:srgbClr val="C0C0C0"/>
                </a:solidFill>
                <a:latin typeface="Liberation Mono" pitchFamily="49"/>
                <a:ea typeface="WenQuanYi Micro Hei" pitchFamily="2"/>
                <a:cs typeface="Lohit Devanagari" pitchFamily="2"/>
              </a:rPr>
              <a:t>␣␣␣␣</a:t>
            </a:r>
            <a:r>
              <a:rPr lang="en-GB" sz="1800" b="0" i="0" u="none" strike="noStrike" kern="1200">
                <a:ln>
                  <a:noFill/>
                </a:ln>
                <a:latin typeface="Liberation Mono" pitchFamily="49"/>
                <a:ea typeface="WenQuanYi Micro Hei" pitchFamily="2"/>
                <a:cs typeface="Lohit Devanagari" pitchFamily="2"/>
              </a:rPr>
              <a:t>upper = 1.0</a:t>
            </a:r>
          </a:p>
          <a:p>
            <a:pPr marL="0" marR="0" lvl="0" indent="0" rtl="0" hangingPunct="0">
              <a:lnSpc>
                <a:spcPct val="100000"/>
              </a:lnSpc>
              <a:spcBef>
                <a:spcPts val="0"/>
              </a:spcBef>
              <a:spcAft>
                <a:spcPts val="0"/>
              </a:spcAft>
              <a:buNone/>
              <a:tabLst/>
            </a:pPr>
            <a:r>
              <a:rPr lang="en-GB" sz="1800" b="0" i="0" u="none" strike="noStrike" kern="1200">
                <a:ln>
                  <a:noFill/>
                </a:ln>
                <a:latin typeface="Liberation Mono" pitchFamily="49"/>
                <a:ea typeface="WenQuanYi Micro Hei" pitchFamily="2"/>
                <a:cs typeface="Lohit Devanagari" pitchFamily="2"/>
              </a:rPr>
              <a:t>else:</a:t>
            </a:r>
          </a:p>
          <a:p>
            <a:pPr marL="0" marR="0" lvl="0" indent="0" rtl="0" hangingPunct="0">
              <a:lnSpc>
                <a:spcPct val="100000"/>
              </a:lnSpc>
              <a:spcBef>
                <a:spcPts val="0"/>
              </a:spcBef>
              <a:spcAft>
                <a:spcPts val="0"/>
              </a:spcAft>
              <a:buNone/>
              <a:tabLst/>
            </a:pPr>
            <a:r>
              <a:rPr lang="en-GB" sz="1800" b="0" i="0" u="none" strike="noStrike" kern="1200">
                <a:ln>
                  <a:noFill/>
                </a:ln>
                <a:solidFill>
                  <a:srgbClr val="C0C0C0"/>
                </a:solidFill>
                <a:latin typeface="Liberation Mono" pitchFamily="49"/>
                <a:ea typeface="WenQuanYi Micro Hei" pitchFamily="2"/>
                <a:cs typeface="Lohit Devanagari" pitchFamily="2"/>
              </a:rPr>
              <a:t>␣␣␣␣</a:t>
            </a:r>
            <a:r>
              <a:rPr lang="en-GB" sz="1800" b="0" i="0" u="none" strike="noStrike" kern="1200">
                <a:ln>
                  <a:noFill/>
                </a:ln>
                <a:latin typeface="Liberation Mono" pitchFamily="49"/>
                <a:ea typeface="WenQuanYi Micro Hei" pitchFamily="2"/>
                <a:cs typeface="Lohit Devanagari" pitchFamily="2"/>
              </a:rPr>
              <a:t>lower = 1.0</a:t>
            </a:r>
          </a:p>
          <a:p>
            <a:pPr marL="0" marR="0" lvl="0" indent="0" rtl="0" hangingPunct="0">
              <a:lnSpc>
                <a:spcPct val="100000"/>
              </a:lnSpc>
              <a:spcBef>
                <a:spcPts val="0"/>
              </a:spcBef>
              <a:spcAft>
                <a:spcPts val="0"/>
              </a:spcAft>
              <a:buNone/>
              <a:tabLst/>
            </a:pPr>
            <a:r>
              <a:rPr lang="en-GB" sz="1800" b="0" i="0" u="none" strike="noStrike" kern="1200">
                <a:ln>
                  <a:noFill/>
                </a:ln>
                <a:solidFill>
                  <a:srgbClr val="C0C0C0"/>
                </a:solidFill>
                <a:latin typeface="Liberation Mono" pitchFamily="49"/>
                <a:ea typeface="WenQuanYi Micro Hei" pitchFamily="2"/>
                <a:cs typeface="Lohit Devanagari" pitchFamily="2"/>
              </a:rPr>
              <a:t>␣␣␣␣</a:t>
            </a:r>
            <a:r>
              <a:rPr lang="en-GB" sz="1800" b="0" i="0" u="none" strike="noStrike" kern="1200">
                <a:ln>
                  <a:noFill/>
                </a:ln>
                <a:latin typeface="Liberation Mono" pitchFamily="49"/>
                <a:ea typeface="WenQuanYi Micro Hei" pitchFamily="2"/>
                <a:cs typeface="Lohit Devanagari" pitchFamily="2"/>
              </a:rPr>
              <a:t>upper = number</a:t>
            </a:r>
          </a:p>
          <a:p>
            <a:pPr marL="0" marR="0" lvl="0" indent="0" rtl="0" hangingPunct="0">
              <a:lnSpc>
                <a:spcPct val="100000"/>
              </a:lnSpc>
              <a:spcBef>
                <a:spcPts val="0"/>
              </a:spcBef>
              <a:spcAft>
                <a:spcPts val="0"/>
              </a:spcAft>
              <a:buNone/>
              <a:tabLst/>
            </a:pPr>
            <a:endParaRPr lang="en-GB" sz="18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1800" b="0" i="0" u="none" strike="noStrike" kern="1200">
                <a:ln>
                  <a:noFill/>
                </a:ln>
                <a:latin typeface="Liberation Mono" pitchFamily="49"/>
                <a:ea typeface="WenQuanYi Micro Hei" pitchFamily="2"/>
                <a:cs typeface="Lohit Devanagari" pitchFamily="2"/>
              </a:rPr>
              <a:t>tolerance = 1.0e-15</a:t>
            </a:r>
          </a:p>
          <a:p>
            <a:pPr marL="0" marR="0" lvl="0" indent="0" rtl="0" hangingPunct="0">
              <a:lnSpc>
                <a:spcPct val="100000"/>
              </a:lnSpc>
              <a:spcBef>
                <a:spcPts val="0"/>
              </a:spcBef>
              <a:spcAft>
                <a:spcPts val="0"/>
              </a:spcAft>
              <a:buNone/>
              <a:tabLst/>
            </a:pPr>
            <a:r>
              <a:rPr lang="en-GB" sz="1800" b="0" i="0" u="none" strike="noStrike" kern="1200">
                <a:ln>
                  <a:noFill/>
                </a:ln>
                <a:latin typeface="Liberation Mono" pitchFamily="49"/>
                <a:ea typeface="WenQuanYi Micro Hei" pitchFamily="2"/>
                <a:cs typeface="Lohit Devanagari" pitchFamily="2"/>
              </a:rPr>
              <a:t>uncertainty = upper - lower</a:t>
            </a:r>
          </a:p>
          <a:p>
            <a:pPr marL="0" marR="0" lvl="0" indent="0" rtl="0" hangingPunct="0">
              <a:lnSpc>
                <a:spcPct val="100000"/>
              </a:lnSpc>
              <a:spcBef>
                <a:spcPts val="0"/>
              </a:spcBef>
              <a:spcAft>
                <a:spcPts val="0"/>
              </a:spcAft>
              <a:buNone/>
              <a:tabLst/>
            </a:pPr>
            <a:endParaRPr lang="en-GB" sz="18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1800" b="0" i="0" u="none" strike="noStrike" kern="1200">
                <a:ln>
                  <a:noFill/>
                </a:ln>
                <a:latin typeface="Liberation Mono" pitchFamily="49"/>
                <a:ea typeface="WenQuanYi Micro Hei" pitchFamily="2"/>
                <a:cs typeface="Lohit Devanagari" pitchFamily="2"/>
              </a:rPr>
              <a:t>while uncertainty &gt; tolerance:</a:t>
            </a:r>
          </a:p>
          <a:p>
            <a:pPr marL="0" marR="0" lvl="0" indent="0" rtl="0" hangingPunct="0">
              <a:lnSpc>
                <a:spcPct val="100000"/>
              </a:lnSpc>
              <a:spcBef>
                <a:spcPts val="0"/>
              </a:spcBef>
              <a:spcAft>
                <a:spcPts val="0"/>
              </a:spcAft>
              <a:buNone/>
              <a:tabLst/>
            </a:pPr>
            <a:r>
              <a:rPr lang="en-GB" sz="1800" b="0" i="0" u="none" strike="noStrike" kern="1200">
                <a:ln>
                  <a:noFill/>
                </a:ln>
                <a:solidFill>
                  <a:srgbClr val="C0C0C0"/>
                </a:solidFill>
                <a:latin typeface="Liberation Mono" pitchFamily="49"/>
                <a:ea typeface="WenQuanYi Micro Hei" pitchFamily="2"/>
                <a:cs typeface="Lohit Devanagari" pitchFamily="2"/>
              </a:rPr>
              <a:t>␣␣␣␣</a:t>
            </a:r>
            <a:r>
              <a:rPr lang="en-GB" sz="1800" b="0" i="0" u="none" strike="noStrike" kern="1200">
                <a:ln>
                  <a:noFill/>
                </a:ln>
                <a:latin typeface="Liberation Mono" pitchFamily="49"/>
                <a:ea typeface="WenQuanYi Micro Hei" pitchFamily="2"/>
                <a:cs typeface="Lohit Devanagari" pitchFamily="2"/>
              </a:rPr>
              <a:t>middle = (lower+upper)/2.0</a:t>
            </a:r>
          </a:p>
          <a:p>
            <a:pPr marL="0" marR="0" lvl="0" indent="0" rtl="0" hangingPunct="0">
              <a:lnSpc>
                <a:spcPct val="100000"/>
              </a:lnSpc>
              <a:spcBef>
                <a:spcPts val="0"/>
              </a:spcBef>
              <a:spcAft>
                <a:spcPts val="0"/>
              </a:spcAft>
              <a:buNone/>
              <a:tabLst/>
            </a:pPr>
            <a:r>
              <a:rPr lang="en-GB" sz="1800" b="0" i="0" u="none" strike="noStrike" kern="1200">
                <a:ln>
                  <a:noFill/>
                </a:ln>
                <a:solidFill>
                  <a:srgbClr val="C0C0C0"/>
                </a:solidFill>
                <a:latin typeface="Liberation Mono" pitchFamily="49"/>
                <a:ea typeface="WenQuanYi Micro Hei" pitchFamily="2"/>
                <a:cs typeface="Lohit Devanagari" pitchFamily="2"/>
              </a:rPr>
              <a:t>␣␣␣␣</a:t>
            </a:r>
            <a:r>
              <a:rPr lang="en-GB" sz="1800" b="0" i="0" u="none" strike="noStrike" kern="1200">
                <a:ln>
                  <a:noFill/>
                </a:ln>
                <a:latin typeface="Liberation Mono" pitchFamily="49"/>
                <a:ea typeface="WenQuanYi Micro Hei" pitchFamily="2"/>
                <a:cs typeface="Lohit Devanagari" pitchFamily="2"/>
              </a:rPr>
              <a:t>if middle**2 &lt; number:</a:t>
            </a:r>
          </a:p>
          <a:p>
            <a:pPr marL="0" marR="0" lvl="0" indent="0" rtl="0" hangingPunct="0">
              <a:lnSpc>
                <a:spcPct val="100000"/>
              </a:lnSpc>
              <a:spcBef>
                <a:spcPts val="0"/>
              </a:spcBef>
              <a:spcAft>
                <a:spcPts val="0"/>
              </a:spcAft>
              <a:buNone/>
              <a:tabLst/>
            </a:pPr>
            <a:r>
              <a:rPr lang="en-GB" sz="1800" b="0" i="0" u="none" strike="noStrike" kern="1200">
                <a:ln>
                  <a:noFill/>
                </a:ln>
                <a:solidFill>
                  <a:srgbClr val="C0C0C0"/>
                </a:solidFill>
                <a:latin typeface="Liberation Mono" pitchFamily="49"/>
                <a:ea typeface="WenQuanYi Micro Hei" pitchFamily="2"/>
                <a:cs typeface="Lohit Devanagari" pitchFamily="2"/>
              </a:rPr>
              <a:t>␣␣␣␣␣␣␣␣</a:t>
            </a:r>
            <a:r>
              <a:rPr lang="en-GB" sz="1800" b="0" i="0" u="none" strike="noStrike" kern="1200">
                <a:ln>
                  <a:noFill/>
                </a:ln>
                <a:latin typeface="Liberation Mono" pitchFamily="49"/>
                <a:ea typeface="WenQuanYi Micro Hei" pitchFamily="2"/>
                <a:cs typeface="Lohit Devanagari" pitchFamily="2"/>
              </a:rPr>
              <a:t>lower = middle</a:t>
            </a:r>
          </a:p>
          <a:p>
            <a:pPr marL="0" marR="0" lvl="0" indent="0" rtl="0" hangingPunct="0">
              <a:lnSpc>
                <a:spcPct val="100000"/>
              </a:lnSpc>
              <a:spcBef>
                <a:spcPts val="0"/>
              </a:spcBef>
              <a:spcAft>
                <a:spcPts val="0"/>
              </a:spcAft>
              <a:buNone/>
              <a:tabLst/>
            </a:pPr>
            <a:r>
              <a:rPr lang="en-GB" sz="1800" b="0" i="0" u="none" strike="noStrike" kern="1200">
                <a:ln>
                  <a:noFill/>
                </a:ln>
                <a:solidFill>
                  <a:srgbClr val="C0C0C0"/>
                </a:solidFill>
                <a:latin typeface="Liberation Mono" pitchFamily="49"/>
                <a:ea typeface="WenQuanYi Micro Hei" pitchFamily="2"/>
                <a:cs typeface="Lohit Devanagari" pitchFamily="2"/>
              </a:rPr>
              <a:t>␣␣␣␣</a:t>
            </a:r>
            <a:r>
              <a:rPr lang="en-GB" sz="1800" b="0" i="0" u="none" strike="noStrike" kern="1200">
                <a:ln>
                  <a:noFill/>
                </a:ln>
                <a:latin typeface="Liberation Mono" pitchFamily="49"/>
                <a:ea typeface="WenQuanYi Micro Hei" pitchFamily="2"/>
                <a:cs typeface="Lohit Devanagari" pitchFamily="2"/>
              </a:rPr>
              <a:t>else:</a:t>
            </a:r>
          </a:p>
          <a:p>
            <a:pPr marL="0" marR="0" lvl="0" indent="0" rtl="0" hangingPunct="0">
              <a:lnSpc>
                <a:spcPct val="100000"/>
              </a:lnSpc>
              <a:spcBef>
                <a:spcPts val="0"/>
              </a:spcBef>
              <a:spcAft>
                <a:spcPts val="0"/>
              </a:spcAft>
              <a:buNone/>
              <a:tabLst/>
            </a:pPr>
            <a:r>
              <a:rPr lang="en-GB" sz="1800" b="0" i="0" u="none" strike="noStrike" kern="1200">
                <a:ln>
                  <a:noFill/>
                </a:ln>
                <a:solidFill>
                  <a:srgbClr val="C0C0C0"/>
                </a:solidFill>
                <a:latin typeface="Liberation Mono" pitchFamily="49"/>
                <a:ea typeface="WenQuanYi Micro Hei" pitchFamily="2"/>
                <a:cs typeface="Lohit Devanagari" pitchFamily="2"/>
              </a:rPr>
              <a:t>␣␣␣␣␣␣␣␣</a:t>
            </a:r>
            <a:r>
              <a:rPr lang="en-GB" sz="1800" b="0" i="0" u="none" strike="noStrike" kern="1200">
                <a:ln>
                  <a:noFill/>
                </a:ln>
                <a:latin typeface="Liberation Mono" pitchFamily="49"/>
                <a:ea typeface="WenQuanYi Micro Hei" pitchFamily="2"/>
                <a:cs typeface="Lohit Devanagari" pitchFamily="2"/>
              </a:rPr>
              <a:t>upper = middle</a:t>
            </a:r>
          </a:p>
          <a:p>
            <a:pPr marL="0" marR="0" lvl="0" indent="0" rtl="0" hangingPunct="0">
              <a:lnSpc>
                <a:spcPct val="100000"/>
              </a:lnSpc>
              <a:spcBef>
                <a:spcPts val="0"/>
              </a:spcBef>
              <a:spcAft>
                <a:spcPts val="0"/>
              </a:spcAft>
              <a:buNone/>
              <a:tabLst/>
            </a:pPr>
            <a:endParaRPr lang="en-GB" sz="18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1800" b="0" i="0" u="none" strike="noStrike" kern="1200">
                <a:ln>
                  <a:noFill/>
                </a:ln>
                <a:solidFill>
                  <a:srgbClr val="C0C0C0"/>
                </a:solidFill>
                <a:latin typeface="Liberation Mono" pitchFamily="49"/>
                <a:ea typeface="WenQuanYi Micro Hei" pitchFamily="2"/>
                <a:cs typeface="Lohit Devanagari" pitchFamily="2"/>
              </a:rPr>
              <a:t>␣␣␣␣</a:t>
            </a:r>
            <a:r>
              <a:rPr lang="en-GB" sz="1800" b="0" i="0" u="none" strike="noStrike" kern="1200">
                <a:ln>
                  <a:noFill/>
                </a:ln>
                <a:latin typeface="Liberation Mono" pitchFamily="49"/>
                <a:ea typeface="WenQuanYi Micro Hei" pitchFamily="2"/>
                <a:cs typeface="Lohit Devanagari" pitchFamily="2"/>
              </a:rPr>
              <a:t>uncertainty = upper - lower</a:t>
            </a:r>
          </a:p>
          <a:p>
            <a:pPr marL="0" marR="0" lvl="0" indent="0" rtl="0" hangingPunct="0">
              <a:lnSpc>
                <a:spcPct val="100000"/>
              </a:lnSpc>
              <a:spcBef>
                <a:spcPts val="0"/>
              </a:spcBef>
              <a:spcAft>
                <a:spcPts val="0"/>
              </a:spcAft>
              <a:buNone/>
              <a:tabLst/>
            </a:pPr>
            <a:endParaRPr lang="en-GB" sz="18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1800" b="0" i="0" u="none" strike="noStrike" kern="1200">
                <a:ln>
                  <a:noFill/>
                </a:ln>
                <a:latin typeface="Liberation Mono" pitchFamily="49"/>
                <a:ea typeface="WenQuanYi Micro Hei" pitchFamily="2"/>
                <a:cs typeface="Lohit Devanagari" pitchFamily="2"/>
              </a:rPr>
              <a:t>print(lower, upper)</a:t>
            </a:r>
          </a:p>
        </p:txBody>
      </p:sp>
      <p:sp>
        <p:nvSpPr>
          <p:cNvPr id="5" name="Straight Connector 4"/>
          <p:cNvSpPr/>
          <p:nvPr/>
        </p:nvSpPr>
        <p:spPr>
          <a:xfrm flipH="1">
            <a:off x="5634000" y="2160000"/>
            <a:ext cx="18000" cy="2265480"/>
          </a:xfrm>
          <a:prstGeom prst="line">
            <a:avLst/>
          </a:prstGeom>
          <a:noFill/>
          <a:ln w="18000">
            <a:solidFill>
              <a:srgbClr val="00FFFF"/>
            </a:solidFill>
            <a:prstDash val="solid"/>
            <a:headEnd type="arrow"/>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6" name="Straight Connector 5"/>
          <p:cNvSpPr/>
          <p:nvPr/>
        </p:nvSpPr>
        <p:spPr>
          <a:xfrm>
            <a:off x="5652000" y="1332000"/>
            <a:ext cx="0" cy="540000"/>
          </a:xfrm>
          <a:prstGeom prst="line">
            <a:avLst/>
          </a:prstGeom>
          <a:noFill/>
          <a:ln w="18000">
            <a:solidFill>
              <a:srgbClr val="00FFFF"/>
            </a:solidFill>
            <a:prstDash val="solid"/>
            <a:headEnd type="arrow"/>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7" name="Straight Connector 6"/>
          <p:cNvSpPr/>
          <p:nvPr/>
        </p:nvSpPr>
        <p:spPr>
          <a:xfrm>
            <a:off x="5634000" y="4623120"/>
            <a:ext cx="18000" cy="2136240"/>
          </a:xfrm>
          <a:prstGeom prst="line">
            <a:avLst/>
          </a:prstGeom>
          <a:noFill/>
          <a:ln w="18000">
            <a:solidFill>
              <a:srgbClr val="00FFFF"/>
            </a:solidFill>
            <a:prstDash val="solid"/>
            <a:headEnd type="arrow"/>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8" name="Straight Connector 7"/>
          <p:cNvSpPr/>
          <p:nvPr/>
        </p:nvSpPr>
        <p:spPr>
          <a:xfrm>
            <a:off x="5652000" y="7056000"/>
            <a:ext cx="0" cy="467999"/>
          </a:xfrm>
          <a:prstGeom prst="line">
            <a:avLst/>
          </a:prstGeom>
          <a:noFill/>
          <a:ln w="18000">
            <a:solidFill>
              <a:srgbClr val="00FFFF"/>
            </a:solidFill>
            <a:prstDash val="solid"/>
            <a:headEnd type="arrow"/>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9" name="TextBox 8"/>
          <p:cNvSpPr txBox="1"/>
          <p:nvPr/>
        </p:nvSpPr>
        <p:spPr>
          <a:xfrm>
            <a:off x="6263999" y="1332000"/>
            <a:ext cx="14626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User input</a:t>
            </a:r>
          </a:p>
        </p:txBody>
      </p:sp>
      <p:sp>
        <p:nvSpPr>
          <p:cNvPr id="10" name="TextBox 9"/>
          <p:cNvSpPr txBox="1"/>
          <p:nvPr/>
        </p:nvSpPr>
        <p:spPr>
          <a:xfrm>
            <a:off x="6255360" y="2160000"/>
            <a:ext cx="166535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Initialization</a:t>
            </a:r>
          </a:p>
        </p:txBody>
      </p:sp>
      <p:sp>
        <p:nvSpPr>
          <p:cNvPr id="11" name="TextBox 10"/>
          <p:cNvSpPr txBox="1"/>
          <p:nvPr/>
        </p:nvSpPr>
        <p:spPr>
          <a:xfrm>
            <a:off x="6246720" y="5103360"/>
            <a:ext cx="15814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Processing</a:t>
            </a:r>
          </a:p>
        </p:txBody>
      </p:sp>
      <p:sp>
        <p:nvSpPr>
          <p:cNvPr id="12" name="TextBox 11"/>
          <p:cNvSpPr txBox="1"/>
          <p:nvPr/>
        </p:nvSpPr>
        <p:spPr>
          <a:xfrm>
            <a:off x="6238080" y="7056000"/>
            <a:ext cx="9885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Output</a:t>
            </a:r>
          </a:p>
        </p:txBody>
      </p:sp>
      <p:sp>
        <p:nvSpPr>
          <p:cNvPr id="13" name="TextBox 12"/>
          <p:cNvSpPr txBox="1"/>
          <p:nvPr/>
        </p:nvSpPr>
        <p:spPr>
          <a:xfrm>
            <a:off x="8400240" y="699768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sqrt2.py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name="page169">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a:xfrm>
            <a:off x="7227000" y="7068557"/>
            <a:ext cx="2348280" cy="521280"/>
          </a:xfrm>
        </p:spPr>
        <p:txBody>
          <a:bodyPr/>
          <a:lstStyle/>
          <a:p>
            <a:pPr lvl="0"/>
            <a:fld id="{2EC34A22-9360-4D13-970D-F5E0E3846E68}" type="slidenum">
              <a:t>169</a:t>
            </a:fld>
            <a:endParaRPr lang="en-GB"/>
          </a:p>
        </p:txBody>
      </p:sp>
      <p:sp>
        <p:nvSpPr>
          <p:cNvPr id="2" name="TextBox 1"/>
          <p:cNvSpPr txBox="1"/>
          <p:nvPr/>
        </p:nvSpPr>
        <p:spPr>
          <a:xfrm>
            <a:off x="1102320" y="4032359"/>
            <a:ext cx="987120" cy="360359"/>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exit()</a:t>
            </a:r>
          </a:p>
        </p:txBody>
      </p:sp>
      <p:sp>
        <p:nvSpPr>
          <p:cNvPr id="3" name="TextBox 2"/>
          <p:cNvSpPr txBox="1"/>
          <p:nvPr/>
        </p:nvSpPr>
        <p:spPr>
          <a:xfrm>
            <a:off x="486720" y="4032720"/>
            <a:ext cx="394200" cy="36035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000" b="0" i="0" u="none" strike="noStrike" kern="1200">
                <a:ln>
                  <a:noFill/>
                </a:ln>
                <a:solidFill>
                  <a:srgbClr val="C0C0C0"/>
                </a:solidFill>
                <a:latin typeface="Liberation Mono" pitchFamily="49"/>
                <a:ea typeface="WenQuanYi Micro Hei" pitchFamily="2"/>
                <a:cs typeface="Lohit Devanagari" pitchFamily="2"/>
              </a:rPr>
              <a:t>␣␣␣␣</a:t>
            </a:r>
          </a:p>
        </p:txBody>
      </p:sp>
      <p:sp>
        <p:nvSpPr>
          <p:cNvPr id="4" name="Title 3"/>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Negative numbers?</a:t>
            </a:r>
          </a:p>
        </p:txBody>
      </p:sp>
      <p:sp>
        <p:nvSpPr>
          <p:cNvPr id="5" name="TextBox 4"/>
          <p:cNvSpPr txBox="1"/>
          <p:nvPr/>
        </p:nvSpPr>
        <p:spPr>
          <a:xfrm>
            <a:off x="468360" y="2160720"/>
            <a:ext cx="44632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Need to catch negative numbers</a:t>
            </a:r>
          </a:p>
        </p:txBody>
      </p:sp>
      <p:sp>
        <p:nvSpPr>
          <p:cNvPr id="6" name="TextBox 5"/>
          <p:cNvSpPr txBox="1"/>
          <p:nvPr/>
        </p:nvSpPr>
        <p:spPr>
          <a:xfrm>
            <a:off x="486360" y="3456359"/>
            <a:ext cx="5428080" cy="6483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if number &lt; 0.0:</a:t>
            </a:r>
          </a:p>
          <a:p>
            <a:pPr marL="0" marR="0" lvl="0" indent="0" rtl="0" hangingPunct="0">
              <a:lnSpc>
                <a:spcPct val="100000"/>
              </a:lnSpc>
              <a:spcBef>
                <a:spcPts val="0"/>
              </a:spcBef>
              <a:spcAft>
                <a:spcPts val="0"/>
              </a:spcAft>
              <a:buNone/>
              <a:tabLst/>
            </a:pP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print('Number must be positive!')</a:t>
            </a:r>
          </a:p>
        </p:txBody>
      </p:sp>
      <p:sp>
        <p:nvSpPr>
          <p:cNvPr id="7" name="TextBox 6"/>
          <p:cNvSpPr txBox="1"/>
          <p:nvPr/>
        </p:nvSpPr>
        <p:spPr>
          <a:xfrm>
            <a:off x="6589080" y="3980520"/>
            <a:ext cx="23436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Quit immediately</a:t>
            </a:r>
          </a:p>
        </p:txBody>
      </p:sp>
      <p:cxnSp>
        <p:nvCxnSpPr>
          <p:cNvPr id="8" name="Straight Arrow Connector 7"/>
          <p:cNvCxnSpPr>
            <a:stCxn id="7" idx="1"/>
            <a:endCxn id="2" idx="3"/>
          </p:cNvCxnSpPr>
          <p:nvPr/>
        </p:nvCxnSpPr>
        <p:spPr>
          <a:xfrm flipH="1">
            <a:off x="2089440" y="4186620"/>
            <a:ext cx="4499640" cy="25919"/>
          </a:xfrm>
          <a:prstGeom prst="straightConnector1">
            <a:avLst/>
          </a:prstGeom>
          <a:noFill/>
          <a:ln w="18000">
            <a:solidFill>
              <a:srgbClr val="00FFFF"/>
            </a:solidFill>
            <a:prstDash val="solid"/>
            <a:tailEnd type="arrow"/>
          </a:ln>
        </p:spPr>
      </p:cxnSp>
      <p:sp>
        <p:nvSpPr>
          <p:cNvPr id="9" name="TextBox 8"/>
          <p:cNvSpPr txBox="1"/>
          <p:nvPr/>
        </p:nvSpPr>
        <p:spPr>
          <a:xfrm>
            <a:off x="1188360" y="4681080"/>
            <a:ext cx="1580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 </a:t>
            </a:r>
          </a:p>
        </p:txBody>
      </p:sp>
      <p:sp>
        <p:nvSpPr>
          <p:cNvPr id="10" name="TextBox 9"/>
          <p:cNvSpPr txBox="1"/>
          <p:nvPr/>
        </p:nvSpPr>
        <p:spPr>
          <a:xfrm>
            <a:off x="6580079" y="4681080"/>
            <a:ext cx="23068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"else" is optional</a:t>
            </a:r>
          </a:p>
        </p:txBody>
      </p:sp>
      <p:cxnSp>
        <p:nvCxnSpPr>
          <p:cNvPr id="11" name="Straight Arrow Connector 10"/>
          <p:cNvCxnSpPr>
            <a:stCxn id="10" idx="1"/>
            <a:endCxn id="9" idx="3"/>
          </p:cNvCxnSpPr>
          <p:nvPr/>
        </p:nvCxnSpPr>
        <p:spPr>
          <a:xfrm flipH="1">
            <a:off x="1346400" y="4887180"/>
            <a:ext cx="5233679" cy="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5" name="Slide Number Placeholder 1"/>
          <p:cNvSpPr>
            <a:spLocks noGrp="1"/>
          </p:cNvSpPr>
          <p:nvPr>
            <p:ph type="sldNum" sz="quarter" idx="10"/>
          </p:nvPr>
        </p:nvSpPr>
        <p:spPr/>
        <p:txBody>
          <a:bodyPr/>
          <a:lstStyle/>
          <a:p>
            <a:pPr lvl="0"/>
            <a:fld id="{B6B9A2D9-DDE9-4629-9581-A07321E1661A}" type="slidenum">
              <a:t>17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Editing Python scripts </a:t>
            </a:r>
            <a:r>
              <a:rPr lang="en-GB">
                <a:latin typeface="Liberation Sans" pitchFamily="34"/>
              </a:rPr>
              <a:t>― </a:t>
            </a:r>
            <a:r>
              <a:rPr lang="en-GB"/>
              <a:t>2</a:t>
            </a:r>
          </a:p>
        </p:txBody>
      </p:sp>
      <p:pic>
        <p:nvPicPr>
          <p:cNvPr id="3" name="Picture 2"/>
          <p:cNvPicPr>
            <a:picLocks noChangeAspect="1"/>
          </p:cNvPicPr>
          <p:nvPr/>
        </p:nvPicPr>
        <p:blipFill>
          <a:blip r:embed="rId3">
            <a:lum/>
            <a:alphaModFix/>
          </a:blip>
          <a:srcRect/>
          <a:stretch>
            <a:fillRect/>
          </a:stretch>
        </p:blipFill>
        <p:spPr>
          <a:xfrm>
            <a:off x="4680000" y="3902400"/>
            <a:ext cx="5040000" cy="329760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360000" y="1530000"/>
            <a:ext cx="5040000" cy="3297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name="page170">
    <p:spTree>
      <p:nvGrpSpPr>
        <p:cNvPr id="1" name=""/>
        <p:cNvGrpSpPr/>
        <p:nvPr/>
      </p:nvGrpSpPr>
      <p:grpSpPr>
        <a:xfrm>
          <a:off x="0" y="0"/>
          <a:ext cx="0" cy="0"/>
          <a:chOff x="0" y="0"/>
          <a:chExt cx="0" cy="0"/>
        </a:xfrm>
      </p:grpSpPr>
      <p:sp>
        <p:nvSpPr>
          <p:cNvPr id="10" name="Slide Number Placeholder 1"/>
          <p:cNvSpPr>
            <a:spLocks noGrp="1"/>
          </p:cNvSpPr>
          <p:nvPr>
            <p:ph type="sldNum" sz="quarter" idx="10"/>
          </p:nvPr>
        </p:nvSpPr>
        <p:spPr/>
        <p:txBody>
          <a:bodyPr/>
          <a:lstStyle/>
          <a:p>
            <a:pPr lvl="0"/>
            <a:fld id="{6D818849-71D2-489A-B1B2-C0C9FCA72214}" type="slidenum">
              <a:t>170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“Chained” tests</a:t>
            </a:r>
          </a:p>
        </p:txBody>
      </p:sp>
      <p:sp>
        <p:nvSpPr>
          <p:cNvPr id="3" name="TextBox 2"/>
          <p:cNvSpPr txBox="1"/>
          <p:nvPr/>
        </p:nvSpPr>
        <p:spPr>
          <a:xfrm>
            <a:off x="486360" y="2016360"/>
            <a:ext cx="5428080" cy="43923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text = input('Number?</a:t>
            </a: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number = float(text)</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if number &lt; 0.0:</a:t>
            </a:r>
          </a:p>
          <a:p>
            <a:pPr marL="0" marR="0" lvl="0" indent="0" rtl="0" hangingPunct="0">
              <a:lnSpc>
                <a:spcPct val="100000"/>
              </a:lnSpc>
              <a:spcBef>
                <a:spcPts val="0"/>
              </a:spcBef>
              <a:spcAft>
                <a:spcPts val="0"/>
              </a:spcAft>
              <a:buNone/>
              <a:tabLst/>
            </a:pP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print('Number must be positive!')</a:t>
            </a:r>
          </a:p>
          <a:p>
            <a:pPr marL="0" marR="0" lvl="0" indent="0" rtl="0" hangingPunct="0">
              <a:lnSpc>
                <a:spcPct val="100000"/>
              </a:lnSpc>
              <a:spcBef>
                <a:spcPts val="0"/>
              </a:spcBef>
              <a:spcAft>
                <a:spcPts val="0"/>
              </a:spcAft>
              <a:buNone/>
              <a:tabLst/>
            </a:pP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exit()</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if number &lt; 1.0:</a:t>
            </a:r>
          </a:p>
          <a:p>
            <a:pPr marL="0" marR="0" lvl="0" indent="0" rtl="0" hangingPunct="0">
              <a:lnSpc>
                <a:spcPct val="100000"/>
              </a:lnSpc>
              <a:spcBef>
                <a:spcPts val="0"/>
              </a:spcBef>
              <a:spcAft>
                <a:spcPts val="0"/>
              </a:spcAft>
              <a:buNone/>
              <a:tabLst/>
            </a:pP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lower = number</a:t>
            </a:r>
          </a:p>
          <a:p>
            <a:pPr marL="0" marR="0" lvl="0" indent="0" rtl="0" hangingPunct="0">
              <a:lnSpc>
                <a:spcPct val="100000"/>
              </a:lnSpc>
              <a:spcBef>
                <a:spcPts val="0"/>
              </a:spcBef>
              <a:spcAft>
                <a:spcPts val="0"/>
              </a:spcAft>
              <a:buNone/>
              <a:tabLst/>
            </a:pP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upper = 1.0</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else:</a:t>
            </a:r>
          </a:p>
          <a:p>
            <a:pPr marL="0" marR="0" lvl="0" indent="0" rtl="0" hangingPunct="0">
              <a:lnSpc>
                <a:spcPct val="100000"/>
              </a:lnSpc>
              <a:spcBef>
                <a:spcPts val="0"/>
              </a:spcBef>
              <a:spcAft>
                <a:spcPts val="0"/>
              </a:spcAft>
              <a:buNone/>
              <a:tabLst/>
            </a:pP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lower = 1.0</a:t>
            </a:r>
          </a:p>
          <a:p>
            <a:pPr marL="0" marR="0" lvl="0" indent="0" rtl="0" hangingPunct="0">
              <a:lnSpc>
                <a:spcPct val="100000"/>
              </a:lnSpc>
              <a:spcBef>
                <a:spcPts val="0"/>
              </a:spcBef>
              <a:spcAft>
                <a:spcPts val="0"/>
              </a:spcAft>
              <a:buNone/>
              <a:tabLst/>
            </a:pP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upper = number</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a:t>
            </a:r>
          </a:p>
        </p:txBody>
      </p:sp>
      <p:sp>
        <p:nvSpPr>
          <p:cNvPr id="4" name="Straight Connector 3"/>
          <p:cNvSpPr/>
          <p:nvPr/>
        </p:nvSpPr>
        <p:spPr>
          <a:xfrm flipH="1">
            <a:off x="6307560" y="4041719"/>
            <a:ext cx="36000" cy="1776241"/>
          </a:xfrm>
          <a:prstGeom prst="line">
            <a:avLst/>
          </a:prstGeom>
          <a:noFill/>
          <a:ln w="18000">
            <a:solidFill>
              <a:srgbClr val="00FFFF"/>
            </a:solidFill>
            <a:prstDash val="solid"/>
            <a:headEnd type="arrow"/>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5" name="Straight Connector 4"/>
          <p:cNvSpPr/>
          <p:nvPr/>
        </p:nvSpPr>
        <p:spPr>
          <a:xfrm>
            <a:off x="6307560" y="2043000"/>
            <a:ext cx="0" cy="540000"/>
          </a:xfrm>
          <a:prstGeom prst="line">
            <a:avLst/>
          </a:prstGeom>
          <a:noFill/>
          <a:ln w="18000">
            <a:solidFill>
              <a:srgbClr val="00FFFF"/>
            </a:solidFill>
            <a:prstDash val="solid"/>
            <a:headEnd type="arrow"/>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6" name="TextBox 5"/>
          <p:cNvSpPr txBox="1"/>
          <p:nvPr/>
        </p:nvSpPr>
        <p:spPr>
          <a:xfrm>
            <a:off x="6933960" y="2043000"/>
            <a:ext cx="14626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User input</a:t>
            </a:r>
          </a:p>
        </p:txBody>
      </p:sp>
      <p:sp>
        <p:nvSpPr>
          <p:cNvPr id="7" name="TextBox 6"/>
          <p:cNvSpPr txBox="1"/>
          <p:nvPr/>
        </p:nvSpPr>
        <p:spPr>
          <a:xfrm>
            <a:off x="6925320" y="2907000"/>
            <a:ext cx="21240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Input validation</a:t>
            </a:r>
          </a:p>
        </p:txBody>
      </p:sp>
      <p:sp>
        <p:nvSpPr>
          <p:cNvPr id="8" name="TextBox 7"/>
          <p:cNvSpPr txBox="1"/>
          <p:nvPr/>
        </p:nvSpPr>
        <p:spPr>
          <a:xfrm>
            <a:off x="6916680" y="4041719"/>
            <a:ext cx="166535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Initialization</a:t>
            </a:r>
          </a:p>
        </p:txBody>
      </p:sp>
      <p:sp>
        <p:nvSpPr>
          <p:cNvPr id="9" name="Straight Connector 8"/>
          <p:cNvSpPr/>
          <p:nvPr/>
        </p:nvSpPr>
        <p:spPr>
          <a:xfrm>
            <a:off x="6307560" y="2907000"/>
            <a:ext cx="12600" cy="941759"/>
          </a:xfrm>
          <a:prstGeom prst="line">
            <a:avLst/>
          </a:prstGeom>
          <a:noFill/>
          <a:ln w="18000">
            <a:solidFill>
              <a:srgbClr val="00FFFF"/>
            </a:solidFill>
            <a:prstDash val="solid"/>
            <a:headEnd type="arrow"/>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name="page171">
    <p:spTree>
      <p:nvGrpSpPr>
        <p:cNvPr id="1" name=""/>
        <p:cNvGrpSpPr/>
        <p:nvPr/>
      </p:nvGrpSpPr>
      <p:grpSpPr>
        <a:xfrm>
          <a:off x="0" y="0"/>
          <a:ext cx="0" cy="0"/>
          <a:chOff x="0" y="0"/>
          <a:chExt cx="0" cy="0"/>
        </a:xfrm>
      </p:grpSpPr>
      <p:sp>
        <p:nvSpPr>
          <p:cNvPr id="10" name="Slide Number Placeholder 1"/>
          <p:cNvSpPr>
            <a:spLocks noGrp="1"/>
          </p:cNvSpPr>
          <p:nvPr>
            <p:ph type="sldNum" sz="quarter" idx="10"/>
          </p:nvPr>
        </p:nvSpPr>
        <p:spPr/>
        <p:txBody>
          <a:bodyPr/>
          <a:lstStyle/>
          <a:p>
            <a:pPr lvl="0"/>
            <a:fld id="{0D107A9C-075E-4FA0-A172-8207725BD549}" type="slidenum">
              <a:t>171</a:t>
            </a:fld>
            <a:endParaRPr lang="en-GB"/>
          </a:p>
        </p:txBody>
      </p:sp>
      <p:sp>
        <p:nvSpPr>
          <p:cNvPr id="2" name="TextBox 1"/>
          <p:cNvSpPr txBox="1"/>
          <p:nvPr/>
        </p:nvSpPr>
        <p:spPr>
          <a:xfrm>
            <a:off x="486360" y="4032720"/>
            <a:ext cx="682200" cy="360359"/>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elif</a:t>
            </a:r>
          </a:p>
        </p:txBody>
      </p:sp>
      <p:sp>
        <p:nvSpPr>
          <p:cNvPr id="3" name="Title 2"/>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“Chained” tests </a:t>
            </a:r>
            <a:r>
              <a:rPr lang="en-GB">
                <a:latin typeface="Liberation Sans" pitchFamily="34"/>
              </a:rPr>
              <a:t>―</a:t>
            </a:r>
            <a:r>
              <a:rPr lang="en-GB"/>
              <a:t> syntactic sugar</a:t>
            </a:r>
          </a:p>
        </p:txBody>
      </p:sp>
      <p:sp>
        <p:nvSpPr>
          <p:cNvPr id="4" name="TextBox 3"/>
          <p:cNvSpPr txBox="1"/>
          <p:nvPr/>
        </p:nvSpPr>
        <p:spPr>
          <a:xfrm>
            <a:off x="486360" y="2016360"/>
            <a:ext cx="5428080" cy="18003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text = input('Number?</a:t>
            </a: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number = float(text)</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if number &lt; 0.0:</a:t>
            </a:r>
          </a:p>
          <a:p>
            <a:pPr marL="0" marR="0" lvl="0" indent="0" rtl="0" hangingPunct="0">
              <a:lnSpc>
                <a:spcPct val="100000"/>
              </a:lnSpc>
              <a:spcBef>
                <a:spcPts val="0"/>
              </a:spcBef>
              <a:spcAft>
                <a:spcPts val="0"/>
              </a:spcAft>
              <a:buNone/>
              <a:tabLst/>
            </a:pP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print('Number must be positive!')</a:t>
            </a:r>
          </a:p>
          <a:p>
            <a:pPr marL="0" marR="0" lvl="0" indent="0" rtl="0" hangingPunct="0">
              <a:lnSpc>
                <a:spcPct val="100000"/>
              </a:lnSpc>
              <a:spcBef>
                <a:spcPts val="0"/>
              </a:spcBef>
              <a:spcAft>
                <a:spcPts val="0"/>
              </a:spcAft>
              <a:buNone/>
              <a:tabLst/>
            </a:pP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exit()</a:t>
            </a:r>
          </a:p>
        </p:txBody>
      </p:sp>
      <p:sp>
        <p:nvSpPr>
          <p:cNvPr id="5" name="TextBox 4"/>
          <p:cNvSpPr txBox="1"/>
          <p:nvPr/>
        </p:nvSpPr>
        <p:spPr>
          <a:xfrm>
            <a:off x="1248480" y="4032359"/>
            <a:ext cx="2055600" cy="36035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number &lt; 1.0:</a:t>
            </a:r>
          </a:p>
        </p:txBody>
      </p:sp>
      <p:sp>
        <p:nvSpPr>
          <p:cNvPr id="6" name="TextBox 5"/>
          <p:cNvSpPr txBox="1"/>
          <p:nvPr/>
        </p:nvSpPr>
        <p:spPr>
          <a:xfrm>
            <a:off x="486720" y="4320360"/>
            <a:ext cx="2529360" cy="20883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lower = number</a:t>
            </a:r>
          </a:p>
          <a:p>
            <a:pPr marL="0" marR="0" lvl="0" indent="0" rtl="0" hangingPunct="0">
              <a:lnSpc>
                <a:spcPct val="100000"/>
              </a:lnSpc>
              <a:spcBef>
                <a:spcPts val="0"/>
              </a:spcBef>
              <a:spcAft>
                <a:spcPts val="0"/>
              </a:spcAft>
              <a:buNone/>
              <a:tabLst/>
            </a:pP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upper = 1.0</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else:</a:t>
            </a:r>
          </a:p>
          <a:p>
            <a:pPr marL="0" marR="0" lvl="0" indent="0" rtl="0" hangingPunct="0">
              <a:lnSpc>
                <a:spcPct val="100000"/>
              </a:lnSpc>
              <a:spcBef>
                <a:spcPts val="0"/>
              </a:spcBef>
              <a:spcAft>
                <a:spcPts val="0"/>
              </a:spcAft>
              <a:buNone/>
              <a:tabLst/>
            </a:pP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lower = 1.0</a:t>
            </a:r>
          </a:p>
          <a:p>
            <a:pPr marL="0" marR="0" lvl="0" indent="0" rtl="0" hangingPunct="0">
              <a:lnSpc>
                <a:spcPct val="100000"/>
              </a:lnSpc>
              <a:spcBef>
                <a:spcPts val="0"/>
              </a:spcBef>
              <a:spcAft>
                <a:spcPts val="0"/>
              </a:spcAft>
              <a:buNone/>
              <a:tabLst/>
            </a:pP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upper = number</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5886360" y="4032720"/>
            <a:ext cx="1372680" cy="35568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000" b="0" i="0" u="none" strike="noStrike" kern="1200">
                <a:ln>
                  <a:noFill/>
                </a:ln>
                <a:latin typeface="Liberation Sans" pitchFamily="18"/>
                <a:ea typeface="WenQuanYi Micro Hei" pitchFamily="2"/>
                <a:cs typeface="Lohit Devanagari" pitchFamily="2"/>
              </a:rPr>
              <a:t>elif: “else if”</a:t>
            </a:r>
          </a:p>
        </p:txBody>
      </p:sp>
      <p:cxnSp>
        <p:nvCxnSpPr>
          <p:cNvPr id="8" name="Straight Arrow Connector 7"/>
          <p:cNvCxnSpPr>
            <a:stCxn id="7" idx="1"/>
          </p:cNvCxnSpPr>
          <p:nvPr/>
        </p:nvCxnSpPr>
        <p:spPr>
          <a:xfrm flipH="1">
            <a:off x="3304079" y="4210560"/>
            <a:ext cx="2582281" cy="1800"/>
          </a:xfrm>
          <a:prstGeom prst="straightConnector1">
            <a:avLst/>
          </a:prstGeom>
          <a:noFill/>
          <a:ln w="18000">
            <a:solidFill>
              <a:srgbClr val="00FFFF"/>
            </a:solidFill>
            <a:prstDash val="solid"/>
            <a:tailEnd type="arrow"/>
          </a:ln>
        </p:spPr>
      </p:cxnSp>
      <p:sp>
        <p:nvSpPr>
          <p:cNvPr id="9" name="TextBox 8"/>
          <p:cNvSpPr txBox="1"/>
          <p:nvPr/>
        </p:nvSpPr>
        <p:spPr>
          <a:xfrm>
            <a:off x="8400240" y="699768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sqrt3.py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name="page172">
    <p:spTree>
      <p:nvGrpSpPr>
        <p:cNvPr id="1" name=""/>
        <p:cNvGrpSpPr/>
        <p:nvPr/>
      </p:nvGrpSpPr>
      <p:grpSpPr>
        <a:xfrm>
          <a:off x="0" y="0"/>
          <a:ext cx="0" cy="0"/>
          <a:chOff x="0" y="0"/>
          <a:chExt cx="0" cy="0"/>
        </a:xfrm>
      </p:grpSpPr>
      <p:sp>
        <p:nvSpPr>
          <p:cNvPr id="9" name="Slide Number Placeholder 1"/>
          <p:cNvSpPr>
            <a:spLocks noGrp="1"/>
          </p:cNvSpPr>
          <p:nvPr>
            <p:ph type="sldNum" sz="quarter" idx="10"/>
          </p:nvPr>
        </p:nvSpPr>
        <p:spPr/>
        <p:txBody>
          <a:bodyPr/>
          <a:lstStyle/>
          <a:p>
            <a:pPr lvl="0"/>
            <a:fld id="{07576452-7948-4AD5-9B43-661BB45CE799}" type="slidenum">
              <a:t>172</a:t>
            </a:fld>
            <a:endParaRPr lang="en-GB"/>
          </a:p>
        </p:txBody>
      </p:sp>
      <p:sp>
        <p:nvSpPr>
          <p:cNvPr id="2" name="Straight Connector 1"/>
          <p:cNvSpPr/>
          <p:nvPr/>
        </p:nvSpPr>
        <p:spPr>
          <a:xfrm>
            <a:off x="527760" y="2780280"/>
            <a:ext cx="0" cy="4054679"/>
          </a:xfrm>
          <a:prstGeom prst="line">
            <a:avLst/>
          </a:prstGeom>
          <a:noFill/>
          <a:ln w="18000">
            <a:solidFill>
              <a:srgbClr val="00FFFF"/>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3" name="Straight Connector 2"/>
          <p:cNvSpPr/>
          <p:nvPr/>
        </p:nvSpPr>
        <p:spPr>
          <a:xfrm>
            <a:off x="1157760" y="2798640"/>
            <a:ext cx="0" cy="4054680"/>
          </a:xfrm>
          <a:prstGeom prst="line">
            <a:avLst/>
          </a:prstGeom>
          <a:noFill/>
          <a:ln w="18000">
            <a:solidFill>
              <a:srgbClr val="00FFFF"/>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4" name="Straight Connector 3"/>
          <p:cNvSpPr/>
          <p:nvPr/>
        </p:nvSpPr>
        <p:spPr>
          <a:xfrm>
            <a:off x="1751759" y="2781000"/>
            <a:ext cx="0" cy="4054679"/>
          </a:xfrm>
          <a:prstGeom prst="line">
            <a:avLst/>
          </a:prstGeom>
          <a:noFill/>
          <a:ln w="18000">
            <a:solidFill>
              <a:srgbClr val="00FFFF"/>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5" name="Straight Connector 4"/>
          <p:cNvSpPr/>
          <p:nvPr/>
        </p:nvSpPr>
        <p:spPr>
          <a:xfrm>
            <a:off x="2358720" y="2763360"/>
            <a:ext cx="0" cy="4054680"/>
          </a:xfrm>
          <a:prstGeom prst="line">
            <a:avLst/>
          </a:prstGeom>
          <a:noFill/>
          <a:ln w="18000">
            <a:solidFill>
              <a:srgbClr val="00FFFF"/>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6" name="Title 5"/>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Without </a:t>
            </a:r>
            <a:r>
              <a:rPr lang="en-GB">
                <a:latin typeface="Liberation Mono" pitchFamily="49"/>
              </a:rPr>
              <a:t>elif</a:t>
            </a:r>
            <a:r>
              <a:rPr lang="en-GB">
                <a:latin typeface="Liberation Sans" pitchFamily="34"/>
              </a:rPr>
              <a:t>…</a:t>
            </a:r>
          </a:p>
        </p:txBody>
      </p:sp>
      <p:sp>
        <p:nvSpPr>
          <p:cNvPr id="7" name="TextBox 6"/>
          <p:cNvSpPr txBox="1"/>
          <p:nvPr/>
        </p:nvSpPr>
        <p:spPr>
          <a:xfrm>
            <a:off x="486360" y="2016719"/>
            <a:ext cx="7611840" cy="46803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text = input('Number?</a:t>
            </a: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number = float(text)</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if number &lt; 0.0:</a:t>
            </a:r>
          </a:p>
          <a:p>
            <a:pPr marL="0" marR="0" lvl="0" indent="0" rtl="0" hangingPunct="0">
              <a:lnSpc>
                <a:spcPct val="100000"/>
              </a:lnSpc>
              <a:spcBef>
                <a:spcPts val="0"/>
              </a:spcBef>
              <a:spcAft>
                <a:spcPts val="0"/>
              </a:spcAft>
              <a:buNone/>
              <a:tabLst/>
            </a:pP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print('Number is negative.')</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else:</a:t>
            </a:r>
          </a:p>
          <a:p>
            <a:pPr marL="0" marR="0" lvl="0" indent="0" rtl="0" hangingPunct="0">
              <a:lnSpc>
                <a:spcPct val="100000"/>
              </a:lnSpc>
              <a:spcBef>
                <a:spcPts val="0"/>
              </a:spcBef>
              <a:spcAft>
                <a:spcPts val="0"/>
              </a:spcAft>
              <a:buNone/>
              <a:tabLst/>
            </a:pP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if number &lt; 1.0:</a:t>
            </a:r>
          </a:p>
          <a:p>
            <a:pPr marL="0" marR="0" lvl="0" indent="0" rtl="0" hangingPunct="0">
              <a:lnSpc>
                <a:spcPct val="100000"/>
              </a:lnSpc>
              <a:spcBef>
                <a:spcPts val="0"/>
              </a:spcBef>
              <a:spcAft>
                <a:spcPts val="0"/>
              </a:spcAft>
              <a:buNone/>
              <a:tabLst/>
            </a:pP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print('Number is between zero and one.')</a:t>
            </a:r>
          </a:p>
          <a:p>
            <a:pPr marL="0" marR="0" lvl="0" indent="0" rtl="0" hangingPunct="0">
              <a:lnSpc>
                <a:spcPct val="100000"/>
              </a:lnSpc>
              <a:spcBef>
                <a:spcPts val="0"/>
              </a:spcBef>
              <a:spcAft>
                <a:spcPts val="0"/>
              </a:spcAft>
              <a:buNone/>
              <a:tabLst/>
            </a:pP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else:</a:t>
            </a:r>
          </a:p>
          <a:p>
            <a:pPr marL="0" marR="0" lvl="0" indent="0" rtl="0" hangingPunct="0">
              <a:lnSpc>
                <a:spcPct val="100000"/>
              </a:lnSpc>
              <a:spcBef>
                <a:spcPts val="0"/>
              </a:spcBef>
              <a:spcAft>
                <a:spcPts val="0"/>
              </a:spcAft>
              <a:buNone/>
              <a:tabLst/>
            </a:pP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if number &lt; 2.0:</a:t>
            </a:r>
          </a:p>
          <a:p>
            <a:pPr marL="0" marR="0" lvl="0" indent="0" rtl="0" hangingPunct="0">
              <a:lnSpc>
                <a:spcPct val="100000"/>
              </a:lnSpc>
              <a:spcBef>
                <a:spcPts val="0"/>
              </a:spcBef>
              <a:spcAft>
                <a:spcPts val="0"/>
              </a:spcAft>
              <a:buNone/>
              <a:tabLst/>
            </a:pP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print('Number is between one and two.')</a:t>
            </a:r>
          </a:p>
          <a:p>
            <a:pPr marL="0" marR="0" lvl="0" indent="0" rtl="0" hangingPunct="0">
              <a:lnSpc>
                <a:spcPct val="100000"/>
              </a:lnSpc>
              <a:spcBef>
                <a:spcPts val="0"/>
              </a:spcBef>
              <a:spcAft>
                <a:spcPts val="0"/>
              </a:spcAft>
              <a:buNone/>
              <a:tabLst/>
            </a:pP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else:</a:t>
            </a:r>
          </a:p>
          <a:p>
            <a:pPr marL="0" marR="0" lvl="0" indent="0" rtl="0" hangingPunct="0">
              <a:lnSpc>
                <a:spcPct val="100000"/>
              </a:lnSpc>
              <a:spcBef>
                <a:spcPts val="0"/>
              </a:spcBef>
              <a:spcAft>
                <a:spcPts val="0"/>
              </a:spcAft>
              <a:buNone/>
              <a:tabLst/>
            </a:pP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if number &lt; 3.0:</a:t>
            </a:r>
          </a:p>
          <a:p>
            <a:pPr marL="0" marR="0" lvl="0" indent="0" rtl="0" hangingPunct="0">
              <a:lnSpc>
                <a:spcPct val="100000"/>
              </a:lnSpc>
              <a:spcBef>
                <a:spcPts val="0"/>
              </a:spcBef>
              <a:spcAft>
                <a:spcPts val="0"/>
              </a:spcAft>
              <a:buNone/>
              <a:tabLst/>
            </a:pP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print('Number is between two and three.')</a:t>
            </a:r>
          </a:p>
          <a:p>
            <a:pPr marL="0" marR="0" lvl="0" indent="0" rtl="0" hangingPunct="0">
              <a:lnSpc>
                <a:spcPct val="100000"/>
              </a:lnSpc>
              <a:spcBef>
                <a:spcPts val="0"/>
              </a:spcBef>
              <a:spcAft>
                <a:spcPts val="0"/>
              </a:spcAft>
              <a:buNone/>
              <a:tabLst/>
            </a:pP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else:</a:t>
            </a:r>
          </a:p>
          <a:p>
            <a:pPr marL="0" marR="0" lvl="0" indent="0" rtl="0" hangingPunct="0">
              <a:lnSpc>
                <a:spcPct val="100000"/>
              </a:lnSpc>
              <a:spcBef>
                <a:spcPts val="0"/>
              </a:spcBef>
              <a:spcAft>
                <a:spcPts val="0"/>
              </a:spcAft>
              <a:buNone/>
              <a:tabLst/>
            </a:pP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print('Number is three or more.')</a:t>
            </a:r>
          </a:p>
        </p:txBody>
      </p:sp>
      <p:sp>
        <p:nvSpPr>
          <p:cNvPr id="8" name="TextBox 7"/>
          <p:cNvSpPr txBox="1"/>
          <p:nvPr/>
        </p:nvSpPr>
        <p:spPr>
          <a:xfrm>
            <a:off x="486360" y="6989400"/>
            <a:ext cx="40734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Stacked clauses get unwieldy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name="page173">
    <p:spTree>
      <p:nvGrpSpPr>
        <p:cNvPr id="1" name=""/>
        <p:cNvGrpSpPr/>
        <p:nvPr/>
      </p:nvGrpSpPr>
      <p:grpSpPr>
        <a:xfrm>
          <a:off x="0" y="0"/>
          <a:ext cx="0" cy="0"/>
          <a:chOff x="0" y="0"/>
          <a:chExt cx="0" cy="0"/>
        </a:xfrm>
      </p:grpSpPr>
      <p:sp>
        <p:nvSpPr>
          <p:cNvPr id="6" name="Slide Number Placeholder 1"/>
          <p:cNvSpPr>
            <a:spLocks noGrp="1"/>
          </p:cNvSpPr>
          <p:nvPr>
            <p:ph type="sldNum" sz="quarter" idx="10"/>
          </p:nvPr>
        </p:nvSpPr>
        <p:spPr/>
        <p:txBody>
          <a:bodyPr/>
          <a:lstStyle/>
          <a:p>
            <a:pPr lvl="0"/>
            <a:fld id="{1BC98FE4-107E-4777-9823-68B4C46D985F}" type="slidenum">
              <a:t>173</a:t>
            </a:fld>
            <a:endParaRPr lang="en-GB"/>
          </a:p>
        </p:txBody>
      </p:sp>
      <p:sp>
        <p:nvSpPr>
          <p:cNvPr id="2" name="Straight Connector 1"/>
          <p:cNvSpPr/>
          <p:nvPr/>
        </p:nvSpPr>
        <p:spPr>
          <a:xfrm>
            <a:off x="527760" y="2780280"/>
            <a:ext cx="0" cy="3052800"/>
          </a:xfrm>
          <a:prstGeom prst="line">
            <a:avLst/>
          </a:prstGeom>
          <a:noFill/>
          <a:ln w="18000">
            <a:solidFill>
              <a:srgbClr val="00FFFF"/>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3" name="Straight Connector 2"/>
          <p:cNvSpPr/>
          <p:nvPr/>
        </p:nvSpPr>
        <p:spPr>
          <a:xfrm>
            <a:off x="1157760" y="2798640"/>
            <a:ext cx="0" cy="3045240"/>
          </a:xfrm>
          <a:prstGeom prst="line">
            <a:avLst/>
          </a:prstGeom>
          <a:noFill/>
          <a:ln w="18000">
            <a:solidFill>
              <a:srgbClr val="00FFFF"/>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4" name="Title 3"/>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With </a:t>
            </a:r>
            <a:r>
              <a:rPr lang="en-GB">
                <a:latin typeface="Liberation Mono" pitchFamily="49"/>
              </a:rPr>
              <a:t>elif</a:t>
            </a:r>
            <a:r>
              <a:rPr lang="en-GB">
                <a:latin typeface="Liberation Sans" pitchFamily="34"/>
              </a:rPr>
              <a:t>…</a:t>
            </a:r>
          </a:p>
        </p:txBody>
      </p:sp>
      <p:sp>
        <p:nvSpPr>
          <p:cNvPr id="5" name="TextBox 4"/>
          <p:cNvSpPr txBox="1"/>
          <p:nvPr/>
        </p:nvSpPr>
        <p:spPr>
          <a:xfrm>
            <a:off x="486360" y="2016719"/>
            <a:ext cx="6647039" cy="381635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text = input('Number?</a:t>
            </a: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number = float(text)</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if number &lt; 0.0:</a:t>
            </a:r>
          </a:p>
          <a:p>
            <a:pPr marL="0" marR="0" lvl="0" indent="0" rtl="0" hangingPunct="0">
              <a:lnSpc>
                <a:spcPct val="100000"/>
              </a:lnSpc>
              <a:spcBef>
                <a:spcPts val="0"/>
              </a:spcBef>
              <a:spcAft>
                <a:spcPts val="0"/>
              </a:spcAft>
              <a:buNone/>
              <a:tabLst/>
            </a:pP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print('Number is negative.')</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elif number &lt; 1.0:</a:t>
            </a:r>
          </a:p>
          <a:p>
            <a:pPr marL="0" marR="0" lvl="0" indent="0" rtl="0" hangingPunct="0">
              <a:lnSpc>
                <a:spcPct val="100000"/>
              </a:lnSpc>
              <a:spcBef>
                <a:spcPts val="0"/>
              </a:spcBef>
              <a:spcAft>
                <a:spcPts val="0"/>
              </a:spcAft>
              <a:buNone/>
              <a:tabLst/>
            </a:pP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print('Number is between zero and one.')</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elif number &lt; 2.0:</a:t>
            </a:r>
          </a:p>
          <a:p>
            <a:pPr marL="0" marR="0" lvl="0" indent="0" rtl="0" hangingPunct="0">
              <a:lnSpc>
                <a:spcPct val="100000"/>
              </a:lnSpc>
              <a:spcBef>
                <a:spcPts val="0"/>
              </a:spcBef>
              <a:spcAft>
                <a:spcPts val="0"/>
              </a:spcAft>
              <a:buNone/>
              <a:tabLst/>
            </a:pP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print('Number is between one and two.')</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elif number &lt; 3.0:</a:t>
            </a:r>
          </a:p>
          <a:p>
            <a:pPr marL="0" marR="0" lvl="0" indent="0" rtl="0" hangingPunct="0">
              <a:lnSpc>
                <a:spcPct val="100000"/>
              </a:lnSpc>
              <a:spcBef>
                <a:spcPts val="0"/>
              </a:spcBef>
              <a:spcAft>
                <a:spcPts val="0"/>
              </a:spcAft>
              <a:buNone/>
              <a:tabLst/>
            </a:pP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print('Number is between two and three.')</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else:</a:t>
            </a:r>
          </a:p>
          <a:p>
            <a:pPr marL="0" marR="0" lvl="0" indent="0" rtl="0" hangingPunct="0">
              <a:lnSpc>
                <a:spcPct val="100000"/>
              </a:lnSpc>
              <a:spcBef>
                <a:spcPts val="0"/>
              </a:spcBef>
              <a:spcAft>
                <a:spcPts val="0"/>
              </a:spcAft>
              <a:buNone/>
              <a:tabLst/>
            </a:pP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print('Number is three or more.')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name="page174">
    <p:spTree>
      <p:nvGrpSpPr>
        <p:cNvPr id="1" name=""/>
        <p:cNvGrpSpPr/>
        <p:nvPr/>
      </p:nvGrpSpPr>
      <p:grpSpPr>
        <a:xfrm>
          <a:off x="0" y="0"/>
          <a:ext cx="0" cy="0"/>
          <a:chOff x="0" y="0"/>
          <a:chExt cx="0" cy="0"/>
        </a:xfrm>
      </p:grpSpPr>
      <p:sp>
        <p:nvSpPr>
          <p:cNvPr id="9" name="Slide Number Placeholder 1"/>
          <p:cNvSpPr>
            <a:spLocks noGrp="1"/>
          </p:cNvSpPr>
          <p:nvPr>
            <p:ph type="sldNum" sz="quarter" idx="10"/>
          </p:nvPr>
        </p:nvSpPr>
        <p:spPr/>
        <p:txBody>
          <a:bodyPr/>
          <a:lstStyle/>
          <a:p>
            <a:pPr lvl="0"/>
            <a:fld id="{DEF4C7D4-DFA3-405D-832B-6AAF28607988}" type="slidenum">
              <a:t>174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Progress</a:t>
            </a:r>
          </a:p>
        </p:txBody>
      </p:sp>
      <p:sp>
        <p:nvSpPr>
          <p:cNvPr id="3" name="TextBox 2"/>
          <p:cNvSpPr txBox="1"/>
          <p:nvPr/>
        </p:nvSpPr>
        <p:spPr>
          <a:xfrm>
            <a:off x="468360" y="1801080"/>
            <a:ext cx="24624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Nested structures</a:t>
            </a:r>
          </a:p>
        </p:txBody>
      </p:sp>
      <p:sp>
        <p:nvSpPr>
          <p:cNvPr id="4" name="TextBox 3"/>
          <p:cNvSpPr txBox="1"/>
          <p:nvPr/>
        </p:nvSpPr>
        <p:spPr>
          <a:xfrm>
            <a:off x="6228360" y="3241440"/>
            <a:ext cx="1462680" cy="29887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if</a:t>
            </a:r>
            <a:r>
              <a:rPr lang="en-GB" sz="2400" b="0" i="0" u="none" strike="noStrike" kern="1200">
                <a:ln>
                  <a:noFill/>
                </a:ln>
                <a:solidFill>
                  <a:srgbClr val="008000"/>
                </a:solidFill>
                <a:latin typeface="Liberation Sans" pitchFamily="34"/>
                <a:ea typeface="Liberation Sans" pitchFamily="34"/>
                <a:cs typeface="Liberation Sans" pitchFamily="34"/>
              </a:rPr>
              <a:t> …</a:t>
            </a:r>
            <a:r>
              <a:rPr lang="en-GB" sz="2400" b="0" i="0" u="none" strike="noStrike" kern="1200">
                <a:ln>
                  <a:noFill/>
                </a:ln>
                <a:solidFill>
                  <a:srgbClr val="008000"/>
                </a:solidFill>
                <a:latin typeface="Liberation Sans" pitchFamily="18"/>
                <a:ea typeface="Liberation Sans" pitchFamily="34"/>
                <a:cs typeface="Liberation Sans" pitchFamily="34"/>
              </a:rPr>
              <a:t> </a:t>
            </a:r>
            <a:r>
              <a:rPr lang="en-GB" sz="2400" b="0" i="0" u="none" strike="noStrike" kern="1200">
                <a:ln>
                  <a:noFill/>
                </a:ln>
                <a:solidFill>
                  <a:srgbClr val="008000"/>
                </a:solidFill>
                <a:latin typeface="Liberation Mono" pitchFamily="49"/>
                <a:ea typeface="Liberation Sans" pitchFamily="34"/>
                <a:cs typeface="Liberation Sans" pitchFamily="34"/>
              </a:rPr>
              <a:t>:</a:t>
            </a:r>
          </a:p>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Liberation Sans" pitchFamily="34"/>
                <a:cs typeface="Liberation Sans" pitchFamily="34"/>
              </a:rPr>
              <a:t>    </a:t>
            </a:r>
            <a:r>
              <a:rPr lang="en-GB" sz="2400" b="0" i="0" u="none" strike="noStrike" kern="1200">
                <a:ln>
                  <a:noFill/>
                </a:ln>
                <a:solidFill>
                  <a:srgbClr val="008000"/>
                </a:solidFill>
                <a:latin typeface="Liberation Sans" pitchFamily="34"/>
                <a:ea typeface="Liberation Sans" pitchFamily="34"/>
                <a:cs typeface="Liberation Sans" pitchFamily="34"/>
              </a:rPr>
              <a:t>…</a:t>
            </a:r>
          </a:p>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Liberation Sans" pitchFamily="34"/>
                <a:cs typeface="Liberation Sans" pitchFamily="34"/>
              </a:rPr>
              <a:t>elif</a:t>
            </a:r>
            <a:r>
              <a:rPr lang="en-GB" sz="2400" b="0" i="0" u="none" strike="noStrike" kern="1200">
                <a:ln>
                  <a:noFill/>
                </a:ln>
                <a:solidFill>
                  <a:srgbClr val="008000"/>
                </a:solidFill>
                <a:latin typeface="Liberation Sans" pitchFamily="34"/>
                <a:ea typeface="Liberation Sans" pitchFamily="34"/>
                <a:cs typeface="Liberation Sans" pitchFamily="34"/>
              </a:rPr>
              <a:t> …</a:t>
            </a:r>
            <a:r>
              <a:rPr lang="en-GB" sz="2400" b="0" i="0" u="none" strike="noStrike" kern="1200">
                <a:ln>
                  <a:noFill/>
                </a:ln>
                <a:solidFill>
                  <a:srgbClr val="008000"/>
                </a:solidFill>
                <a:latin typeface="Liberation Sans" pitchFamily="18"/>
                <a:ea typeface="Liberation Sans" pitchFamily="34"/>
                <a:cs typeface="Liberation Sans" pitchFamily="34"/>
              </a:rPr>
              <a:t> </a:t>
            </a:r>
            <a:r>
              <a:rPr lang="en-GB" sz="2400" b="0" i="0" u="none" strike="noStrike" kern="1200">
                <a:ln>
                  <a:noFill/>
                </a:ln>
                <a:solidFill>
                  <a:srgbClr val="008000"/>
                </a:solidFill>
                <a:latin typeface="Liberation Mono" pitchFamily="49"/>
                <a:ea typeface="Liberation Sans" pitchFamily="34"/>
                <a:cs typeface="Liberation Sans" pitchFamily="34"/>
              </a:rPr>
              <a:t>:</a:t>
            </a:r>
          </a:p>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Liberation Sans" pitchFamily="34"/>
                <a:cs typeface="Liberation Sans" pitchFamily="34"/>
              </a:rPr>
              <a:t>    </a:t>
            </a:r>
            <a:r>
              <a:rPr lang="en-GB" sz="2400" b="0" i="0" u="none" strike="noStrike" kern="1200">
                <a:ln>
                  <a:noFill/>
                </a:ln>
                <a:solidFill>
                  <a:srgbClr val="008000"/>
                </a:solidFill>
                <a:latin typeface="Liberation Sans" pitchFamily="34"/>
                <a:ea typeface="Liberation Sans" pitchFamily="34"/>
                <a:cs typeface="Liberation Sans" pitchFamily="34"/>
              </a:rPr>
              <a:t>…</a:t>
            </a:r>
          </a:p>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Liberation Sans" pitchFamily="34"/>
                <a:cs typeface="Liberation Sans" pitchFamily="34"/>
              </a:rPr>
              <a:t>elif</a:t>
            </a:r>
            <a:r>
              <a:rPr lang="en-GB" sz="2400" b="0" i="0" u="none" strike="noStrike" kern="1200">
                <a:ln>
                  <a:noFill/>
                </a:ln>
                <a:solidFill>
                  <a:srgbClr val="008000"/>
                </a:solidFill>
                <a:latin typeface="Liberation Sans" pitchFamily="34"/>
                <a:ea typeface="Liberation Sans" pitchFamily="34"/>
                <a:cs typeface="Liberation Sans" pitchFamily="34"/>
              </a:rPr>
              <a:t> … </a:t>
            </a:r>
            <a:r>
              <a:rPr lang="en-GB" sz="2400" b="0" i="0" u="none" strike="noStrike" kern="1200">
                <a:ln>
                  <a:noFill/>
                </a:ln>
                <a:solidFill>
                  <a:srgbClr val="008000"/>
                </a:solidFill>
                <a:latin typeface="Liberation Mono" pitchFamily="49"/>
                <a:ea typeface="Liberation Sans" pitchFamily="34"/>
                <a:cs typeface="Liberation Sans" pitchFamily="34"/>
              </a:rPr>
              <a:t>:</a:t>
            </a:r>
          </a:p>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Liberation Sans" pitchFamily="34"/>
                <a:cs typeface="Liberation Sans" pitchFamily="34"/>
              </a:rPr>
              <a:t>    </a:t>
            </a:r>
            <a:r>
              <a:rPr lang="en-GB" sz="2400" b="0" i="0" u="none" strike="noStrike" kern="1200">
                <a:ln>
                  <a:noFill/>
                </a:ln>
                <a:solidFill>
                  <a:srgbClr val="008000"/>
                </a:solidFill>
                <a:latin typeface="Liberation Sans" pitchFamily="34"/>
                <a:ea typeface="Liberation Sans" pitchFamily="34"/>
                <a:cs typeface="Liberation Sans" pitchFamily="34"/>
              </a:rPr>
              <a:t>…</a:t>
            </a:r>
          </a:p>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Liberation Sans" pitchFamily="34"/>
                <a:cs typeface="Liberation Sans" pitchFamily="34"/>
              </a:rPr>
              <a:t>else:</a:t>
            </a:r>
          </a:p>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Liberation Sans" pitchFamily="34"/>
                <a:cs typeface="Liberation Sans" pitchFamily="34"/>
              </a:rPr>
              <a:t>    </a:t>
            </a:r>
            <a:r>
              <a:rPr lang="en-GB" sz="2400" b="0" i="0" u="none" strike="noStrike" kern="1200">
                <a:ln>
                  <a:noFill/>
                </a:ln>
                <a:solidFill>
                  <a:srgbClr val="008000"/>
                </a:solidFill>
                <a:latin typeface="Liberation Sans" pitchFamily="34"/>
                <a:ea typeface="Liberation Sans" pitchFamily="34"/>
                <a:cs typeface="Liberation Sans" pitchFamily="34"/>
              </a:rPr>
              <a:t>…</a:t>
            </a:r>
          </a:p>
        </p:txBody>
      </p:sp>
      <p:sp>
        <p:nvSpPr>
          <p:cNvPr id="5" name="TextBox 4"/>
          <p:cNvSpPr txBox="1"/>
          <p:nvPr/>
        </p:nvSpPr>
        <p:spPr>
          <a:xfrm>
            <a:off x="6228360" y="1801439"/>
            <a:ext cx="1925999" cy="8067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Liberation Sans" pitchFamily="34"/>
                <a:cs typeface="Liberation Sans" pitchFamily="34"/>
              </a:rPr>
              <a:t>while </a:t>
            </a:r>
            <a:r>
              <a:rPr lang="en-GB" sz="2400" b="0" i="0" u="none" strike="noStrike" kern="1200">
                <a:ln>
                  <a:noFill/>
                </a:ln>
                <a:solidFill>
                  <a:srgbClr val="0000FF"/>
                </a:solidFill>
                <a:latin typeface="Liberation Sans" pitchFamily="34"/>
                <a:ea typeface="Liberation Sans" pitchFamily="34"/>
                <a:cs typeface="Liberation Sans" pitchFamily="34"/>
              </a:rPr>
              <a:t>… </a:t>
            </a:r>
            <a:r>
              <a:rPr lang="en-GB" sz="2400" b="0" i="0" u="none" strike="noStrike" kern="1200">
                <a:ln>
                  <a:noFill/>
                </a:ln>
                <a:solidFill>
                  <a:srgbClr val="0000FF"/>
                </a:solidFill>
                <a:latin typeface="Liberation Mono" pitchFamily="49"/>
                <a:ea typeface="Liberation Sans" pitchFamily="34"/>
                <a:cs typeface="Liberation Sans" pitchFamily="34"/>
              </a:rPr>
              <a:t>:</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Liberation Sans" pitchFamily="34"/>
                <a:cs typeface="Liberation Sans" pitchFamily="34"/>
              </a:rPr>
              <a:t>    if </a:t>
            </a:r>
            <a:r>
              <a:rPr lang="en-GB" sz="2400" b="0" i="0" u="none" strike="noStrike" kern="1200">
                <a:ln>
                  <a:noFill/>
                </a:ln>
                <a:solidFill>
                  <a:srgbClr val="0000FF"/>
                </a:solidFill>
                <a:latin typeface="Liberation Sans" pitchFamily="34"/>
                <a:ea typeface="Liberation Sans" pitchFamily="34"/>
                <a:cs typeface="Liberation Sans" pitchFamily="34"/>
              </a:rPr>
              <a:t>… </a:t>
            </a:r>
            <a:r>
              <a:rPr lang="en-GB" sz="2400" b="0" i="0" u="none" strike="noStrike" kern="1200">
                <a:ln>
                  <a:noFill/>
                </a:ln>
                <a:solidFill>
                  <a:srgbClr val="0000FF"/>
                </a:solidFill>
                <a:latin typeface="Liberation Mono" pitchFamily="49"/>
                <a:ea typeface="Liberation Sans" pitchFamily="34"/>
                <a:cs typeface="Liberation Sans" pitchFamily="34"/>
              </a:rPr>
              <a:t>:</a:t>
            </a:r>
          </a:p>
        </p:txBody>
      </p:sp>
      <p:sp>
        <p:nvSpPr>
          <p:cNvPr id="6" name="TextBox 5"/>
          <p:cNvSpPr txBox="1"/>
          <p:nvPr/>
        </p:nvSpPr>
        <p:spPr>
          <a:xfrm>
            <a:off x="468360" y="3241440"/>
            <a:ext cx="19364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Sans" pitchFamily="18"/>
                <a:ea typeface="WenQuanYi Micro Hei" pitchFamily="2"/>
                <a:cs typeface="Lohit Devanagari" pitchFamily="2"/>
              </a:rPr>
              <a:t>Chained tests</a:t>
            </a:r>
          </a:p>
        </p:txBody>
      </p:sp>
      <p:sp>
        <p:nvSpPr>
          <p:cNvPr id="7" name="TextBox 6"/>
          <p:cNvSpPr txBox="1"/>
          <p:nvPr/>
        </p:nvSpPr>
        <p:spPr>
          <a:xfrm>
            <a:off x="468720" y="4681800"/>
            <a:ext cx="32425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Testing inputs to scripts</a:t>
            </a:r>
          </a:p>
        </p:txBody>
      </p:sp>
      <p:sp>
        <p:nvSpPr>
          <p:cNvPr id="8" name="TextBox 7"/>
          <p:cNvSpPr txBox="1"/>
          <p:nvPr/>
        </p:nvSpPr>
        <p:spPr>
          <a:xfrm>
            <a:off x="6229080" y="684216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exit()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name="page175">
    <p:spTree>
      <p:nvGrpSpPr>
        <p:cNvPr id="1" name=""/>
        <p:cNvGrpSpPr/>
        <p:nvPr/>
      </p:nvGrpSpPr>
      <p:grpSpPr>
        <a:xfrm>
          <a:off x="0" y="0"/>
          <a:ext cx="0" cy="0"/>
          <a:chOff x="0" y="0"/>
          <a:chExt cx="0" cy="0"/>
        </a:xfrm>
      </p:grpSpPr>
      <p:sp>
        <p:nvSpPr>
          <p:cNvPr id="10" name="Slide Number Placeholder 1"/>
          <p:cNvSpPr>
            <a:spLocks noGrp="1"/>
          </p:cNvSpPr>
          <p:nvPr>
            <p:ph type="sldNum" sz="quarter" idx="10"/>
          </p:nvPr>
        </p:nvSpPr>
        <p:spPr/>
        <p:txBody>
          <a:bodyPr/>
          <a:lstStyle/>
          <a:p>
            <a:pPr lvl="0"/>
            <a:fld id="{BBB4FDB3-7746-4AF6-8B96-12BA0C999AF9}" type="slidenum">
              <a:t>175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Exercise 9</a:t>
            </a:r>
          </a:p>
        </p:txBody>
      </p:sp>
      <p:grpSp>
        <p:nvGrpSpPr>
          <p:cNvPr id="3" name="Group 2"/>
          <p:cNvGrpSpPr/>
          <p:nvPr/>
        </p:nvGrpSpPr>
        <p:grpSpPr>
          <a:xfrm>
            <a:off x="7559640" y="6293159"/>
            <a:ext cx="2250359" cy="871200"/>
            <a:chOff x="7559640" y="6293159"/>
            <a:chExt cx="2250359" cy="871200"/>
          </a:xfrm>
        </p:grpSpPr>
        <p:sp>
          <p:nvSpPr>
            <p:cNvPr id="4" name="TextBox 3"/>
            <p:cNvSpPr txBox="1"/>
            <p:nvPr/>
          </p:nvSpPr>
          <p:spPr>
            <a:xfrm>
              <a:off x="8416080" y="6428520"/>
              <a:ext cx="1393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5 minutes</a:t>
              </a:r>
            </a:p>
          </p:txBody>
        </p:sp>
        <p:pic>
          <p:nvPicPr>
            <p:cNvPr id="5" name="Picture 4"/>
            <p:cNvPicPr>
              <a:picLocks noChangeAspect="1"/>
            </p:cNvPicPr>
            <p:nvPr/>
          </p:nvPicPr>
          <p:blipFill>
            <a:blip r:embed="rId3">
              <a:lum/>
              <a:alphaModFix/>
            </a:blip>
            <a:srcRect/>
            <a:stretch>
              <a:fillRect/>
            </a:stretch>
          </p:blipFill>
          <p:spPr>
            <a:xfrm>
              <a:off x="7559640" y="6293159"/>
              <a:ext cx="871200" cy="871200"/>
            </a:xfrm>
            <a:prstGeom prst="rect">
              <a:avLst/>
            </a:prstGeom>
            <a:noFill/>
            <a:ln>
              <a:noFill/>
            </a:ln>
          </p:spPr>
        </p:pic>
      </p:grpSp>
      <p:sp>
        <p:nvSpPr>
          <p:cNvPr id="6" name="TextBox 5"/>
          <p:cNvSpPr txBox="1"/>
          <p:nvPr/>
        </p:nvSpPr>
        <p:spPr>
          <a:xfrm>
            <a:off x="7309080" y="180216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exercise9.py</a:t>
            </a:r>
          </a:p>
        </p:txBody>
      </p:sp>
      <p:sp>
        <p:nvSpPr>
          <p:cNvPr id="7" name="TextBox 6"/>
          <p:cNvSpPr txBox="1"/>
          <p:nvPr/>
        </p:nvSpPr>
        <p:spPr>
          <a:xfrm>
            <a:off x="468360" y="3601440"/>
            <a:ext cx="77832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1.	Edit the square root script	to catch negative numbers.</a:t>
            </a:r>
          </a:p>
        </p:txBody>
      </p:sp>
      <p:sp>
        <p:nvSpPr>
          <p:cNvPr id="8" name="TextBox 7"/>
          <p:cNvSpPr txBox="1"/>
          <p:nvPr/>
        </p:nvSpPr>
        <p:spPr>
          <a:xfrm>
            <a:off x="468720" y="1801800"/>
            <a:ext cx="4612680" cy="7520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FF0000"/>
                </a:solidFill>
                <a:latin typeface="Liberation Sans" pitchFamily="18"/>
                <a:ea typeface="WenQuanYi Micro Hei" pitchFamily="2"/>
                <a:cs typeface="Lohit Devanagari" pitchFamily="2"/>
              </a:rPr>
              <a:t>Only do the second part after</a:t>
            </a:r>
          </a:p>
          <a:p>
            <a:pPr marL="0" marR="0" lvl="0" indent="0" rtl="0" hangingPunct="0">
              <a:lnSpc>
                <a:spcPct val="100000"/>
              </a:lnSpc>
              <a:spcBef>
                <a:spcPts val="0"/>
              </a:spcBef>
              <a:spcAft>
                <a:spcPts val="0"/>
              </a:spcAft>
              <a:buNone/>
              <a:tabLst/>
            </a:pPr>
            <a:r>
              <a:rPr lang="en-GB" sz="2400" b="1" i="0" u="none" strike="noStrike" kern="1200">
                <a:ln>
                  <a:noFill/>
                </a:ln>
                <a:solidFill>
                  <a:srgbClr val="FF0000"/>
                </a:solidFill>
                <a:latin typeface="Liberation Sans" pitchFamily="18"/>
                <a:ea typeface="WenQuanYi Micro Hei" pitchFamily="2"/>
                <a:cs typeface="Lohit Devanagari" pitchFamily="2"/>
              </a:rPr>
              <a:t>you have the first part working!</a:t>
            </a:r>
          </a:p>
        </p:txBody>
      </p:sp>
      <p:sp>
        <p:nvSpPr>
          <p:cNvPr id="9" name="TextBox 8"/>
          <p:cNvSpPr txBox="1"/>
          <p:nvPr/>
        </p:nvSpPr>
        <p:spPr>
          <a:xfrm>
            <a:off x="468720" y="4681800"/>
            <a:ext cx="7268040" cy="11037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2.	Edit the square root script to ask for the tolerance.</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	The tolerance must be bigger than 5×10</a:t>
            </a:r>
            <a:r>
              <a:rPr lang="en-GB" sz="2400" b="0" i="0" u="none" strike="noStrike" kern="1200" baseline="30000">
                <a:ln>
                  <a:noFill/>
                </a:ln>
                <a:solidFill>
                  <a:srgbClr val="0000FF"/>
                </a:solidFill>
                <a:latin typeface="Liberation Sans" pitchFamily="34"/>
                <a:ea typeface="Liberation Sans" pitchFamily="34"/>
                <a:cs typeface="Liberation Sans" pitchFamily="34"/>
              </a:rPr>
              <a:t>–</a:t>
            </a:r>
            <a:r>
              <a:rPr lang="en-GB" sz="2400" b="0" i="0" u="none" strike="noStrike" kern="1200" baseline="30000">
                <a:ln>
                  <a:noFill/>
                </a:ln>
                <a:solidFill>
                  <a:srgbClr val="0000FF"/>
                </a:solidFill>
                <a:latin typeface="Liberation Sans" pitchFamily="18"/>
                <a:ea typeface="WenQuanYi Micro Hei" pitchFamily="2"/>
                <a:cs typeface="Lohit Devanagari" pitchFamily="2"/>
              </a:rPr>
              <a:t>16</a:t>
            </a:r>
            <a:r>
              <a:rPr lang="en-GB" sz="2400" b="0" i="0" u="none" strike="noStrike" kern="1200">
                <a:ln>
                  <a:noFill/>
                </a:ln>
                <a:solidFill>
                  <a:srgbClr val="0000FF"/>
                </a:solidFill>
                <a:latin typeface="Liberation Sans" pitchFamily="18"/>
                <a:ea typeface="WenQuanYi Micro Hei" pitchFamily="2"/>
                <a:cs typeface="Lohit Devanagari" pitchFamily="2"/>
              </a:rPr>
              <a:t>.</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	Test for that.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name="page176">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pPr lvl="0"/>
            <a:fld id="{521B8EB5-C1F6-4119-96D2-6B8FE9DB29B2}" type="slidenum">
              <a:t>176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Comments</a:t>
            </a:r>
          </a:p>
        </p:txBody>
      </p:sp>
      <p:sp>
        <p:nvSpPr>
          <p:cNvPr id="3" name="TextBox 2"/>
          <p:cNvSpPr txBox="1"/>
          <p:nvPr/>
        </p:nvSpPr>
        <p:spPr>
          <a:xfrm>
            <a:off x="468360" y="2161440"/>
            <a:ext cx="57952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We have written our first real Python script</a:t>
            </a:r>
          </a:p>
        </p:txBody>
      </p:sp>
      <p:sp>
        <p:nvSpPr>
          <p:cNvPr id="4" name="TextBox 3"/>
          <p:cNvSpPr txBox="1"/>
          <p:nvPr/>
        </p:nvSpPr>
        <p:spPr>
          <a:xfrm>
            <a:off x="468720" y="3241800"/>
            <a:ext cx="210743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What did it do?</a:t>
            </a:r>
          </a:p>
        </p:txBody>
      </p:sp>
      <p:sp>
        <p:nvSpPr>
          <p:cNvPr id="5" name="TextBox 4"/>
          <p:cNvSpPr txBox="1"/>
          <p:nvPr/>
        </p:nvSpPr>
        <p:spPr>
          <a:xfrm>
            <a:off x="469080" y="4322160"/>
            <a:ext cx="22413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1" u="none" strike="noStrike" kern="1200">
                <a:ln>
                  <a:noFill/>
                </a:ln>
                <a:solidFill>
                  <a:srgbClr val="0000FF"/>
                </a:solidFill>
                <a:latin typeface="Liberation Sans" pitchFamily="18"/>
                <a:ea typeface="WenQuanYi Micro Hei" pitchFamily="2"/>
                <a:cs typeface="Lohit Devanagari" pitchFamily="2"/>
              </a:rPr>
              <a:t>Why</a:t>
            </a:r>
            <a:r>
              <a:rPr lang="en-GB" sz="2400" b="0" i="0" u="none" strike="noStrike" kern="1200">
                <a:ln>
                  <a:noFill/>
                </a:ln>
                <a:solidFill>
                  <a:srgbClr val="0000FF"/>
                </a:solidFill>
                <a:latin typeface="Liberation Sans" pitchFamily="18"/>
                <a:ea typeface="WenQuanYi Micro Hei" pitchFamily="2"/>
                <a:cs typeface="Lohit Devanagari" pitchFamily="2"/>
              </a:rPr>
              <a:t> did it do it?</a:t>
            </a:r>
          </a:p>
        </p:txBody>
      </p:sp>
      <p:sp>
        <p:nvSpPr>
          <p:cNvPr id="6" name="TextBox 5"/>
          <p:cNvSpPr txBox="1"/>
          <p:nvPr/>
        </p:nvSpPr>
        <p:spPr>
          <a:xfrm>
            <a:off x="469080" y="5402160"/>
            <a:ext cx="37350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Need to annotate the script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name="page177">
    <p:spTree>
      <p:nvGrpSpPr>
        <p:cNvPr id="1" name=""/>
        <p:cNvGrpSpPr/>
        <p:nvPr/>
      </p:nvGrpSpPr>
      <p:grpSpPr>
        <a:xfrm>
          <a:off x="0" y="0"/>
          <a:ext cx="0" cy="0"/>
          <a:chOff x="0" y="0"/>
          <a:chExt cx="0" cy="0"/>
        </a:xfrm>
      </p:grpSpPr>
      <p:sp>
        <p:nvSpPr>
          <p:cNvPr id="9" name="Slide Number Placeholder 1"/>
          <p:cNvSpPr>
            <a:spLocks noGrp="1"/>
          </p:cNvSpPr>
          <p:nvPr>
            <p:ph type="sldNum" sz="quarter" idx="10"/>
          </p:nvPr>
        </p:nvSpPr>
        <p:spPr/>
        <p:txBody>
          <a:bodyPr/>
          <a:lstStyle/>
          <a:p>
            <a:pPr lvl="0"/>
            <a:fld id="{793D455C-07CC-4B96-ADCD-D14B9B937F69}" type="slidenum">
              <a:t>177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Python comment character</a:t>
            </a:r>
          </a:p>
        </p:txBody>
      </p:sp>
      <p:sp>
        <p:nvSpPr>
          <p:cNvPr id="3" name="TextBox 2"/>
          <p:cNvSpPr txBox="1"/>
          <p:nvPr/>
        </p:nvSpPr>
        <p:spPr>
          <a:xfrm>
            <a:off x="468360" y="2161800"/>
            <a:ext cx="2902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The “hash” character</a:t>
            </a:r>
          </a:p>
        </p:txBody>
      </p:sp>
      <p:sp>
        <p:nvSpPr>
          <p:cNvPr id="4" name="TextBox 3"/>
          <p:cNvSpPr txBox="1"/>
          <p:nvPr/>
        </p:nvSpPr>
        <p:spPr>
          <a:xfrm>
            <a:off x="468720" y="3962160"/>
            <a:ext cx="45975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Lines starting with “#” are ignored</a:t>
            </a:r>
          </a:p>
        </p:txBody>
      </p:sp>
      <p:sp>
        <p:nvSpPr>
          <p:cNvPr id="5" name="TextBox 4"/>
          <p:cNvSpPr txBox="1"/>
          <p:nvPr/>
        </p:nvSpPr>
        <p:spPr>
          <a:xfrm>
            <a:off x="469080" y="4682520"/>
            <a:ext cx="48186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Partial lines starting “#” are ignored</a:t>
            </a:r>
          </a:p>
        </p:txBody>
      </p:sp>
      <p:sp>
        <p:nvSpPr>
          <p:cNvPr id="6" name="TextBox 5"/>
          <p:cNvSpPr txBox="1"/>
          <p:nvPr/>
        </p:nvSpPr>
        <p:spPr>
          <a:xfrm>
            <a:off x="469080" y="6122520"/>
            <a:ext cx="36997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Used for annotating scripts</a:t>
            </a:r>
          </a:p>
        </p:txBody>
      </p:sp>
      <p:sp>
        <p:nvSpPr>
          <p:cNvPr id="7" name="TextBox 6"/>
          <p:cNvSpPr txBox="1"/>
          <p:nvPr/>
        </p:nvSpPr>
        <p:spPr>
          <a:xfrm>
            <a:off x="6588360" y="2162160"/>
            <a:ext cx="2107439" cy="4159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8800" b="0" i="0" u="none" strike="noStrike" kern="1200">
                <a:ln>
                  <a:noFill/>
                </a:ln>
                <a:solidFill>
                  <a:srgbClr val="800000"/>
                </a:solidFill>
                <a:latin typeface="Liberation Sans" pitchFamily="18"/>
                <a:ea typeface="WenQuanYi Micro Hei" pitchFamily="2"/>
                <a:cs typeface="Lohit Devanagari" pitchFamily="2"/>
              </a:rPr>
              <a:t>#</a:t>
            </a:r>
          </a:p>
        </p:txBody>
      </p:sp>
      <p:sp>
        <p:nvSpPr>
          <p:cNvPr id="8" name="TextBox 7"/>
          <p:cNvSpPr txBox="1"/>
          <p:nvPr/>
        </p:nvSpPr>
        <p:spPr>
          <a:xfrm>
            <a:off x="468360" y="2882160"/>
            <a:ext cx="44953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a.k.a. “pound”, “number”, “sharp”</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name="page178">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pPr lvl="0"/>
            <a:fld id="{DE97D5B4-EB7F-48D5-8D61-D6ED86AC57E2}" type="slidenum">
              <a:t>178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Python commenting example</a:t>
            </a:r>
          </a:p>
        </p:txBody>
      </p:sp>
      <p:sp>
        <p:nvSpPr>
          <p:cNvPr id="3" name="TextBox 2"/>
          <p:cNvSpPr txBox="1"/>
          <p:nvPr/>
        </p:nvSpPr>
        <p:spPr>
          <a:xfrm>
            <a:off x="486360" y="2016719"/>
            <a:ext cx="7241760" cy="49683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000" b="0" i="0" u="none" strike="noStrike" kern="1200">
                <a:ln>
                  <a:noFill/>
                </a:ln>
                <a:solidFill>
                  <a:srgbClr val="800000"/>
                </a:solidFill>
                <a:latin typeface="Liberation Mono" pitchFamily="49"/>
                <a:ea typeface="WenQuanYi Micro Hei" pitchFamily="2"/>
                <a:cs typeface="Lohit Devanagari" pitchFamily="2"/>
              </a:rPr>
              <a:t># Script to calculate square roots by bisection</a:t>
            </a:r>
          </a:p>
          <a:p>
            <a:pPr marL="0" marR="0" lvl="0" indent="0" rtl="0" hangingPunct="0">
              <a:lnSpc>
                <a:spcPct val="100000"/>
              </a:lnSpc>
              <a:spcBef>
                <a:spcPts val="0"/>
              </a:spcBef>
              <a:spcAft>
                <a:spcPts val="0"/>
              </a:spcAft>
              <a:buNone/>
              <a:tabLst/>
            </a:pPr>
            <a:r>
              <a:rPr lang="en-GB" sz="2000" b="0" i="0" u="none" strike="noStrike" kern="1200">
                <a:ln>
                  <a:noFill/>
                </a:ln>
                <a:solidFill>
                  <a:srgbClr val="800000"/>
                </a:solidFill>
                <a:latin typeface="Liberation Mono" pitchFamily="49"/>
                <a:ea typeface="WenQuanYi Micro Hei" pitchFamily="2"/>
                <a:cs typeface="Lohit Devanagari" pitchFamily="2"/>
              </a:rPr>
              <a:t># (c) Bob Dowling 2012. Licensed under GPL v3.0</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text = input('Number?</a:t>
            </a:r>
            <a:r>
              <a:rPr lang="en-GB" sz="2000" b="0" i="0" u="none" strike="noStrike" kern="1200">
                <a:ln>
                  <a:noFill/>
                </a:ln>
                <a:solidFill>
                  <a:srgbClr val="80808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number = float(text)  </a:t>
            </a:r>
            <a:r>
              <a:rPr lang="en-GB" sz="2000" b="0" i="0" u="none" strike="noStrike" kern="1200">
                <a:ln>
                  <a:noFill/>
                </a:ln>
                <a:solidFill>
                  <a:srgbClr val="800000"/>
                </a:solidFill>
                <a:latin typeface="Liberation Mono" pitchFamily="49"/>
                <a:ea typeface="WenQuanYi Micro Hei" pitchFamily="2"/>
                <a:cs typeface="Lohit Devanagari" pitchFamily="2"/>
              </a:rPr>
              <a:t># Need a real number</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000" b="0" i="0" u="none" strike="noStrike" kern="1200">
                <a:ln>
                  <a:noFill/>
                </a:ln>
                <a:solidFill>
                  <a:srgbClr val="800000"/>
                </a:solidFill>
                <a:latin typeface="Liberation Mono" pitchFamily="49"/>
                <a:ea typeface="WenQuanYi Micro Hei" pitchFamily="2"/>
                <a:cs typeface="Lohit Devanagari" pitchFamily="2"/>
              </a:rPr>
              <a:t># Test number for validity,</a:t>
            </a:r>
          </a:p>
          <a:p>
            <a:pPr marL="0" marR="0" lvl="0" indent="0" rtl="0" hangingPunct="0">
              <a:lnSpc>
                <a:spcPct val="100000"/>
              </a:lnSpc>
              <a:spcBef>
                <a:spcPts val="0"/>
              </a:spcBef>
              <a:spcAft>
                <a:spcPts val="0"/>
              </a:spcAft>
              <a:buNone/>
              <a:tabLst/>
            </a:pPr>
            <a:r>
              <a:rPr lang="en-GB" sz="2000" b="0" i="0" u="none" strike="noStrike" kern="1200">
                <a:ln>
                  <a:noFill/>
                </a:ln>
                <a:solidFill>
                  <a:srgbClr val="800000"/>
                </a:solidFill>
                <a:latin typeface="Liberation Mono" pitchFamily="49"/>
                <a:ea typeface="WenQuanYi Micro Hei" pitchFamily="2"/>
                <a:cs typeface="Lohit Devanagari" pitchFamily="2"/>
              </a:rPr>
              <a:t># set initial bounds if OK.</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if number &lt; 0.0:</a:t>
            </a:r>
          </a:p>
          <a:p>
            <a:pPr marL="0" marR="0" lvl="0" indent="0" rtl="0" hangingPunct="0">
              <a:lnSpc>
                <a:spcPct val="100000"/>
              </a:lnSpc>
              <a:spcBef>
                <a:spcPts val="0"/>
              </a:spcBef>
              <a:spcAft>
                <a:spcPts val="0"/>
              </a:spcAft>
              <a:buNone/>
              <a:tabLst/>
            </a:pPr>
            <a:r>
              <a:rPr lang="en-GB" sz="2000" b="0" i="0" u="none" strike="noStrike" kern="1200">
                <a:ln>
                  <a:noFill/>
                </a:ln>
                <a:solidFill>
                  <a:srgbClr val="80808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print('Number must be non-negative!')</a:t>
            </a:r>
          </a:p>
          <a:p>
            <a:pPr marL="0" marR="0" lvl="0" indent="0" rtl="0" hangingPunct="0">
              <a:lnSpc>
                <a:spcPct val="100000"/>
              </a:lnSpc>
              <a:spcBef>
                <a:spcPts val="0"/>
              </a:spcBef>
              <a:spcAft>
                <a:spcPts val="0"/>
              </a:spcAft>
              <a:buNone/>
              <a:tabLst/>
            </a:pPr>
            <a:r>
              <a:rPr lang="en-GB" sz="2000" b="0" i="0" u="none" strike="noStrike" kern="1200">
                <a:ln>
                  <a:noFill/>
                </a:ln>
                <a:solidFill>
                  <a:srgbClr val="80808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exit()</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elif number &lt; 1.0:</a:t>
            </a:r>
          </a:p>
          <a:p>
            <a:pPr marL="0" marR="0" lvl="0" indent="0" rtl="0" hangingPunct="0">
              <a:lnSpc>
                <a:spcPct val="100000"/>
              </a:lnSpc>
              <a:spcBef>
                <a:spcPts val="0"/>
              </a:spcBef>
              <a:spcAft>
                <a:spcPts val="0"/>
              </a:spcAft>
              <a:buNone/>
              <a:tabLst/>
            </a:pPr>
            <a:r>
              <a:rPr lang="en-GB" sz="2000" b="0" i="0" u="none" strike="noStrike" kern="1200">
                <a:ln>
                  <a:noFill/>
                </a:ln>
                <a:solidFill>
                  <a:srgbClr val="80808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lower = number</a:t>
            </a:r>
          </a:p>
          <a:p>
            <a:pPr marL="0" marR="0" lvl="0" indent="0" rtl="0" hangingPunct="0">
              <a:lnSpc>
                <a:spcPct val="100000"/>
              </a:lnSpc>
              <a:spcBef>
                <a:spcPts val="0"/>
              </a:spcBef>
              <a:spcAft>
                <a:spcPts val="0"/>
              </a:spcAft>
              <a:buNone/>
              <a:tabLst/>
            </a:pPr>
            <a:r>
              <a:rPr lang="en-GB" sz="2000" b="0" i="0" u="none" strike="noStrike" kern="1200">
                <a:ln>
                  <a:noFill/>
                </a:ln>
                <a:solidFill>
                  <a:srgbClr val="80808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upper = 1.0</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else:</a:t>
            </a:r>
          </a:p>
          <a:p>
            <a:pPr marL="0" marR="0" lvl="0" indent="0" rtl="0" hangingPunct="0">
              <a:lnSpc>
                <a:spcPct val="100000"/>
              </a:lnSpc>
              <a:spcBef>
                <a:spcPts val="0"/>
              </a:spcBef>
              <a:spcAft>
                <a:spcPts val="0"/>
              </a:spcAft>
              <a:buNone/>
              <a:tabLst/>
            </a:pPr>
            <a:r>
              <a:rPr lang="en-GB" sz="2000" b="0" i="0" u="none" strike="noStrike" kern="1200">
                <a:ln>
                  <a:noFill/>
                </a:ln>
                <a:solidFill>
                  <a:srgbClr val="80808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lower = 1.0</a:t>
            </a:r>
          </a:p>
          <a:p>
            <a:pPr marL="0" marR="0" lvl="0" indent="0" rtl="0" hangingPunct="0">
              <a:lnSpc>
                <a:spcPct val="100000"/>
              </a:lnSpc>
              <a:spcBef>
                <a:spcPts val="0"/>
              </a:spcBef>
              <a:spcAft>
                <a:spcPts val="0"/>
              </a:spcAft>
              <a:buNone/>
              <a:tabLst/>
            </a:pPr>
            <a:r>
              <a:rPr lang="en-GB" sz="2000" b="0" i="0" u="none" strike="noStrike" kern="1200">
                <a:ln>
                  <a:noFill/>
                </a:ln>
                <a:solidFill>
                  <a:srgbClr val="80808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upper = number</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name="page179">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pPr lvl="0"/>
            <a:fld id="{37EF6563-31BC-4D43-9B33-2180C0B21BE4}" type="slidenum">
              <a:t>179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On a </a:t>
            </a:r>
            <a:r>
              <a:rPr lang="en-GB" i="1"/>
              <a:t>real</a:t>
            </a:r>
            <a:r>
              <a:rPr lang="en-GB"/>
              <a:t> Unix system</a:t>
            </a:r>
            <a:r>
              <a:rPr lang="en-GB">
                <a:latin typeface="Liberation Sans" pitchFamily="34"/>
              </a:rPr>
              <a:t>…</a:t>
            </a:r>
          </a:p>
        </p:txBody>
      </p:sp>
      <p:sp>
        <p:nvSpPr>
          <p:cNvPr id="3" name="TextBox 2"/>
          <p:cNvSpPr txBox="1"/>
          <p:nvPr/>
        </p:nvSpPr>
        <p:spPr>
          <a:xfrm>
            <a:off x="486720" y="2017080"/>
            <a:ext cx="2817360" cy="360359"/>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000" b="0" i="0" u="none" strike="noStrike" kern="1200">
                <a:ln>
                  <a:noFill/>
                </a:ln>
                <a:solidFill>
                  <a:srgbClr val="800000"/>
                </a:solidFill>
                <a:latin typeface="Liberation Mono" pitchFamily="49"/>
                <a:ea typeface="WenQuanYi Micro Hei" pitchFamily="2"/>
                <a:cs typeface="Lohit Devanagari" pitchFamily="2"/>
              </a:rPr>
              <a:t>#!/usr/bin/python3</a:t>
            </a:r>
          </a:p>
        </p:txBody>
      </p:sp>
      <p:sp>
        <p:nvSpPr>
          <p:cNvPr id="4" name="TextBox 3"/>
          <p:cNvSpPr txBox="1"/>
          <p:nvPr/>
        </p:nvSpPr>
        <p:spPr>
          <a:xfrm>
            <a:off x="487080" y="2593080"/>
            <a:ext cx="7241760" cy="15123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000" b="0" i="0" u="none" strike="noStrike" kern="1200">
                <a:ln>
                  <a:noFill/>
                </a:ln>
                <a:solidFill>
                  <a:srgbClr val="800000"/>
                </a:solidFill>
                <a:latin typeface="Liberation Mono" pitchFamily="49"/>
                <a:ea typeface="WenQuanYi Micro Hei" pitchFamily="2"/>
                <a:cs typeface="Lohit Devanagari" pitchFamily="2"/>
              </a:rPr>
              <a:t># Script to calculate square roots by bisection</a:t>
            </a:r>
          </a:p>
          <a:p>
            <a:pPr marL="0" marR="0" lvl="0" indent="0" rtl="0" hangingPunct="0">
              <a:lnSpc>
                <a:spcPct val="100000"/>
              </a:lnSpc>
              <a:spcBef>
                <a:spcPts val="0"/>
              </a:spcBef>
              <a:spcAft>
                <a:spcPts val="0"/>
              </a:spcAft>
              <a:buNone/>
              <a:tabLst/>
            </a:pPr>
            <a:r>
              <a:rPr lang="en-GB" sz="2000" b="0" i="0" u="none" strike="noStrike" kern="1200">
                <a:ln>
                  <a:noFill/>
                </a:ln>
                <a:solidFill>
                  <a:srgbClr val="800000"/>
                </a:solidFill>
                <a:latin typeface="Liberation Mono" pitchFamily="49"/>
                <a:ea typeface="WenQuanYi Micro Hei" pitchFamily="2"/>
                <a:cs typeface="Lohit Devanagari" pitchFamily="2"/>
              </a:rPr>
              <a:t># (c) Bob Dowling 2012. Licensed under GPL v3.0</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text = input('Number?</a:t>
            </a:r>
            <a:r>
              <a:rPr lang="en-GB" sz="2000" b="0" i="0" u="none" strike="noStrike" kern="1200">
                <a:ln>
                  <a:noFill/>
                </a:ln>
                <a:solidFill>
                  <a:srgbClr val="80808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number = float(text)  </a:t>
            </a:r>
            <a:r>
              <a:rPr lang="en-GB" sz="2000" b="0" i="0" u="none" strike="noStrike" kern="1200">
                <a:ln>
                  <a:noFill/>
                </a:ln>
                <a:solidFill>
                  <a:srgbClr val="800000"/>
                </a:solidFill>
                <a:latin typeface="Liberation Mono" pitchFamily="49"/>
                <a:ea typeface="WenQuanYi Micro Hei" pitchFamily="2"/>
                <a:cs typeface="Lohit Devanagari" pitchFamily="2"/>
              </a:rPr>
              <a:t># Need a real number</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p:txBody>
      </p:sp>
      <p:sp>
        <p:nvSpPr>
          <p:cNvPr id="5" name="TextBox 4"/>
          <p:cNvSpPr txBox="1"/>
          <p:nvPr/>
        </p:nvSpPr>
        <p:spPr>
          <a:xfrm>
            <a:off x="469440" y="4322880"/>
            <a:ext cx="40734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Magic line for executable files</a:t>
            </a:r>
          </a:p>
        </p:txBody>
      </p:sp>
      <p:sp>
        <p:nvSpPr>
          <p:cNvPr id="6" name="TextBox 5"/>
          <p:cNvSpPr txBox="1"/>
          <p:nvPr/>
        </p:nvSpPr>
        <p:spPr>
          <a:xfrm>
            <a:off x="486360" y="5617080"/>
            <a:ext cx="225000" cy="36035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000" b="0" i="0" u="none" strike="noStrike" kern="1200">
                <a:ln>
                  <a:noFill/>
                </a:ln>
                <a:solidFill>
                  <a:srgbClr val="008000"/>
                </a:solidFill>
                <a:latin typeface="Liberation Mono" pitchFamily="49"/>
                <a:ea typeface="WenQuanYi Micro Hei" pitchFamily="2"/>
                <a:cs typeface="Lohit Devanagari" pitchFamily="2"/>
              </a:rPr>
              <a:t>$</a:t>
            </a:r>
          </a:p>
        </p:txBody>
      </p:sp>
      <p:sp>
        <p:nvSpPr>
          <p:cNvPr id="7" name="TextBox 6"/>
          <p:cNvSpPr txBox="1"/>
          <p:nvPr/>
        </p:nvSpPr>
        <p:spPr>
          <a:xfrm>
            <a:off x="486720" y="5977440"/>
            <a:ext cx="1246320" cy="3556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000" b="0" i="0" u="none" strike="noStrike" kern="1200">
                <a:ln>
                  <a:noFill/>
                </a:ln>
                <a:solidFill>
                  <a:srgbClr val="0000FF"/>
                </a:solidFill>
                <a:latin typeface="Liberation Sans" pitchFamily="18"/>
                <a:ea typeface="WenQuanYi Micro Hei" pitchFamily="2"/>
                <a:cs typeface="Lohit Devanagari" pitchFamily="2"/>
              </a:rPr>
              <a:t>instead of</a:t>
            </a:r>
          </a:p>
        </p:txBody>
      </p:sp>
      <p:sp>
        <p:nvSpPr>
          <p:cNvPr id="8" name="TextBox 7"/>
          <p:cNvSpPr txBox="1"/>
          <p:nvPr/>
        </p:nvSpPr>
        <p:spPr>
          <a:xfrm>
            <a:off x="790920" y="5617440"/>
            <a:ext cx="1293480" cy="36035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000" b="1" i="0" u="none" strike="noStrike" kern="1200">
                <a:ln>
                  <a:noFill/>
                </a:ln>
                <a:solidFill>
                  <a:srgbClr val="008000"/>
                </a:solidFill>
                <a:latin typeface="Liberation Mono" pitchFamily="49"/>
                <a:ea typeface="WenQuanYi Micro Hei" pitchFamily="2"/>
                <a:cs typeface="Lohit Devanagari" pitchFamily="2"/>
              </a:rPr>
              <a:t>fubar.py</a:t>
            </a:r>
          </a:p>
        </p:txBody>
      </p:sp>
      <p:sp>
        <p:nvSpPr>
          <p:cNvPr id="9" name="TextBox 8"/>
          <p:cNvSpPr txBox="1"/>
          <p:nvPr/>
        </p:nvSpPr>
        <p:spPr>
          <a:xfrm>
            <a:off x="486720" y="6337080"/>
            <a:ext cx="225000" cy="36035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000" b="0" i="0" u="none" strike="noStrike" kern="1200">
                <a:ln>
                  <a:noFill/>
                </a:ln>
                <a:solidFill>
                  <a:srgbClr val="000080"/>
                </a:solidFill>
                <a:latin typeface="Liberation Mono" pitchFamily="49"/>
                <a:ea typeface="WenQuanYi Micro Hei" pitchFamily="2"/>
                <a:cs typeface="Lohit Devanagari" pitchFamily="2"/>
              </a:rPr>
              <a:t>$</a:t>
            </a:r>
          </a:p>
        </p:txBody>
      </p:sp>
      <p:sp>
        <p:nvSpPr>
          <p:cNvPr id="10" name="TextBox 9"/>
          <p:cNvSpPr txBox="1"/>
          <p:nvPr/>
        </p:nvSpPr>
        <p:spPr>
          <a:xfrm>
            <a:off x="791280" y="6337440"/>
            <a:ext cx="2512800" cy="36035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000" b="1" i="0" u="none" strike="noStrike" kern="1200">
                <a:ln>
                  <a:noFill/>
                </a:ln>
                <a:solidFill>
                  <a:srgbClr val="000080"/>
                </a:solidFill>
                <a:latin typeface="Liberation Mono" pitchFamily="49"/>
                <a:ea typeface="WenQuanYi Micro Hei" pitchFamily="2"/>
                <a:cs typeface="Lohit Devanagari" pitchFamily="2"/>
              </a:rPr>
              <a:t>python3 fubar.py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pPr lvl="0"/>
            <a:fld id="{3E3C6486-1BD3-42C0-8753-3889B94BB54E}" type="slidenum">
              <a:t>18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Editing Python scripts </a:t>
            </a:r>
            <a:r>
              <a:rPr lang="en-GB">
                <a:latin typeface="Liberation Sans" pitchFamily="34"/>
              </a:rPr>
              <a:t>― </a:t>
            </a:r>
            <a:r>
              <a:rPr lang="en-GB"/>
              <a:t>3</a:t>
            </a:r>
          </a:p>
        </p:txBody>
      </p:sp>
      <p:pic>
        <p:nvPicPr>
          <p:cNvPr id="3" name="Picture 2"/>
          <p:cNvPicPr>
            <a:picLocks noChangeAspect="1"/>
          </p:cNvPicPr>
          <p:nvPr/>
        </p:nvPicPr>
        <p:blipFill>
          <a:blip r:embed="rId3">
            <a:lum/>
            <a:alphaModFix/>
          </a:blip>
          <a:srcRect/>
          <a:stretch>
            <a:fillRect/>
          </a:stretch>
        </p:blipFill>
        <p:spPr>
          <a:xfrm>
            <a:off x="1744200" y="1440000"/>
            <a:ext cx="6591600" cy="5400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name="page180">
    <p:spTree>
      <p:nvGrpSpPr>
        <p:cNvPr id="1" name=""/>
        <p:cNvGrpSpPr/>
        <p:nvPr/>
      </p:nvGrpSpPr>
      <p:grpSpPr>
        <a:xfrm>
          <a:off x="0" y="0"/>
          <a:ext cx="0" cy="0"/>
          <a:chOff x="0" y="0"/>
          <a:chExt cx="0" cy="0"/>
        </a:xfrm>
      </p:grpSpPr>
      <p:sp>
        <p:nvSpPr>
          <p:cNvPr id="6" name="Slide Number Placeholder 1"/>
          <p:cNvSpPr>
            <a:spLocks noGrp="1"/>
          </p:cNvSpPr>
          <p:nvPr>
            <p:ph type="sldNum" sz="quarter" idx="10"/>
          </p:nvPr>
        </p:nvSpPr>
        <p:spPr/>
        <p:txBody>
          <a:bodyPr/>
          <a:lstStyle/>
          <a:p>
            <a:pPr lvl="0"/>
            <a:fld id="{0CE87844-0EC1-4B86-A3CE-E4043602621E}" type="slidenum">
              <a:t>180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Progress</a:t>
            </a:r>
          </a:p>
        </p:txBody>
      </p:sp>
      <p:sp>
        <p:nvSpPr>
          <p:cNvPr id="3" name="TextBox 2"/>
          <p:cNvSpPr txBox="1"/>
          <p:nvPr/>
        </p:nvSpPr>
        <p:spPr>
          <a:xfrm>
            <a:off x="468360" y="2881800"/>
            <a:ext cx="15465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Comments</a:t>
            </a:r>
          </a:p>
        </p:txBody>
      </p:sp>
      <p:sp>
        <p:nvSpPr>
          <p:cNvPr id="4" name="TextBox 3"/>
          <p:cNvSpPr txBox="1"/>
          <p:nvPr/>
        </p:nvSpPr>
        <p:spPr>
          <a:xfrm>
            <a:off x="6588360" y="1442160"/>
            <a:ext cx="2107439" cy="4159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8800" b="0" i="0" u="none" strike="noStrike" kern="1200">
                <a:ln>
                  <a:noFill/>
                </a:ln>
                <a:solidFill>
                  <a:srgbClr val="800000"/>
                </a:solidFill>
                <a:latin typeface="Liberation Sans" pitchFamily="18"/>
                <a:ea typeface="WenQuanYi Micro Hei" pitchFamily="2"/>
                <a:cs typeface="Lohit Devanagari" pitchFamily="2"/>
              </a:rPr>
              <a:t>#</a:t>
            </a:r>
          </a:p>
        </p:txBody>
      </p:sp>
      <p:sp>
        <p:nvSpPr>
          <p:cNvPr id="5" name="TextBox 4"/>
          <p:cNvSpPr txBox="1"/>
          <p:nvPr/>
        </p:nvSpPr>
        <p:spPr>
          <a:xfrm>
            <a:off x="468360" y="3962160"/>
            <a:ext cx="18025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 character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name="page181">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pPr lvl="0"/>
            <a:fld id="{570BEF5F-B237-4935-A19A-DEC2134A6CB6}" type="slidenum">
              <a:t>181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Exercise 10</a:t>
            </a:r>
          </a:p>
        </p:txBody>
      </p:sp>
      <p:grpSp>
        <p:nvGrpSpPr>
          <p:cNvPr id="3" name="Group 2"/>
          <p:cNvGrpSpPr/>
          <p:nvPr/>
        </p:nvGrpSpPr>
        <p:grpSpPr>
          <a:xfrm>
            <a:off x="7559640" y="6293159"/>
            <a:ext cx="2250359" cy="871200"/>
            <a:chOff x="7559640" y="6293159"/>
            <a:chExt cx="2250359" cy="871200"/>
          </a:xfrm>
        </p:grpSpPr>
        <p:sp>
          <p:nvSpPr>
            <p:cNvPr id="4" name="TextBox 3"/>
            <p:cNvSpPr txBox="1"/>
            <p:nvPr/>
          </p:nvSpPr>
          <p:spPr>
            <a:xfrm>
              <a:off x="8416080" y="6428520"/>
              <a:ext cx="1393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2 minutes</a:t>
              </a:r>
            </a:p>
          </p:txBody>
        </p:sp>
        <p:pic>
          <p:nvPicPr>
            <p:cNvPr id="5" name="Picture 4"/>
            <p:cNvPicPr>
              <a:picLocks noChangeAspect="1"/>
            </p:cNvPicPr>
            <p:nvPr/>
          </p:nvPicPr>
          <p:blipFill>
            <a:blip r:embed="rId3">
              <a:lum/>
              <a:alphaModFix/>
            </a:blip>
            <a:srcRect/>
            <a:stretch>
              <a:fillRect/>
            </a:stretch>
          </p:blipFill>
          <p:spPr>
            <a:xfrm>
              <a:off x="7559640" y="6293159"/>
              <a:ext cx="871200" cy="871200"/>
            </a:xfrm>
            <a:prstGeom prst="rect">
              <a:avLst/>
            </a:prstGeom>
            <a:noFill/>
            <a:ln>
              <a:noFill/>
            </a:ln>
          </p:spPr>
        </p:pic>
      </p:grpSp>
      <p:sp>
        <p:nvSpPr>
          <p:cNvPr id="6" name="TextBox 5"/>
          <p:cNvSpPr txBox="1"/>
          <p:nvPr/>
        </p:nvSpPr>
        <p:spPr>
          <a:xfrm>
            <a:off x="468360" y="2161800"/>
            <a:ext cx="676619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Comment your square root script from exercise 9.</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name="page182">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pPr lvl="0"/>
            <a:fld id="{7AF0970C-88EB-4E32-8695-899E61DC0A49}" type="slidenum">
              <a:t>182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Recap: Python types so far</a:t>
            </a:r>
          </a:p>
        </p:txBody>
      </p:sp>
      <p:sp>
        <p:nvSpPr>
          <p:cNvPr id="3" name="TextBox 2"/>
          <p:cNvSpPr txBox="1"/>
          <p:nvPr/>
        </p:nvSpPr>
        <p:spPr>
          <a:xfrm>
            <a:off x="468360" y="2161440"/>
            <a:ext cx="22078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Whole numbers</a:t>
            </a:r>
          </a:p>
        </p:txBody>
      </p:sp>
      <p:sp>
        <p:nvSpPr>
          <p:cNvPr id="4" name="TextBox 3"/>
          <p:cNvSpPr txBox="1"/>
          <p:nvPr/>
        </p:nvSpPr>
        <p:spPr>
          <a:xfrm>
            <a:off x="468720" y="3241800"/>
            <a:ext cx="31741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Floating point numbers</a:t>
            </a:r>
          </a:p>
        </p:txBody>
      </p:sp>
      <p:sp>
        <p:nvSpPr>
          <p:cNvPr id="5" name="TextBox 4"/>
          <p:cNvSpPr txBox="1"/>
          <p:nvPr/>
        </p:nvSpPr>
        <p:spPr>
          <a:xfrm>
            <a:off x="469080" y="5402160"/>
            <a:ext cx="6321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Text</a:t>
            </a:r>
          </a:p>
        </p:txBody>
      </p:sp>
      <p:sp>
        <p:nvSpPr>
          <p:cNvPr id="6" name="TextBox 5"/>
          <p:cNvSpPr txBox="1"/>
          <p:nvPr/>
        </p:nvSpPr>
        <p:spPr>
          <a:xfrm>
            <a:off x="469080" y="6482520"/>
            <a:ext cx="13438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Booleans</a:t>
            </a:r>
          </a:p>
        </p:txBody>
      </p:sp>
      <p:sp>
        <p:nvSpPr>
          <p:cNvPr id="7" name="TextBox 6"/>
          <p:cNvSpPr txBox="1"/>
          <p:nvPr/>
        </p:nvSpPr>
        <p:spPr>
          <a:xfrm>
            <a:off x="5148360" y="2161440"/>
            <a:ext cx="6822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-127</a:t>
            </a:r>
          </a:p>
        </p:txBody>
      </p:sp>
      <p:sp>
        <p:nvSpPr>
          <p:cNvPr id="8" name="TextBox 7"/>
          <p:cNvSpPr txBox="1"/>
          <p:nvPr/>
        </p:nvSpPr>
        <p:spPr>
          <a:xfrm>
            <a:off x="5148720" y="3241800"/>
            <a:ext cx="2870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3.141592653589793</a:t>
            </a:r>
          </a:p>
        </p:txBody>
      </p:sp>
      <p:sp>
        <p:nvSpPr>
          <p:cNvPr id="9" name="TextBox 8"/>
          <p:cNvSpPr txBox="1"/>
          <p:nvPr/>
        </p:nvSpPr>
        <p:spPr>
          <a:xfrm>
            <a:off x="5149080" y="5402160"/>
            <a:ext cx="4647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Liberation Sans" pitchFamily="34"/>
                <a:cs typeface="Liberation Sans" pitchFamily="34"/>
              </a:rPr>
              <a:t>'The cat sat on the mat.'</a:t>
            </a:r>
          </a:p>
        </p:txBody>
      </p:sp>
      <p:sp>
        <p:nvSpPr>
          <p:cNvPr id="10" name="TextBox 9"/>
          <p:cNvSpPr txBox="1"/>
          <p:nvPr/>
        </p:nvSpPr>
        <p:spPr>
          <a:xfrm>
            <a:off x="5149080" y="6482520"/>
            <a:ext cx="6883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Sans" pitchFamily="18"/>
                <a:ea typeface="WenQuanYi Micro Hei" pitchFamily="2"/>
                <a:cs typeface="Lohit Devanagari" pitchFamily="2"/>
              </a:rPr>
              <a:t>True</a:t>
            </a:r>
          </a:p>
        </p:txBody>
      </p:sp>
      <p:sp>
        <p:nvSpPr>
          <p:cNvPr id="11" name="TextBox 10"/>
          <p:cNvSpPr txBox="1"/>
          <p:nvPr/>
        </p:nvSpPr>
        <p:spPr>
          <a:xfrm>
            <a:off x="6589440" y="6482880"/>
            <a:ext cx="817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Sans" pitchFamily="18"/>
                <a:ea typeface="WenQuanYi Micro Hei" pitchFamily="2"/>
                <a:cs typeface="Lohit Devanagari" pitchFamily="2"/>
              </a:rPr>
              <a:t>False</a:t>
            </a:r>
          </a:p>
        </p:txBody>
      </p:sp>
      <p:sp>
        <p:nvSpPr>
          <p:cNvPr id="12" name="TextBox 11"/>
          <p:cNvSpPr txBox="1"/>
          <p:nvPr/>
        </p:nvSpPr>
        <p:spPr>
          <a:xfrm>
            <a:off x="469080" y="4322160"/>
            <a:ext cx="25462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Complex numbers</a:t>
            </a:r>
          </a:p>
        </p:txBody>
      </p:sp>
      <p:sp>
        <p:nvSpPr>
          <p:cNvPr id="13" name="TextBox 12"/>
          <p:cNvSpPr txBox="1"/>
          <p:nvPr/>
        </p:nvSpPr>
        <p:spPr>
          <a:xfrm>
            <a:off x="5149080" y="4322160"/>
            <a:ext cx="1538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(1.0 + 2.0j)</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name="page183">
    <p:spTree>
      <p:nvGrpSpPr>
        <p:cNvPr id="1" name=""/>
        <p:cNvGrpSpPr/>
        <p:nvPr/>
      </p:nvGrpSpPr>
      <p:grpSpPr>
        <a:xfrm>
          <a:off x="0" y="0"/>
          <a:ext cx="0" cy="0"/>
          <a:chOff x="0" y="0"/>
          <a:chExt cx="0" cy="0"/>
        </a:xfrm>
      </p:grpSpPr>
      <p:sp>
        <p:nvSpPr>
          <p:cNvPr id="6" name="Slide Number Placeholder 1"/>
          <p:cNvSpPr>
            <a:spLocks noGrp="1"/>
          </p:cNvSpPr>
          <p:nvPr>
            <p:ph type="sldNum" sz="quarter" idx="10"/>
          </p:nvPr>
        </p:nvSpPr>
        <p:spPr/>
        <p:txBody>
          <a:bodyPr/>
          <a:lstStyle/>
          <a:p>
            <a:pPr lvl="0"/>
            <a:fld id="{7334AA44-9C5C-4E13-83DC-00864901E3B0}" type="slidenum">
              <a:t>183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Lists</a:t>
            </a:r>
          </a:p>
        </p:txBody>
      </p:sp>
      <p:sp>
        <p:nvSpPr>
          <p:cNvPr id="3" name="TextBox 2"/>
          <p:cNvSpPr txBox="1"/>
          <p:nvPr/>
        </p:nvSpPr>
        <p:spPr>
          <a:xfrm>
            <a:off x="216000" y="2088000"/>
            <a:ext cx="9576000" cy="764280"/>
          </a:xfrm>
          <a:prstGeom prst="rect">
            <a:avLst/>
          </a:prstGeom>
          <a:noFill/>
          <a:ln>
            <a:noFill/>
          </a:ln>
        </p:spPr>
        <p:txBody>
          <a:bodyPr vert="horz" wrap="none" lIns="36000" tIns="36000" rIns="36000" bIns="36000" anchorCtr="0" compatLnSpc="0"/>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a:t>
            </a:r>
            <a:r>
              <a:rPr lang="en-GB" sz="2400" b="0" i="0" u="none" strike="noStrike" kern="1200">
                <a:ln>
                  <a:noFill/>
                </a:ln>
                <a:solidFill>
                  <a:srgbClr val="FF3366"/>
                </a:solidFill>
                <a:latin typeface="Liberation Mono" pitchFamily="49"/>
                <a:ea typeface="WenQuanYi Micro Hei" pitchFamily="2"/>
                <a:cs typeface="Lohit Devanagari" pitchFamily="2"/>
              </a:rPr>
              <a:t>'hydrogen'</a:t>
            </a:r>
            <a:r>
              <a:rPr lang="en-GB" sz="2400" b="0" i="0" u="none" strike="noStrike" kern="1200">
                <a:ln>
                  <a:noFill/>
                </a:ln>
                <a:latin typeface="Liberation Mono" pitchFamily="49"/>
                <a:ea typeface="WenQuanYi Micro Hei" pitchFamily="2"/>
                <a:cs typeface="Lohit Devanagari" pitchFamily="2"/>
              </a:rPr>
              <a:t>, </a:t>
            </a:r>
            <a:r>
              <a:rPr lang="en-GB" sz="2400" b="0" i="0" u="none" strike="noStrike" kern="1200">
                <a:ln>
                  <a:noFill/>
                </a:ln>
                <a:solidFill>
                  <a:srgbClr val="DC2300"/>
                </a:solidFill>
                <a:latin typeface="Liberation Mono" pitchFamily="49"/>
                <a:ea typeface="WenQuanYi Micro Hei" pitchFamily="2"/>
                <a:cs typeface="Lohit Devanagari" pitchFamily="2"/>
              </a:rPr>
              <a:t>'helium'</a:t>
            </a:r>
            <a:r>
              <a:rPr lang="en-GB" sz="2400" b="0" i="0" u="none" strike="noStrike" kern="1200">
                <a:ln>
                  <a:noFill/>
                </a:ln>
                <a:latin typeface="Liberation Mono" pitchFamily="49"/>
                <a:ea typeface="WenQuanYi Micro Hei" pitchFamily="2"/>
                <a:cs typeface="Lohit Devanagari" pitchFamily="2"/>
              </a:rPr>
              <a:t>, </a:t>
            </a:r>
            <a:r>
              <a:rPr lang="en-GB" sz="2400" b="0" i="0" u="none" strike="noStrike" kern="1200">
                <a:ln>
                  <a:noFill/>
                </a:ln>
                <a:solidFill>
                  <a:srgbClr val="B84700"/>
                </a:solidFill>
                <a:latin typeface="Liberation Mono" pitchFamily="49"/>
                <a:ea typeface="WenQuanYi Micro Hei" pitchFamily="2"/>
                <a:cs typeface="Lohit Devanagari" pitchFamily="2"/>
              </a:rPr>
              <a:t>'lithium'</a:t>
            </a:r>
            <a:r>
              <a:rPr lang="en-GB" sz="2400" b="0" i="0" u="none" strike="noStrike" kern="1200">
                <a:ln>
                  <a:noFill/>
                </a:ln>
                <a:latin typeface="Liberation Mono" pitchFamily="49"/>
                <a:ea typeface="WenQuanYi Micro Hei" pitchFamily="2"/>
                <a:cs typeface="Lohit Devanagari" pitchFamily="2"/>
              </a:rPr>
              <a:t>, </a:t>
            </a:r>
            <a:r>
              <a:rPr lang="en-GB" sz="2400" b="0" i="0" u="none" strike="noStrike" kern="1200">
                <a:ln>
                  <a:noFill/>
                </a:ln>
                <a:solidFill>
                  <a:srgbClr val="FF3333"/>
                </a:solidFill>
                <a:latin typeface="Liberation Mono" pitchFamily="49"/>
                <a:ea typeface="WenQuanYi Micro Hei" pitchFamily="2"/>
                <a:cs typeface="Lohit Devanagari" pitchFamily="2"/>
              </a:rPr>
              <a:t>'beryllium'</a:t>
            </a:r>
            <a:r>
              <a:rPr lang="en-GB" sz="2400" b="0" i="0" u="none" strike="noStrike" kern="1200">
                <a:ln>
                  <a:noFill/>
                </a:ln>
                <a:latin typeface="Liberation Mono" pitchFamily="49"/>
                <a:ea typeface="WenQuanYi Micro Hei" pitchFamily="2"/>
                <a:cs typeface="Lohit Devanagari" pitchFamily="2"/>
              </a:rPr>
              <a:t>, </a:t>
            </a:r>
            <a:r>
              <a:rPr lang="en-GB" sz="2400" b="0" i="0" u="none" strike="noStrike" kern="1200">
                <a:ln>
                  <a:noFill/>
                </a:ln>
                <a:solidFill>
                  <a:srgbClr val="EB613D"/>
                </a:solidFill>
                <a:latin typeface="Liberation Mono" pitchFamily="49"/>
                <a:ea typeface="WenQuanYi Micro Hei" pitchFamily="2"/>
                <a:cs typeface="Lohit Devanagari" pitchFamily="2"/>
              </a:rPr>
              <a:t>'boron'</a:t>
            </a:r>
            <a:r>
              <a:rPr lang="en-GB" sz="2400" b="0" i="0" u="none" strike="noStrike" kern="1200">
                <a:ln>
                  <a:noFill/>
                </a:ln>
                <a:latin typeface="Liberation Mono" pitchFamily="49"/>
                <a:ea typeface="WenQuanYi Micro Hei" pitchFamily="2"/>
                <a:cs typeface="Lohit Devanagari" pitchFamily="2"/>
              </a:rPr>
              <a:t>, …, </a:t>
            </a:r>
            <a:r>
              <a:rPr lang="en-GB" sz="2400" b="0" i="0" u="none" strike="noStrike" kern="1200">
                <a:ln>
                  <a:noFill/>
                </a:ln>
                <a:solidFill>
                  <a:srgbClr val="B84747"/>
                </a:solidFill>
                <a:latin typeface="Liberation Mono" pitchFamily="49"/>
                <a:ea typeface="Liberation Mono" pitchFamily="49"/>
                <a:cs typeface="Liberation Mono" pitchFamily="49"/>
              </a:rPr>
              <a:t>'thorium'</a:t>
            </a:r>
            <a:r>
              <a:rPr lang="en-GB" sz="2400" b="0" i="0" u="none" strike="noStrike" kern="1200">
                <a:ln>
                  <a:noFill/>
                </a:ln>
                <a:latin typeface="Liberation Mono" pitchFamily="49"/>
                <a:ea typeface="Liberation Mono" pitchFamily="49"/>
                <a:cs typeface="Liberation Mono" pitchFamily="49"/>
              </a:rPr>
              <a:t>,</a:t>
            </a:r>
            <a:r>
              <a:rPr lang="en-GB" sz="2400" b="0" i="0" u="none" strike="noStrike" kern="1200">
                <a:ln>
                  <a:noFill/>
                </a:ln>
                <a:latin typeface="Liberation Mono" pitchFamily="49"/>
                <a:ea typeface="WenQuanYi Micro Hei" pitchFamily="2"/>
                <a:cs typeface="Lohit Devanagari" pitchFamily="2"/>
              </a:rPr>
              <a:t> </a:t>
            </a:r>
            <a:r>
              <a:rPr lang="en-GB" sz="2400" b="0" i="0" u="none" strike="noStrike" kern="1200">
                <a:ln>
                  <a:noFill/>
                </a:ln>
                <a:solidFill>
                  <a:srgbClr val="B80047"/>
                </a:solidFill>
                <a:latin typeface="Liberation Mono" pitchFamily="49"/>
                <a:ea typeface="Liberation Mono" pitchFamily="49"/>
                <a:cs typeface="Liberation Mono" pitchFamily="49"/>
              </a:rPr>
              <a:t>'protactinium'</a:t>
            </a:r>
            <a:r>
              <a:rPr lang="en-GB" sz="2400" b="0" i="0" u="none" strike="noStrike" kern="1200">
                <a:ln>
                  <a:noFill/>
                </a:ln>
                <a:latin typeface="Liberation Mono" pitchFamily="49"/>
                <a:ea typeface="Liberation Mono" pitchFamily="49"/>
                <a:cs typeface="Liberation Mono" pitchFamily="49"/>
              </a:rPr>
              <a:t>,</a:t>
            </a:r>
            <a:r>
              <a:rPr lang="en-GB" sz="2400" b="0" i="0" u="none" strike="noStrike" kern="1200">
                <a:ln>
                  <a:noFill/>
                </a:ln>
                <a:latin typeface="Liberation Mono" pitchFamily="49"/>
                <a:ea typeface="WenQuanYi Micro Hei" pitchFamily="2"/>
                <a:cs typeface="Lohit Devanagari" pitchFamily="2"/>
              </a:rPr>
              <a:t> </a:t>
            </a:r>
            <a:r>
              <a:rPr lang="en-GB" sz="2400" b="0" i="0" u="none" strike="noStrike" kern="1200">
                <a:ln>
                  <a:noFill/>
                </a:ln>
                <a:solidFill>
                  <a:srgbClr val="99284C"/>
                </a:solidFill>
                <a:latin typeface="Liberation Mono" pitchFamily="49"/>
                <a:ea typeface="WenQuanYi Micro Hei" pitchFamily="2"/>
                <a:cs typeface="Lohit Devanagari" pitchFamily="2"/>
              </a:rPr>
              <a:t>'uranium'</a:t>
            </a:r>
            <a:r>
              <a:rPr lang="en-GB" sz="2400" b="0" i="0" u="none" strike="noStrike" kern="1200">
                <a:ln>
                  <a:noFill/>
                </a:ln>
                <a:latin typeface="Liberation Mono" pitchFamily="49"/>
                <a:ea typeface="WenQuanYi Micro Hei" pitchFamily="2"/>
                <a:cs typeface="Lohit Devanagari" pitchFamily="2"/>
              </a:rPr>
              <a:t> ]</a:t>
            </a:r>
          </a:p>
        </p:txBody>
      </p:sp>
      <p:sp>
        <p:nvSpPr>
          <p:cNvPr id="4" name="TextBox 3"/>
          <p:cNvSpPr txBox="1"/>
          <p:nvPr/>
        </p:nvSpPr>
        <p:spPr>
          <a:xfrm>
            <a:off x="216000" y="3888360"/>
            <a:ext cx="8640000" cy="764280"/>
          </a:xfrm>
          <a:prstGeom prst="rect">
            <a:avLst/>
          </a:prstGeom>
          <a:noFill/>
          <a:ln>
            <a:noFill/>
          </a:ln>
        </p:spPr>
        <p:txBody>
          <a:bodyPr vert="horz" wrap="none" lIns="36000" tIns="36000" rIns="36000" bIns="36000" anchorCtr="0" compatLnSpc="0"/>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a:t>
            </a:r>
            <a:r>
              <a:rPr lang="en-GB" sz="2400" b="0" i="0" u="none" strike="noStrike" kern="1200">
                <a:ln>
                  <a:noFill/>
                </a:ln>
                <a:solidFill>
                  <a:srgbClr val="280099"/>
                </a:solidFill>
                <a:latin typeface="Liberation Mono" pitchFamily="49"/>
                <a:ea typeface="WenQuanYi Micro Hei" pitchFamily="2"/>
                <a:cs typeface="Lohit Devanagari" pitchFamily="2"/>
              </a:rPr>
              <a:t>-3.141592653589793</a:t>
            </a:r>
            <a:r>
              <a:rPr lang="en-GB" sz="2400" b="0" i="0" u="none" strike="noStrike" kern="1200">
                <a:ln>
                  <a:noFill/>
                </a:ln>
                <a:latin typeface="Liberation Mono" pitchFamily="49"/>
                <a:ea typeface="WenQuanYi Micro Hei" pitchFamily="2"/>
                <a:cs typeface="Lohit Devanagari" pitchFamily="2"/>
              </a:rPr>
              <a:t>, </a:t>
            </a:r>
            <a:r>
              <a:rPr lang="en-GB" sz="2400" b="0" i="0" u="none" strike="noStrike" kern="1200">
                <a:ln>
                  <a:noFill/>
                </a:ln>
                <a:solidFill>
                  <a:srgbClr val="4700B8"/>
                </a:solidFill>
                <a:latin typeface="Liberation Mono" pitchFamily="49"/>
                <a:ea typeface="WenQuanYi Micro Hei" pitchFamily="2"/>
                <a:cs typeface="Lohit Devanagari" pitchFamily="2"/>
              </a:rPr>
              <a:t>-1.5707963267948966</a:t>
            </a:r>
            <a:r>
              <a:rPr lang="en-GB" sz="2400" b="0" i="0" u="none" strike="noStrike" kern="1200">
                <a:ln>
                  <a:noFill/>
                </a:ln>
                <a:latin typeface="Liberation Mono" pitchFamily="49"/>
                <a:ea typeface="WenQuanYi Micro Hei" pitchFamily="2"/>
                <a:cs typeface="Lohit Devanagari" pitchFamily="2"/>
              </a:rPr>
              <a:t>, </a:t>
            </a:r>
            <a:r>
              <a:rPr lang="en-GB" sz="2400" b="0" i="0" u="none" strike="noStrike" kern="1200">
                <a:ln>
                  <a:noFill/>
                </a:ln>
                <a:solidFill>
                  <a:srgbClr val="2300DC"/>
                </a:solidFill>
                <a:latin typeface="Liberation Mono" pitchFamily="49"/>
                <a:ea typeface="WenQuanYi Micro Hei" pitchFamily="2"/>
                <a:cs typeface="Lohit Devanagari" pitchFamily="2"/>
              </a:rPr>
              <a:t>0.0</a:t>
            </a:r>
            <a:r>
              <a:rPr lang="en-GB" sz="2400" b="0" i="0" u="none" strike="noStrike" kern="1200">
                <a:ln>
                  <a:noFill/>
                </a:ln>
                <a:latin typeface="Liberation Mono" pitchFamily="49"/>
                <a:ea typeface="WenQuanYi Micro Hei" pitchFamily="2"/>
                <a:cs typeface="Lohit Devanagari" pitchFamily="2"/>
              </a:rPr>
              <a:t>, </a:t>
            </a:r>
            <a:r>
              <a:rPr lang="en-GB" sz="2400" b="0" i="0" u="none" strike="noStrike" kern="1200">
                <a:ln>
                  <a:noFill/>
                </a:ln>
                <a:solidFill>
                  <a:srgbClr val="2323DC"/>
                </a:solidFill>
                <a:latin typeface="Liberation Mono" pitchFamily="49"/>
                <a:ea typeface="WenQuanYi Micro Hei" pitchFamily="2"/>
                <a:cs typeface="Lohit Devanagari" pitchFamily="2"/>
              </a:rPr>
              <a:t>1.5707963267948966</a:t>
            </a:r>
            <a:r>
              <a:rPr lang="en-GB" sz="2400" b="0" i="0" u="none" strike="noStrike" kern="1200">
                <a:ln>
                  <a:noFill/>
                </a:ln>
                <a:latin typeface="Liberation Mono" pitchFamily="49"/>
                <a:ea typeface="WenQuanYi Micro Hei" pitchFamily="2"/>
                <a:cs typeface="Lohit Devanagari" pitchFamily="2"/>
              </a:rPr>
              <a:t>, </a:t>
            </a:r>
            <a:r>
              <a:rPr lang="en-GB" sz="2400" b="0" i="0" u="none" strike="noStrike" kern="1200">
                <a:ln>
                  <a:noFill/>
                </a:ln>
                <a:solidFill>
                  <a:srgbClr val="0099FF"/>
                </a:solidFill>
                <a:latin typeface="Liberation Mono" pitchFamily="49"/>
                <a:ea typeface="WenQuanYi Micro Hei" pitchFamily="2"/>
                <a:cs typeface="Lohit Devanagari" pitchFamily="2"/>
              </a:rPr>
              <a:t>3.141592653589793</a:t>
            </a:r>
            <a:r>
              <a:rPr lang="en-GB" sz="2400" b="0" i="0" u="none" strike="noStrike" kern="1200">
                <a:ln>
                  <a:noFill/>
                </a:ln>
                <a:latin typeface="Liberation Mono" pitchFamily="49"/>
                <a:ea typeface="WenQuanYi Micro Hei" pitchFamily="2"/>
                <a:cs typeface="Lohit Devanagari" pitchFamily="2"/>
              </a:rPr>
              <a:t> ]</a:t>
            </a:r>
          </a:p>
        </p:txBody>
      </p:sp>
      <p:sp>
        <p:nvSpPr>
          <p:cNvPr id="5" name="TextBox 4"/>
          <p:cNvSpPr txBox="1"/>
          <p:nvPr/>
        </p:nvSpPr>
        <p:spPr>
          <a:xfrm>
            <a:off x="216000" y="5688720"/>
            <a:ext cx="8640000" cy="418320"/>
          </a:xfrm>
          <a:prstGeom prst="rect">
            <a:avLst/>
          </a:prstGeom>
          <a:noFill/>
          <a:ln>
            <a:noFill/>
          </a:ln>
        </p:spPr>
        <p:txBody>
          <a:bodyPr vert="horz" wrap="none" lIns="36000" tIns="36000" rIns="36000" bIns="36000" anchorCtr="0" compatLnSpc="0"/>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a:t>
            </a:r>
            <a:r>
              <a:rPr lang="en-GB" sz="2400" b="0" i="0" u="none" strike="noStrike" kern="1200">
                <a:ln>
                  <a:noFill/>
                </a:ln>
                <a:solidFill>
                  <a:srgbClr val="355E00"/>
                </a:solidFill>
                <a:latin typeface="Liberation Mono" pitchFamily="49"/>
                <a:ea typeface="WenQuanYi Micro Hei" pitchFamily="2"/>
                <a:cs typeface="Lohit Devanagari" pitchFamily="2"/>
              </a:rPr>
              <a:t>2</a:t>
            </a:r>
            <a:r>
              <a:rPr lang="en-GB" sz="2400" b="0" i="0" u="none" strike="noStrike" kern="1200">
                <a:ln>
                  <a:noFill/>
                </a:ln>
                <a:latin typeface="Liberation Mono" pitchFamily="49"/>
                <a:ea typeface="WenQuanYi Micro Hei" pitchFamily="2"/>
                <a:cs typeface="Lohit Devanagari" pitchFamily="2"/>
              </a:rPr>
              <a:t>, </a:t>
            </a:r>
            <a:r>
              <a:rPr lang="en-GB" sz="2400" b="0" i="0" u="none" strike="noStrike" kern="1200">
                <a:ln>
                  <a:noFill/>
                </a:ln>
                <a:solidFill>
                  <a:srgbClr val="5C8526"/>
                </a:solidFill>
                <a:latin typeface="Liberation Mono" pitchFamily="49"/>
                <a:ea typeface="WenQuanYi Micro Hei" pitchFamily="2"/>
                <a:cs typeface="Lohit Devanagari" pitchFamily="2"/>
              </a:rPr>
              <a:t>3</a:t>
            </a:r>
            <a:r>
              <a:rPr lang="en-GB" sz="2400" b="0" i="0" u="none" strike="noStrike" kern="1200">
                <a:ln>
                  <a:noFill/>
                </a:ln>
                <a:latin typeface="Liberation Mono" pitchFamily="49"/>
                <a:ea typeface="WenQuanYi Micro Hei" pitchFamily="2"/>
                <a:cs typeface="Lohit Devanagari" pitchFamily="2"/>
              </a:rPr>
              <a:t>, </a:t>
            </a:r>
            <a:r>
              <a:rPr lang="en-GB" sz="2400" b="0" i="0" u="none" strike="noStrike" kern="1200">
                <a:ln>
                  <a:noFill/>
                </a:ln>
                <a:solidFill>
                  <a:srgbClr val="7DA647"/>
                </a:solidFill>
                <a:latin typeface="Liberation Mono" pitchFamily="49"/>
                <a:ea typeface="WenQuanYi Micro Hei" pitchFamily="2"/>
                <a:cs typeface="Lohit Devanagari" pitchFamily="2"/>
              </a:rPr>
              <a:t>5</a:t>
            </a:r>
            <a:r>
              <a:rPr lang="en-GB" sz="2400" b="0" i="0" u="none" strike="noStrike" kern="1200">
                <a:ln>
                  <a:noFill/>
                </a:ln>
                <a:latin typeface="Liberation Mono" pitchFamily="49"/>
                <a:ea typeface="WenQuanYi Micro Hei" pitchFamily="2"/>
                <a:cs typeface="Lohit Devanagari" pitchFamily="2"/>
              </a:rPr>
              <a:t>, </a:t>
            </a:r>
            <a:r>
              <a:rPr lang="en-GB" sz="2400" b="0" i="0" u="none" strike="noStrike" kern="1200">
                <a:ln>
                  <a:noFill/>
                </a:ln>
                <a:solidFill>
                  <a:srgbClr val="94BD5E"/>
                </a:solidFill>
                <a:latin typeface="Liberation Mono" pitchFamily="49"/>
                <a:ea typeface="WenQuanYi Micro Hei" pitchFamily="2"/>
                <a:cs typeface="Lohit Devanagari" pitchFamily="2"/>
              </a:rPr>
              <a:t>7</a:t>
            </a:r>
            <a:r>
              <a:rPr lang="en-GB" sz="2400" b="0" i="0" u="none" strike="noStrike" kern="1200">
                <a:ln>
                  <a:noFill/>
                </a:ln>
                <a:latin typeface="Liberation Mono" pitchFamily="49"/>
                <a:ea typeface="WenQuanYi Micro Hei" pitchFamily="2"/>
                <a:cs typeface="Lohit Devanagari" pitchFamily="2"/>
              </a:rPr>
              <a:t>, </a:t>
            </a:r>
            <a:r>
              <a:rPr lang="en-GB" sz="2400" b="0" i="0" u="none" strike="noStrike" kern="1200">
                <a:ln>
                  <a:noFill/>
                </a:ln>
                <a:solidFill>
                  <a:srgbClr val="00AE00"/>
                </a:solidFill>
                <a:latin typeface="Liberation Mono" pitchFamily="49"/>
                <a:ea typeface="WenQuanYi Micro Hei" pitchFamily="2"/>
                <a:cs typeface="Lohit Devanagari" pitchFamily="2"/>
              </a:rPr>
              <a:t>11</a:t>
            </a:r>
            <a:r>
              <a:rPr lang="en-GB" sz="2400" b="0" i="0" u="none" strike="noStrike" kern="1200">
                <a:ln>
                  <a:noFill/>
                </a:ln>
                <a:latin typeface="Liberation Mono" pitchFamily="49"/>
                <a:ea typeface="WenQuanYi Micro Hei" pitchFamily="2"/>
                <a:cs typeface="Lohit Devanagari" pitchFamily="2"/>
              </a:rPr>
              <a:t>, </a:t>
            </a:r>
            <a:r>
              <a:rPr lang="en-GB" sz="2400" b="0" i="0" u="none" strike="noStrike" kern="1200">
                <a:ln>
                  <a:noFill/>
                </a:ln>
                <a:solidFill>
                  <a:srgbClr val="33CC66"/>
                </a:solidFill>
                <a:latin typeface="Liberation Mono" pitchFamily="49"/>
                <a:ea typeface="WenQuanYi Micro Hei" pitchFamily="2"/>
                <a:cs typeface="Lohit Devanagari" pitchFamily="2"/>
              </a:rPr>
              <a:t>13</a:t>
            </a:r>
            <a:r>
              <a:rPr lang="en-GB" sz="2400" b="0" i="0" u="none" strike="noStrike" kern="1200">
                <a:ln>
                  <a:noFill/>
                </a:ln>
                <a:latin typeface="Liberation Mono" pitchFamily="49"/>
                <a:ea typeface="WenQuanYi Micro Hei" pitchFamily="2"/>
                <a:cs typeface="Lohit Devanagari" pitchFamily="2"/>
              </a:rPr>
              <a:t>, </a:t>
            </a:r>
            <a:r>
              <a:rPr lang="en-GB" sz="2400" b="0" i="0" u="none" strike="noStrike" kern="1200">
                <a:ln>
                  <a:noFill/>
                </a:ln>
                <a:solidFill>
                  <a:srgbClr val="3DEB3D"/>
                </a:solidFill>
                <a:latin typeface="Liberation Mono" pitchFamily="49"/>
                <a:ea typeface="WenQuanYi Micro Hei" pitchFamily="2"/>
                <a:cs typeface="Lohit Devanagari" pitchFamily="2"/>
              </a:rPr>
              <a:t>17</a:t>
            </a:r>
            <a:r>
              <a:rPr lang="en-GB" sz="2400" b="0" i="0" u="none" strike="noStrike" kern="1200">
                <a:ln>
                  <a:noFill/>
                </a:ln>
                <a:latin typeface="Liberation Mono" pitchFamily="49"/>
                <a:ea typeface="WenQuanYi Micro Hei" pitchFamily="2"/>
                <a:cs typeface="Lohit Devanagari" pitchFamily="2"/>
              </a:rPr>
              <a:t>, </a:t>
            </a:r>
            <a:r>
              <a:rPr lang="en-GB" sz="2400" b="0" i="0" u="none" strike="noStrike" kern="1200">
                <a:ln>
                  <a:noFill/>
                </a:ln>
                <a:solidFill>
                  <a:srgbClr val="23FF23"/>
                </a:solidFill>
                <a:latin typeface="Liberation Mono" pitchFamily="49"/>
                <a:ea typeface="WenQuanYi Micro Hei" pitchFamily="2"/>
                <a:cs typeface="Lohit Devanagari" pitchFamily="2"/>
              </a:rPr>
              <a:t>19</a:t>
            </a:r>
            <a:r>
              <a:rPr lang="en-GB" sz="2400" b="0" i="0" u="none" strike="noStrike" kern="1200">
                <a:ln>
                  <a:noFill/>
                </a:ln>
                <a:latin typeface="Liberation Mono" pitchFamily="49"/>
                <a:ea typeface="WenQuanYi Micro Hei" pitchFamily="2"/>
                <a:cs typeface="Lohit Devanagari" pitchFamily="2"/>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name="page184">
    <p:spTree>
      <p:nvGrpSpPr>
        <p:cNvPr id="1" name=""/>
        <p:cNvGrpSpPr/>
        <p:nvPr/>
      </p:nvGrpSpPr>
      <p:grpSpPr>
        <a:xfrm>
          <a:off x="0" y="0"/>
          <a:ext cx="0" cy="0"/>
          <a:chOff x="0" y="0"/>
          <a:chExt cx="0" cy="0"/>
        </a:xfrm>
      </p:grpSpPr>
      <p:sp>
        <p:nvSpPr>
          <p:cNvPr id="10" name="Slide Number Placeholder 1"/>
          <p:cNvSpPr>
            <a:spLocks noGrp="1"/>
          </p:cNvSpPr>
          <p:nvPr>
            <p:ph type="sldNum" sz="quarter" idx="10"/>
          </p:nvPr>
        </p:nvSpPr>
        <p:spPr/>
        <p:txBody>
          <a:bodyPr/>
          <a:lstStyle/>
          <a:p>
            <a:pPr lvl="0"/>
            <a:fld id="{1E22DB4B-EC93-4687-87A7-5725DF76C79E}" type="slidenum">
              <a:t>184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What is a list?</a:t>
            </a:r>
          </a:p>
        </p:txBody>
      </p:sp>
      <p:sp>
        <p:nvSpPr>
          <p:cNvPr id="3" name="TextBox 2"/>
          <p:cNvSpPr txBox="1"/>
          <p:nvPr/>
        </p:nvSpPr>
        <p:spPr>
          <a:xfrm>
            <a:off x="468720" y="3241800"/>
            <a:ext cx="29718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 </a:t>
            </a:r>
            <a:r>
              <a:rPr lang="en-GB" sz="2400" b="0" i="1" u="none" strike="noStrike" kern="1200">
                <a:ln>
                  <a:noFill/>
                </a:ln>
                <a:latin typeface="Liberation Sans" pitchFamily="18"/>
                <a:ea typeface="WenQuanYi Micro Hei" pitchFamily="2"/>
                <a:cs typeface="Lohit Devanagari" pitchFamily="2"/>
              </a:rPr>
              <a:t>sequence</a:t>
            </a:r>
            <a:r>
              <a:rPr lang="en-GB" sz="2400" b="0" i="0" u="none" strike="noStrike" kern="1200">
                <a:ln>
                  <a:noFill/>
                </a:ln>
                <a:latin typeface="Liberation Sans" pitchFamily="18"/>
                <a:ea typeface="WenQuanYi Micro Hei" pitchFamily="2"/>
                <a:cs typeface="Lohit Devanagari" pitchFamily="2"/>
              </a:rPr>
              <a:t> of values</a:t>
            </a:r>
          </a:p>
        </p:txBody>
      </p:sp>
      <p:sp>
        <p:nvSpPr>
          <p:cNvPr id="4" name="TextBox 3"/>
          <p:cNvSpPr txBox="1"/>
          <p:nvPr/>
        </p:nvSpPr>
        <p:spPr>
          <a:xfrm>
            <a:off x="468720" y="6122160"/>
            <a:ext cx="3768480" cy="7520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Individual value identified</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by position in the sequence</a:t>
            </a:r>
          </a:p>
        </p:txBody>
      </p:sp>
      <p:sp>
        <p:nvSpPr>
          <p:cNvPr id="5" name="TextBox 4"/>
          <p:cNvSpPr txBox="1"/>
          <p:nvPr/>
        </p:nvSpPr>
        <p:spPr>
          <a:xfrm>
            <a:off x="5508720" y="3242160"/>
            <a:ext cx="37670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Sans" pitchFamily="18"/>
                <a:ea typeface="WenQuanYi Micro Hei" pitchFamily="2"/>
                <a:cs typeface="Lohit Devanagari" pitchFamily="2"/>
              </a:rPr>
              <a:t>The names of the elements</a:t>
            </a:r>
          </a:p>
        </p:txBody>
      </p:sp>
      <p:sp>
        <p:nvSpPr>
          <p:cNvPr id="6" name="TextBox 5"/>
          <p:cNvSpPr txBox="1"/>
          <p:nvPr/>
        </p:nvSpPr>
        <p:spPr>
          <a:xfrm>
            <a:off x="5508720" y="6122520"/>
            <a:ext cx="3683159" cy="7520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Sans" pitchFamily="18"/>
                <a:ea typeface="WenQuanYi Micro Hei" pitchFamily="2"/>
                <a:cs typeface="Lohit Devanagari" pitchFamily="2"/>
              </a:rPr>
              <a:t>“helium” is the name of the</a:t>
            </a:r>
          </a:p>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Sans" pitchFamily="18"/>
                <a:ea typeface="WenQuanYi Micro Hei" pitchFamily="2"/>
                <a:cs typeface="Lohit Devanagari" pitchFamily="2"/>
              </a:rPr>
              <a:t>second element</a:t>
            </a:r>
          </a:p>
        </p:txBody>
      </p:sp>
      <p:sp>
        <p:nvSpPr>
          <p:cNvPr id="7" name="TextBox 6"/>
          <p:cNvSpPr txBox="1"/>
          <p:nvPr/>
        </p:nvSpPr>
        <p:spPr>
          <a:xfrm>
            <a:off x="469080" y="4681800"/>
            <a:ext cx="30337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Values stored in order</a:t>
            </a:r>
          </a:p>
        </p:txBody>
      </p:sp>
      <p:sp>
        <p:nvSpPr>
          <p:cNvPr id="8" name="TextBox 7"/>
          <p:cNvSpPr txBox="1"/>
          <p:nvPr/>
        </p:nvSpPr>
        <p:spPr>
          <a:xfrm>
            <a:off x="5509080" y="4682160"/>
            <a:ext cx="29196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Sans" pitchFamily="18"/>
                <a:ea typeface="WenQuanYi Micro Hei" pitchFamily="2"/>
                <a:cs typeface="Lohit Devanagari" pitchFamily="2"/>
              </a:rPr>
              <a:t>Atomic number order</a:t>
            </a:r>
          </a:p>
        </p:txBody>
      </p:sp>
      <p:sp>
        <p:nvSpPr>
          <p:cNvPr id="9" name="TextBox 8"/>
          <p:cNvSpPr txBox="1"/>
          <p:nvPr/>
        </p:nvSpPr>
        <p:spPr>
          <a:xfrm>
            <a:off x="468720" y="1802160"/>
            <a:ext cx="91702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0000"/>
                </a:solidFill>
                <a:latin typeface="Liberation Sans" pitchFamily="18"/>
                <a:ea typeface="WenQuanYi Micro Hei" pitchFamily="2"/>
                <a:cs typeface="Lohit Devanagari" pitchFamily="2"/>
              </a:rPr>
              <a:t>hydrogen</a:t>
            </a:r>
            <a:r>
              <a:rPr lang="en-GB" sz="2400" b="1" i="0" u="none" strike="noStrike" kern="1200">
                <a:ln>
                  <a:noFill/>
                </a:ln>
                <a:latin typeface="Liberation Sans" pitchFamily="18"/>
                <a:ea typeface="WenQuanYi Micro Hei" pitchFamily="2"/>
                <a:cs typeface="Lohit Devanagari" pitchFamily="2"/>
              </a:rPr>
              <a:t>, </a:t>
            </a:r>
            <a:r>
              <a:rPr lang="en-GB" sz="2400" b="1" i="0" u="none" strike="noStrike" kern="1200">
                <a:ln>
                  <a:noFill/>
                </a:ln>
                <a:solidFill>
                  <a:srgbClr val="333333"/>
                </a:solidFill>
                <a:latin typeface="Liberation Sans" pitchFamily="18"/>
                <a:ea typeface="WenQuanYi Micro Hei" pitchFamily="2"/>
                <a:cs typeface="Lohit Devanagari" pitchFamily="2"/>
              </a:rPr>
              <a:t>helium</a:t>
            </a:r>
            <a:r>
              <a:rPr lang="en-GB" sz="2400" b="1" i="0" u="none" strike="noStrike" kern="1200">
                <a:ln>
                  <a:noFill/>
                </a:ln>
                <a:latin typeface="Liberation Sans" pitchFamily="18"/>
                <a:ea typeface="WenQuanYi Micro Hei" pitchFamily="2"/>
                <a:cs typeface="Lohit Devanagari" pitchFamily="2"/>
              </a:rPr>
              <a:t>, </a:t>
            </a:r>
            <a:r>
              <a:rPr lang="en-GB" sz="2400" b="1" i="0" u="none" strike="noStrike" kern="1200">
                <a:ln>
                  <a:noFill/>
                </a:ln>
                <a:solidFill>
                  <a:srgbClr val="4C4C4C"/>
                </a:solidFill>
                <a:latin typeface="Liberation Sans" pitchFamily="18"/>
                <a:ea typeface="WenQuanYi Micro Hei" pitchFamily="2"/>
                <a:cs typeface="Lohit Devanagari" pitchFamily="2"/>
              </a:rPr>
              <a:t>lithium</a:t>
            </a:r>
            <a:r>
              <a:rPr lang="en-GB" sz="2400" b="1" i="0" u="none" strike="noStrike" kern="1200">
                <a:ln>
                  <a:noFill/>
                </a:ln>
                <a:latin typeface="Liberation Sans" pitchFamily="18"/>
                <a:ea typeface="WenQuanYi Micro Hei" pitchFamily="2"/>
                <a:cs typeface="Lohit Devanagari" pitchFamily="2"/>
              </a:rPr>
              <a:t>, </a:t>
            </a:r>
            <a:r>
              <a:rPr lang="en-GB" sz="2400" b="1" i="0" u="none" strike="noStrike" kern="1200">
                <a:ln>
                  <a:noFill/>
                </a:ln>
                <a:solidFill>
                  <a:srgbClr val="666666"/>
                </a:solidFill>
                <a:latin typeface="Liberation Sans" pitchFamily="18"/>
                <a:ea typeface="WenQuanYi Micro Hei" pitchFamily="2"/>
                <a:cs typeface="Lohit Devanagari" pitchFamily="2"/>
              </a:rPr>
              <a:t>beryllium</a:t>
            </a:r>
            <a:r>
              <a:rPr lang="en-GB" sz="2400" b="1" i="0" u="none" strike="noStrike" kern="1200">
                <a:ln>
                  <a:noFill/>
                </a:ln>
                <a:latin typeface="Liberation Sans" pitchFamily="18"/>
                <a:ea typeface="WenQuanYi Micro Hei" pitchFamily="2"/>
                <a:cs typeface="Lohit Devanagari" pitchFamily="2"/>
              </a:rPr>
              <a:t>, </a:t>
            </a:r>
            <a:r>
              <a:rPr lang="en-GB" sz="2400" b="1" i="0" u="none" strike="noStrike" kern="1200">
                <a:ln>
                  <a:noFill/>
                </a:ln>
                <a:solidFill>
                  <a:srgbClr val="808080"/>
                </a:solidFill>
                <a:latin typeface="Liberation Sans" pitchFamily="34"/>
                <a:ea typeface="Liberation Sans" pitchFamily="34"/>
                <a:cs typeface="Liberation Sans" pitchFamily="34"/>
              </a:rPr>
              <a:t>…</a:t>
            </a:r>
            <a:r>
              <a:rPr lang="en-GB" sz="2400" b="1" i="0" u="none" strike="noStrike" kern="1200">
                <a:ln>
                  <a:noFill/>
                </a:ln>
                <a:latin typeface="Liberation Sans" pitchFamily="18"/>
                <a:ea typeface="WenQuanYi Micro Hei" pitchFamily="2"/>
                <a:cs typeface="Lohit Devanagari" pitchFamily="2"/>
              </a:rPr>
              <a:t>, </a:t>
            </a:r>
            <a:r>
              <a:rPr lang="en-GB" sz="2400" b="1" i="0" u="none" strike="noStrike" kern="1200">
                <a:ln>
                  <a:noFill/>
                </a:ln>
                <a:solidFill>
                  <a:srgbClr val="999999"/>
                </a:solidFill>
                <a:latin typeface="Liberation Sans" pitchFamily="18"/>
                <a:ea typeface="WenQuanYi Micro Hei" pitchFamily="2"/>
                <a:cs typeface="Lohit Devanagari" pitchFamily="2"/>
              </a:rPr>
              <a:t>protactinium</a:t>
            </a:r>
            <a:r>
              <a:rPr lang="en-GB" sz="2400" b="1" i="0" u="none" strike="noStrike" kern="1200">
                <a:ln>
                  <a:noFill/>
                </a:ln>
                <a:latin typeface="Liberation Sans" pitchFamily="18"/>
                <a:ea typeface="WenQuanYi Micro Hei" pitchFamily="2"/>
                <a:cs typeface="Lohit Devanagari" pitchFamily="2"/>
              </a:rPr>
              <a:t>, </a:t>
            </a:r>
            <a:r>
              <a:rPr lang="en-GB" sz="2400" b="1" i="0" u="none" strike="noStrike" kern="1200">
                <a:ln>
                  <a:noFill/>
                </a:ln>
                <a:solidFill>
                  <a:srgbClr val="B3B3B3"/>
                </a:solidFill>
                <a:latin typeface="Liberation Sans" pitchFamily="18"/>
                <a:ea typeface="WenQuanYi Micro Hei" pitchFamily="2"/>
                <a:cs typeface="Lohit Devanagari" pitchFamily="2"/>
              </a:rPr>
              <a:t>uranium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name="page185">
    <p:spTree>
      <p:nvGrpSpPr>
        <p:cNvPr id="1" name=""/>
        <p:cNvGrpSpPr/>
        <p:nvPr/>
      </p:nvGrpSpPr>
      <p:grpSpPr>
        <a:xfrm>
          <a:off x="0" y="0"/>
          <a:ext cx="0" cy="0"/>
          <a:chOff x="0" y="0"/>
          <a:chExt cx="0" cy="0"/>
        </a:xfrm>
      </p:grpSpPr>
      <p:sp>
        <p:nvSpPr>
          <p:cNvPr id="10" name="Slide Number Placeholder 1"/>
          <p:cNvSpPr>
            <a:spLocks noGrp="1"/>
          </p:cNvSpPr>
          <p:nvPr>
            <p:ph type="sldNum" sz="quarter" idx="10"/>
          </p:nvPr>
        </p:nvSpPr>
        <p:spPr/>
        <p:txBody>
          <a:bodyPr/>
          <a:lstStyle/>
          <a:p>
            <a:pPr lvl="0"/>
            <a:fld id="{1AF5CEAC-487C-4FA2-99FF-396179C2EE7E}" type="slidenum">
              <a:t>185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What is a list?</a:t>
            </a:r>
          </a:p>
        </p:txBody>
      </p:sp>
      <p:sp>
        <p:nvSpPr>
          <p:cNvPr id="3" name="TextBox 2"/>
          <p:cNvSpPr txBox="1"/>
          <p:nvPr/>
        </p:nvSpPr>
        <p:spPr>
          <a:xfrm>
            <a:off x="468720" y="3241800"/>
            <a:ext cx="29718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 </a:t>
            </a:r>
            <a:r>
              <a:rPr lang="en-GB" sz="2400" b="0" i="1" u="none" strike="noStrike" kern="1200">
                <a:ln>
                  <a:noFill/>
                </a:ln>
                <a:latin typeface="Liberation Sans" pitchFamily="18"/>
                <a:ea typeface="WenQuanYi Micro Hei" pitchFamily="2"/>
                <a:cs typeface="Lohit Devanagari" pitchFamily="2"/>
              </a:rPr>
              <a:t>sequence</a:t>
            </a:r>
            <a:r>
              <a:rPr lang="en-GB" sz="2400" b="0" i="0" u="none" strike="noStrike" kern="1200">
                <a:ln>
                  <a:noFill/>
                </a:ln>
                <a:latin typeface="Liberation Sans" pitchFamily="18"/>
                <a:ea typeface="WenQuanYi Micro Hei" pitchFamily="2"/>
                <a:cs typeface="Lohit Devanagari" pitchFamily="2"/>
              </a:rPr>
              <a:t> of values</a:t>
            </a:r>
          </a:p>
        </p:txBody>
      </p:sp>
      <p:sp>
        <p:nvSpPr>
          <p:cNvPr id="4" name="TextBox 3"/>
          <p:cNvSpPr txBox="1"/>
          <p:nvPr/>
        </p:nvSpPr>
        <p:spPr>
          <a:xfrm>
            <a:off x="468720" y="6122160"/>
            <a:ext cx="3768480" cy="7520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Individual value identified</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by position in the sequence</a:t>
            </a:r>
          </a:p>
        </p:txBody>
      </p:sp>
      <p:sp>
        <p:nvSpPr>
          <p:cNvPr id="5" name="TextBox 4"/>
          <p:cNvSpPr txBox="1"/>
          <p:nvPr/>
        </p:nvSpPr>
        <p:spPr>
          <a:xfrm>
            <a:off x="5508720" y="3242160"/>
            <a:ext cx="2716920" cy="7520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Sans" pitchFamily="18"/>
                <a:ea typeface="WenQuanYi Micro Hei" pitchFamily="2"/>
                <a:cs typeface="Lohit Devanagari" pitchFamily="2"/>
              </a:rPr>
              <a:t>The prime numbers</a:t>
            </a:r>
          </a:p>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Sans" pitchFamily="18"/>
                <a:ea typeface="WenQuanYi Micro Hei" pitchFamily="2"/>
                <a:cs typeface="Lohit Devanagari" pitchFamily="2"/>
              </a:rPr>
              <a:t>less than sixty</a:t>
            </a:r>
          </a:p>
        </p:txBody>
      </p:sp>
      <p:sp>
        <p:nvSpPr>
          <p:cNvPr id="6" name="TextBox 5"/>
          <p:cNvSpPr txBox="1"/>
          <p:nvPr/>
        </p:nvSpPr>
        <p:spPr>
          <a:xfrm>
            <a:off x="5508720" y="6122520"/>
            <a:ext cx="27673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Sans" pitchFamily="18"/>
                <a:ea typeface="WenQuanYi Micro Hei" pitchFamily="2"/>
                <a:cs typeface="Lohit Devanagari" pitchFamily="2"/>
              </a:rPr>
              <a:t>7 is the fourth prime</a:t>
            </a:r>
          </a:p>
        </p:txBody>
      </p:sp>
      <p:sp>
        <p:nvSpPr>
          <p:cNvPr id="7" name="TextBox 6"/>
          <p:cNvSpPr txBox="1"/>
          <p:nvPr/>
        </p:nvSpPr>
        <p:spPr>
          <a:xfrm>
            <a:off x="469080" y="4681800"/>
            <a:ext cx="30337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Values stored in order</a:t>
            </a:r>
          </a:p>
        </p:txBody>
      </p:sp>
      <p:sp>
        <p:nvSpPr>
          <p:cNvPr id="8" name="TextBox 7"/>
          <p:cNvSpPr txBox="1"/>
          <p:nvPr/>
        </p:nvSpPr>
        <p:spPr>
          <a:xfrm>
            <a:off x="5509080" y="4682160"/>
            <a:ext cx="22413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Sans" pitchFamily="18"/>
                <a:ea typeface="WenQuanYi Micro Hei" pitchFamily="2"/>
                <a:cs typeface="Lohit Devanagari" pitchFamily="2"/>
              </a:rPr>
              <a:t>Numerical order</a:t>
            </a:r>
          </a:p>
        </p:txBody>
      </p:sp>
      <p:sp>
        <p:nvSpPr>
          <p:cNvPr id="9" name="TextBox 8"/>
          <p:cNvSpPr txBox="1"/>
          <p:nvPr/>
        </p:nvSpPr>
        <p:spPr>
          <a:xfrm>
            <a:off x="469080" y="1802519"/>
            <a:ext cx="78541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2, 3, 5, 7, 11, 13, 17, 19, 23, 29, 31, 37, 41, 43, 47, 53, 59</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name="page186">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pPr lvl="0"/>
            <a:fld id="{98C1974E-23E9-4ED8-9C73-3658212246B6}" type="slidenum">
              <a:t>186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Creating a list in Python</a:t>
            </a:r>
          </a:p>
        </p:txBody>
      </p:sp>
      <p:sp>
        <p:nvSpPr>
          <p:cNvPr id="3" name="TextBox 2"/>
          <p:cNvSpPr txBox="1"/>
          <p:nvPr/>
        </p:nvSpPr>
        <p:spPr>
          <a:xfrm>
            <a:off x="503999" y="230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5519" y="2304000"/>
            <a:ext cx="70268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primes = [ 2, 3, 5, 7, 11, 13, 17, 19]</a:t>
            </a:r>
          </a:p>
        </p:txBody>
      </p:sp>
      <p:sp>
        <p:nvSpPr>
          <p:cNvPr id="5" name="TextBox 4"/>
          <p:cNvSpPr txBox="1"/>
          <p:nvPr/>
        </p:nvSpPr>
        <p:spPr>
          <a:xfrm>
            <a:off x="503999" y="374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6" name="TextBox 5"/>
          <p:cNvSpPr txBox="1"/>
          <p:nvPr/>
        </p:nvSpPr>
        <p:spPr>
          <a:xfrm>
            <a:off x="1235519" y="3744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primes</a:t>
            </a:r>
          </a:p>
        </p:txBody>
      </p:sp>
      <p:sp>
        <p:nvSpPr>
          <p:cNvPr id="7" name="TextBox 6"/>
          <p:cNvSpPr txBox="1"/>
          <p:nvPr/>
        </p:nvSpPr>
        <p:spPr>
          <a:xfrm>
            <a:off x="503999" y="4104000"/>
            <a:ext cx="5379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 3, 5, 7, 11, 13, 17, 19]</a:t>
            </a:r>
          </a:p>
        </p:txBody>
      </p:sp>
      <p:sp>
        <p:nvSpPr>
          <p:cNvPr id="8" name="TextBox 7"/>
          <p:cNvSpPr txBox="1"/>
          <p:nvPr/>
        </p:nvSpPr>
        <p:spPr>
          <a:xfrm>
            <a:off x="503999" y="554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9" name="TextBox 8"/>
          <p:cNvSpPr txBox="1"/>
          <p:nvPr/>
        </p:nvSpPr>
        <p:spPr>
          <a:xfrm>
            <a:off x="1235519" y="554400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type(primes)</a:t>
            </a:r>
          </a:p>
        </p:txBody>
      </p:sp>
      <p:sp>
        <p:nvSpPr>
          <p:cNvPr id="10" name="TextBox 9"/>
          <p:cNvSpPr txBox="1"/>
          <p:nvPr/>
        </p:nvSpPr>
        <p:spPr>
          <a:xfrm>
            <a:off x="503999" y="5903999"/>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&lt;class 'list'&gt;</a:t>
            </a:r>
          </a:p>
        </p:txBody>
      </p:sp>
      <p:sp>
        <p:nvSpPr>
          <p:cNvPr id="11" name="TextBox 10"/>
          <p:cNvSpPr txBox="1"/>
          <p:nvPr/>
        </p:nvSpPr>
        <p:spPr>
          <a:xfrm>
            <a:off x="7343999" y="4104000"/>
            <a:ext cx="19364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whole list</a:t>
            </a:r>
          </a:p>
        </p:txBody>
      </p:sp>
      <p:cxnSp>
        <p:nvCxnSpPr>
          <p:cNvPr id="12" name="Straight Arrow Connector 11"/>
          <p:cNvCxnSpPr>
            <a:stCxn id="11" idx="1"/>
          </p:cNvCxnSpPr>
          <p:nvPr/>
        </p:nvCxnSpPr>
        <p:spPr>
          <a:xfrm flipH="1">
            <a:off x="5883120" y="4309920"/>
            <a:ext cx="1460879" cy="3240"/>
          </a:xfrm>
          <a:prstGeom prst="straightConnector1">
            <a:avLst/>
          </a:prstGeom>
          <a:noFill/>
          <a:ln w="18000">
            <a:solidFill>
              <a:srgbClr val="00FFFF"/>
            </a:solidFill>
            <a:prstDash val="solid"/>
            <a:tailEnd type="arrow"/>
          </a:ln>
        </p:spPr>
      </p:cxnSp>
      <p:sp>
        <p:nvSpPr>
          <p:cNvPr id="13" name="TextBox 12"/>
          <p:cNvSpPr txBox="1"/>
          <p:nvPr/>
        </p:nvSpPr>
        <p:spPr>
          <a:xfrm>
            <a:off x="7344360" y="5904360"/>
            <a:ext cx="19548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 Python type</a:t>
            </a:r>
          </a:p>
        </p:txBody>
      </p:sp>
      <p:cxnSp>
        <p:nvCxnSpPr>
          <p:cNvPr id="14" name="Straight Arrow Connector 13"/>
          <p:cNvCxnSpPr>
            <a:stCxn id="13" idx="1"/>
          </p:cNvCxnSpPr>
          <p:nvPr/>
        </p:nvCxnSpPr>
        <p:spPr>
          <a:xfrm flipH="1">
            <a:off x="3321359" y="6110280"/>
            <a:ext cx="4023001" cy="2879"/>
          </a:xfrm>
          <a:prstGeom prst="straightConnector1">
            <a:avLst/>
          </a:prstGeom>
          <a:noFill/>
          <a:ln w="18000">
            <a:solidFill>
              <a:srgbClr val="00FFFF"/>
            </a:solidFill>
            <a:prstDash val="solid"/>
            <a:tailEnd type="arrow"/>
          </a:ln>
        </p:spPr>
      </p:cxnSp>
      <p:sp>
        <p:nvSpPr>
          <p:cNvPr id="15" name="TextBox 14"/>
          <p:cNvSpPr txBox="1"/>
          <p:nvPr/>
        </p:nvSpPr>
        <p:spPr>
          <a:xfrm>
            <a:off x="7344360" y="3024360"/>
            <a:ext cx="15296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 literal list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name="page187">
    <p:spTree>
      <p:nvGrpSpPr>
        <p:cNvPr id="1" name=""/>
        <p:cNvGrpSpPr/>
        <p:nvPr/>
      </p:nvGrpSpPr>
      <p:grpSpPr>
        <a:xfrm>
          <a:off x="0" y="0"/>
          <a:ext cx="0" cy="0"/>
          <a:chOff x="0" y="0"/>
          <a:chExt cx="0" cy="0"/>
        </a:xfrm>
      </p:grpSpPr>
      <p:sp>
        <p:nvSpPr>
          <p:cNvPr id="31" name="Slide Number Placeholder 1"/>
          <p:cNvSpPr>
            <a:spLocks noGrp="1"/>
          </p:cNvSpPr>
          <p:nvPr>
            <p:ph type="sldNum" sz="quarter" idx="10"/>
          </p:nvPr>
        </p:nvSpPr>
        <p:spPr/>
        <p:txBody>
          <a:bodyPr/>
          <a:lstStyle/>
          <a:p>
            <a:pPr lvl="0"/>
            <a:fld id="{E3088A12-8BDC-4C4D-8A86-69F69BE44B56}" type="slidenum">
              <a:t>187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How Python presents lists</a:t>
            </a:r>
          </a:p>
        </p:txBody>
      </p:sp>
      <p:sp>
        <p:nvSpPr>
          <p:cNvPr id="3" name="TextBox 2"/>
          <p:cNvSpPr txBox="1"/>
          <p:nvPr/>
        </p:nvSpPr>
        <p:spPr>
          <a:xfrm>
            <a:off x="1346040" y="3930840"/>
            <a:ext cx="316440" cy="53280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4" name="TextBox 3"/>
          <p:cNvSpPr txBox="1"/>
          <p:nvPr/>
        </p:nvSpPr>
        <p:spPr>
          <a:xfrm>
            <a:off x="7929720" y="3930840"/>
            <a:ext cx="316440" cy="53280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5" name="TextBox 4"/>
          <p:cNvSpPr txBox="1"/>
          <p:nvPr/>
        </p:nvSpPr>
        <p:spPr>
          <a:xfrm>
            <a:off x="7441920" y="3930840"/>
            <a:ext cx="560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19</a:t>
            </a:r>
          </a:p>
        </p:txBody>
      </p:sp>
      <p:sp>
        <p:nvSpPr>
          <p:cNvPr id="6" name="TextBox 5"/>
          <p:cNvSpPr txBox="1"/>
          <p:nvPr/>
        </p:nvSpPr>
        <p:spPr>
          <a:xfrm>
            <a:off x="6466679" y="3930840"/>
            <a:ext cx="560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17</a:t>
            </a:r>
          </a:p>
        </p:txBody>
      </p:sp>
      <p:sp>
        <p:nvSpPr>
          <p:cNvPr id="7" name="TextBox 6"/>
          <p:cNvSpPr txBox="1"/>
          <p:nvPr/>
        </p:nvSpPr>
        <p:spPr>
          <a:xfrm>
            <a:off x="5979240" y="3930840"/>
            <a:ext cx="316440" cy="53280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8" name="TextBox 7"/>
          <p:cNvSpPr txBox="1"/>
          <p:nvPr/>
        </p:nvSpPr>
        <p:spPr>
          <a:xfrm>
            <a:off x="5491080" y="3930840"/>
            <a:ext cx="560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13</a:t>
            </a:r>
          </a:p>
        </p:txBody>
      </p:sp>
      <p:sp>
        <p:nvSpPr>
          <p:cNvPr id="9" name="TextBox 8"/>
          <p:cNvSpPr txBox="1"/>
          <p:nvPr/>
        </p:nvSpPr>
        <p:spPr>
          <a:xfrm>
            <a:off x="5003640" y="3930840"/>
            <a:ext cx="316440" cy="53280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10" name="TextBox 9"/>
          <p:cNvSpPr txBox="1"/>
          <p:nvPr/>
        </p:nvSpPr>
        <p:spPr>
          <a:xfrm>
            <a:off x="4515840" y="3930840"/>
            <a:ext cx="560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11</a:t>
            </a:r>
          </a:p>
        </p:txBody>
      </p:sp>
      <p:sp>
        <p:nvSpPr>
          <p:cNvPr id="11" name="TextBox 10"/>
          <p:cNvSpPr txBox="1"/>
          <p:nvPr/>
        </p:nvSpPr>
        <p:spPr>
          <a:xfrm>
            <a:off x="4028400" y="3930840"/>
            <a:ext cx="316440" cy="53280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12" name="TextBox 11"/>
          <p:cNvSpPr txBox="1"/>
          <p:nvPr/>
        </p:nvSpPr>
        <p:spPr>
          <a:xfrm>
            <a:off x="3784680" y="393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7</a:t>
            </a:r>
          </a:p>
        </p:txBody>
      </p:sp>
      <p:sp>
        <p:nvSpPr>
          <p:cNvPr id="13" name="TextBox 12"/>
          <p:cNvSpPr txBox="1"/>
          <p:nvPr/>
        </p:nvSpPr>
        <p:spPr>
          <a:xfrm>
            <a:off x="3296880" y="3930840"/>
            <a:ext cx="316440" cy="53280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14" name="TextBox 13"/>
          <p:cNvSpPr txBox="1"/>
          <p:nvPr/>
        </p:nvSpPr>
        <p:spPr>
          <a:xfrm>
            <a:off x="3053160" y="393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5</a:t>
            </a:r>
          </a:p>
        </p:txBody>
      </p:sp>
      <p:sp>
        <p:nvSpPr>
          <p:cNvPr id="15" name="TextBox 14"/>
          <p:cNvSpPr txBox="1"/>
          <p:nvPr/>
        </p:nvSpPr>
        <p:spPr>
          <a:xfrm>
            <a:off x="2565360" y="3930840"/>
            <a:ext cx="316440" cy="53280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16" name="TextBox 15"/>
          <p:cNvSpPr txBox="1"/>
          <p:nvPr/>
        </p:nvSpPr>
        <p:spPr>
          <a:xfrm>
            <a:off x="2321640" y="393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3</a:t>
            </a:r>
          </a:p>
        </p:txBody>
      </p:sp>
      <p:sp>
        <p:nvSpPr>
          <p:cNvPr id="17" name="TextBox 16"/>
          <p:cNvSpPr txBox="1"/>
          <p:nvPr/>
        </p:nvSpPr>
        <p:spPr>
          <a:xfrm>
            <a:off x="6954480" y="3930840"/>
            <a:ext cx="316440" cy="53280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18" name="TextBox 17"/>
          <p:cNvSpPr txBox="1"/>
          <p:nvPr/>
        </p:nvSpPr>
        <p:spPr>
          <a:xfrm>
            <a:off x="1833839" y="3930840"/>
            <a:ext cx="316440" cy="53280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19" name="TextBox 18"/>
          <p:cNvSpPr txBox="1"/>
          <p:nvPr/>
        </p:nvSpPr>
        <p:spPr>
          <a:xfrm>
            <a:off x="1590120" y="393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2</a:t>
            </a:r>
          </a:p>
        </p:txBody>
      </p:sp>
      <p:sp>
        <p:nvSpPr>
          <p:cNvPr id="20" name="TextBox 19"/>
          <p:cNvSpPr txBox="1"/>
          <p:nvPr/>
        </p:nvSpPr>
        <p:spPr>
          <a:xfrm>
            <a:off x="3650039" y="2130840"/>
            <a:ext cx="229320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Square brackets</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at the ends</a:t>
            </a:r>
          </a:p>
        </p:txBody>
      </p:sp>
      <p:cxnSp>
        <p:nvCxnSpPr>
          <p:cNvPr id="21" name="Elbow Connector 20"/>
          <p:cNvCxnSpPr>
            <a:stCxn id="20" idx="2"/>
            <a:endCxn id="3" idx="0"/>
          </p:cNvCxnSpPr>
          <p:nvPr/>
        </p:nvCxnSpPr>
        <p:spPr>
          <a:xfrm rot="5400000">
            <a:off x="2626470" y="1760671"/>
            <a:ext cx="1047960" cy="3292379"/>
          </a:xfrm>
          <a:prstGeom prst="bentConnector3">
            <a:avLst/>
          </a:prstGeom>
          <a:noFill/>
          <a:ln w="18000">
            <a:solidFill>
              <a:srgbClr val="00FFFF"/>
            </a:solidFill>
            <a:prstDash val="solid"/>
            <a:tailEnd type="arrow"/>
          </a:ln>
        </p:spPr>
      </p:cxnSp>
      <p:cxnSp>
        <p:nvCxnSpPr>
          <p:cNvPr id="22" name="Elbow Connector 21"/>
          <p:cNvCxnSpPr>
            <a:endCxn id="4" idx="0"/>
          </p:cNvCxnSpPr>
          <p:nvPr/>
        </p:nvCxnSpPr>
        <p:spPr>
          <a:xfrm>
            <a:off x="4796640" y="2882879"/>
            <a:ext cx="3291119" cy="1047961"/>
          </a:xfrm>
          <a:prstGeom prst="bentConnector3">
            <a:avLst/>
          </a:prstGeom>
          <a:noFill/>
          <a:ln w="18000">
            <a:solidFill>
              <a:srgbClr val="00FFFF"/>
            </a:solidFill>
            <a:prstDash val="solid"/>
            <a:tailEnd type="arrow"/>
          </a:ln>
        </p:spPr>
      </p:cxnSp>
      <p:sp>
        <p:nvSpPr>
          <p:cNvPr id="23" name="TextBox 22"/>
          <p:cNvSpPr txBox="1"/>
          <p:nvPr/>
        </p:nvSpPr>
        <p:spPr>
          <a:xfrm>
            <a:off x="2876040" y="5730840"/>
            <a:ext cx="334331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Commas between items</a:t>
            </a:r>
          </a:p>
        </p:txBody>
      </p:sp>
      <p:cxnSp>
        <p:nvCxnSpPr>
          <p:cNvPr id="24" name="Elbow Connector 23"/>
          <p:cNvCxnSpPr>
            <a:stCxn id="23" idx="0"/>
            <a:endCxn id="18" idx="2"/>
          </p:cNvCxnSpPr>
          <p:nvPr/>
        </p:nvCxnSpPr>
        <p:spPr>
          <a:xfrm rot="16200000" flipV="1">
            <a:off x="2636280" y="3819419"/>
            <a:ext cx="1267200" cy="2555641"/>
          </a:xfrm>
          <a:prstGeom prst="bentConnector3">
            <a:avLst/>
          </a:prstGeom>
          <a:noFill/>
          <a:ln w="18000">
            <a:solidFill>
              <a:srgbClr val="00FFFF"/>
            </a:solidFill>
            <a:prstDash val="solid"/>
            <a:tailEnd type="arrow"/>
          </a:ln>
        </p:spPr>
      </p:cxnSp>
      <p:cxnSp>
        <p:nvCxnSpPr>
          <p:cNvPr id="25" name="Elbow Connector 24"/>
          <p:cNvCxnSpPr>
            <a:stCxn id="23" idx="0"/>
            <a:endCxn id="15" idx="2"/>
          </p:cNvCxnSpPr>
          <p:nvPr/>
        </p:nvCxnSpPr>
        <p:spPr>
          <a:xfrm rot="16200000" flipV="1">
            <a:off x="3002040" y="4185180"/>
            <a:ext cx="1267200" cy="1824120"/>
          </a:xfrm>
          <a:prstGeom prst="bentConnector3">
            <a:avLst/>
          </a:prstGeom>
          <a:noFill/>
          <a:ln w="18000">
            <a:solidFill>
              <a:srgbClr val="00FFFF"/>
            </a:solidFill>
            <a:prstDash val="solid"/>
            <a:tailEnd type="arrow"/>
          </a:ln>
        </p:spPr>
      </p:cxnSp>
      <p:cxnSp>
        <p:nvCxnSpPr>
          <p:cNvPr id="26" name="Elbow Connector 25"/>
          <p:cNvCxnSpPr>
            <a:stCxn id="23" idx="0"/>
          </p:cNvCxnSpPr>
          <p:nvPr/>
        </p:nvCxnSpPr>
        <p:spPr>
          <a:xfrm flipH="1" flipV="1">
            <a:off x="3454920" y="4463640"/>
            <a:ext cx="1092600" cy="1267200"/>
          </a:xfrm>
          <a:prstGeom prst="bentConnector3">
            <a:avLst/>
          </a:prstGeom>
          <a:noFill/>
          <a:ln w="18000">
            <a:solidFill>
              <a:srgbClr val="00FFFF"/>
            </a:solidFill>
            <a:prstDash val="solid"/>
            <a:tailEnd type="arrow"/>
          </a:ln>
        </p:spPr>
      </p:cxnSp>
      <p:cxnSp>
        <p:nvCxnSpPr>
          <p:cNvPr id="27" name="Elbow Connector 26"/>
          <p:cNvCxnSpPr>
            <a:stCxn id="23" idx="0"/>
            <a:endCxn id="11" idx="2"/>
          </p:cNvCxnSpPr>
          <p:nvPr/>
        </p:nvCxnSpPr>
        <p:spPr>
          <a:xfrm rot="16200000" flipV="1">
            <a:off x="3733560" y="4916700"/>
            <a:ext cx="1267200" cy="361080"/>
          </a:xfrm>
          <a:prstGeom prst="bentConnector3">
            <a:avLst/>
          </a:prstGeom>
          <a:noFill/>
          <a:ln w="18000">
            <a:solidFill>
              <a:srgbClr val="00FFFF"/>
            </a:solidFill>
            <a:prstDash val="solid"/>
            <a:tailEnd type="arrow"/>
          </a:ln>
        </p:spPr>
      </p:cxnSp>
      <p:cxnSp>
        <p:nvCxnSpPr>
          <p:cNvPr id="28" name="Elbow Connector 27"/>
          <p:cNvCxnSpPr>
            <a:stCxn id="23" idx="0"/>
            <a:endCxn id="9" idx="2"/>
          </p:cNvCxnSpPr>
          <p:nvPr/>
        </p:nvCxnSpPr>
        <p:spPr>
          <a:xfrm rot="5400000" flipH="1" flipV="1">
            <a:off x="4221180" y="4790160"/>
            <a:ext cx="1267200" cy="614160"/>
          </a:xfrm>
          <a:prstGeom prst="bentConnector3">
            <a:avLst/>
          </a:prstGeom>
          <a:noFill/>
          <a:ln w="18000">
            <a:solidFill>
              <a:srgbClr val="00FFFF"/>
            </a:solidFill>
            <a:prstDash val="solid"/>
            <a:tailEnd type="arrow"/>
          </a:ln>
        </p:spPr>
      </p:cxnSp>
      <p:cxnSp>
        <p:nvCxnSpPr>
          <p:cNvPr id="29" name="Elbow Connector 28"/>
          <p:cNvCxnSpPr>
            <a:stCxn id="23" idx="0"/>
            <a:endCxn id="7" idx="2"/>
          </p:cNvCxnSpPr>
          <p:nvPr/>
        </p:nvCxnSpPr>
        <p:spPr>
          <a:xfrm rot="5400000" flipH="1" flipV="1">
            <a:off x="4708980" y="4302360"/>
            <a:ext cx="1267200" cy="1589760"/>
          </a:xfrm>
          <a:prstGeom prst="bentConnector3">
            <a:avLst/>
          </a:prstGeom>
          <a:noFill/>
          <a:ln w="18000">
            <a:solidFill>
              <a:srgbClr val="00FFFF"/>
            </a:solidFill>
            <a:prstDash val="solid"/>
            <a:tailEnd type="arrow"/>
          </a:ln>
        </p:spPr>
      </p:cxnSp>
      <p:cxnSp>
        <p:nvCxnSpPr>
          <p:cNvPr id="30" name="Elbow Connector 29"/>
          <p:cNvCxnSpPr>
            <a:stCxn id="23" idx="0"/>
            <a:endCxn id="17" idx="2"/>
          </p:cNvCxnSpPr>
          <p:nvPr/>
        </p:nvCxnSpPr>
        <p:spPr>
          <a:xfrm rot="5400000" flipH="1" flipV="1">
            <a:off x="5196600" y="3814740"/>
            <a:ext cx="1267200" cy="2565000"/>
          </a:xfrm>
          <a:prstGeom prst="bentConnector3">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name="page188">
    <p:spTree>
      <p:nvGrpSpPr>
        <p:cNvPr id="1" name=""/>
        <p:cNvGrpSpPr/>
        <p:nvPr/>
      </p:nvGrpSpPr>
      <p:grpSpPr>
        <a:xfrm>
          <a:off x="0" y="0"/>
          <a:ext cx="0" cy="0"/>
          <a:chOff x="0" y="0"/>
          <a:chExt cx="0" cy="0"/>
        </a:xfrm>
      </p:grpSpPr>
      <p:sp>
        <p:nvSpPr>
          <p:cNvPr id="5" name="Slide Number Placeholder 1"/>
          <p:cNvSpPr>
            <a:spLocks noGrp="1"/>
          </p:cNvSpPr>
          <p:nvPr>
            <p:ph type="sldNum" sz="quarter" idx="10"/>
          </p:nvPr>
        </p:nvSpPr>
        <p:spPr/>
        <p:txBody>
          <a:bodyPr/>
          <a:lstStyle/>
          <a:p>
            <a:pPr lvl="0"/>
            <a:fld id="{12721025-2DC7-4923-A346-DDB3D3FA158A}" type="slidenum">
              <a:t>188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Square brackets</a:t>
            </a:r>
          </a:p>
        </p:txBody>
      </p:sp>
      <p:sp>
        <p:nvSpPr>
          <p:cNvPr id="3" name="TextBox 2"/>
          <p:cNvSpPr txBox="1"/>
          <p:nvPr/>
        </p:nvSpPr>
        <p:spPr>
          <a:xfrm>
            <a:off x="504719" y="2304000"/>
            <a:ext cx="4647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primes = [2, 3, 5, 7, 11</a:t>
            </a:r>
            <a:r>
              <a:rPr lang="en-GB" sz="2400" b="0" i="0" u="none" strike="noStrike" kern="1200">
                <a:ln>
                  <a:noFill/>
                </a:ln>
                <a:latin typeface="Liberation Mono" pitchFamily="49"/>
                <a:ea typeface="Liberation Mono" pitchFamily="49"/>
                <a:cs typeface="Liberation Mono" pitchFamily="49"/>
              </a:rPr>
              <a:t>]</a:t>
            </a:r>
          </a:p>
        </p:txBody>
      </p:sp>
      <p:sp>
        <p:nvSpPr>
          <p:cNvPr id="4" name="TextBox 3"/>
          <p:cNvSpPr txBox="1"/>
          <p:nvPr/>
        </p:nvSpPr>
        <p:spPr>
          <a:xfrm>
            <a:off x="6624719" y="2304000"/>
            <a:ext cx="13604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Literal list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name="page189">
    <p:spTree>
      <p:nvGrpSpPr>
        <p:cNvPr id="1" name=""/>
        <p:cNvGrpSpPr/>
        <p:nvPr/>
      </p:nvGrpSpPr>
      <p:grpSpPr>
        <a:xfrm>
          <a:off x="0" y="0"/>
          <a:ext cx="0" cy="0"/>
          <a:chOff x="0" y="0"/>
          <a:chExt cx="0" cy="0"/>
        </a:xfrm>
      </p:grpSpPr>
      <p:sp>
        <p:nvSpPr>
          <p:cNvPr id="39" name="Slide Number Placeholder 1"/>
          <p:cNvSpPr>
            <a:spLocks noGrp="1"/>
          </p:cNvSpPr>
          <p:nvPr>
            <p:ph type="sldNum" sz="quarter" idx="10"/>
          </p:nvPr>
        </p:nvSpPr>
        <p:spPr/>
        <p:txBody>
          <a:bodyPr/>
          <a:lstStyle/>
          <a:p>
            <a:pPr lvl="0"/>
            <a:fld id="{7CAE4782-9239-4377-851A-A4B635C52D1A}" type="slidenum">
              <a:t>189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Python counts from </a:t>
            </a:r>
            <a:r>
              <a:rPr lang="en-GB" b="1"/>
              <a:t>zero</a:t>
            </a:r>
          </a:p>
        </p:txBody>
      </p:sp>
      <p:sp>
        <p:nvSpPr>
          <p:cNvPr id="3" name="TextBox 2"/>
          <p:cNvSpPr txBox="1"/>
          <p:nvPr/>
        </p:nvSpPr>
        <p:spPr>
          <a:xfrm>
            <a:off x="2426040" y="429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4" name="TextBox 3"/>
          <p:cNvSpPr txBox="1"/>
          <p:nvPr/>
        </p:nvSpPr>
        <p:spPr>
          <a:xfrm>
            <a:off x="9009720" y="429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5" name="TextBox 4"/>
          <p:cNvSpPr txBox="1"/>
          <p:nvPr/>
        </p:nvSpPr>
        <p:spPr>
          <a:xfrm>
            <a:off x="8521920" y="4290840"/>
            <a:ext cx="560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Mono" pitchFamily="49"/>
                <a:ea typeface="WenQuanYi Micro Hei" pitchFamily="2"/>
                <a:cs typeface="Lohit Devanagari" pitchFamily="2"/>
              </a:rPr>
              <a:t>19</a:t>
            </a:r>
          </a:p>
        </p:txBody>
      </p:sp>
      <p:sp>
        <p:nvSpPr>
          <p:cNvPr id="6" name="TextBox 5"/>
          <p:cNvSpPr txBox="1"/>
          <p:nvPr/>
        </p:nvSpPr>
        <p:spPr>
          <a:xfrm>
            <a:off x="7546679" y="4290840"/>
            <a:ext cx="560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Mono" pitchFamily="49"/>
                <a:ea typeface="WenQuanYi Micro Hei" pitchFamily="2"/>
                <a:cs typeface="Lohit Devanagari" pitchFamily="2"/>
              </a:rPr>
              <a:t>17</a:t>
            </a:r>
          </a:p>
        </p:txBody>
      </p:sp>
      <p:sp>
        <p:nvSpPr>
          <p:cNvPr id="7" name="TextBox 6"/>
          <p:cNvSpPr txBox="1"/>
          <p:nvPr/>
        </p:nvSpPr>
        <p:spPr>
          <a:xfrm>
            <a:off x="7059240" y="429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8" name="TextBox 7"/>
          <p:cNvSpPr txBox="1"/>
          <p:nvPr/>
        </p:nvSpPr>
        <p:spPr>
          <a:xfrm>
            <a:off x="6571080" y="4290840"/>
            <a:ext cx="560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Mono" pitchFamily="49"/>
                <a:ea typeface="WenQuanYi Micro Hei" pitchFamily="2"/>
                <a:cs typeface="Lohit Devanagari" pitchFamily="2"/>
              </a:rPr>
              <a:t>13</a:t>
            </a:r>
          </a:p>
        </p:txBody>
      </p:sp>
      <p:sp>
        <p:nvSpPr>
          <p:cNvPr id="9" name="TextBox 8"/>
          <p:cNvSpPr txBox="1"/>
          <p:nvPr/>
        </p:nvSpPr>
        <p:spPr>
          <a:xfrm>
            <a:off x="6083640" y="429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10" name="TextBox 9"/>
          <p:cNvSpPr txBox="1"/>
          <p:nvPr/>
        </p:nvSpPr>
        <p:spPr>
          <a:xfrm>
            <a:off x="5595840" y="4290840"/>
            <a:ext cx="560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Mono" pitchFamily="49"/>
                <a:ea typeface="WenQuanYi Micro Hei" pitchFamily="2"/>
                <a:cs typeface="Lohit Devanagari" pitchFamily="2"/>
              </a:rPr>
              <a:t>11</a:t>
            </a:r>
          </a:p>
        </p:txBody>
      </p:sp>
      <p:sp>
        <p:nvSpPr>
          <p:cNvPr id="11" name="TextBox 10"/>
          <p:cNvSpPr txBox="1"/>
          <p:nvPr/>
        </p:nvSpPr>
        <p:spPr>
          <a:xfrm>
            <a:off x="5108400" y="429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12" name="TextBox 11"/>
          <p:cNvSpPr txBox="1"/>
          <p:nvPr/>
        </p:nvSpPr>
        <p:spPr>
          <a:xfrm>
            <a:off x="4864680" y="429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Mono" pitchFamily="49"/>
                <a:ea typeface="WenQuanYi Micro Hei" pitchFamily="2"/>
                <a:cs typeface="Lohit Devanagari" pitchFamily="2"/>
              </a:rPr>
              <a:t>7</a:t>
            </a:r>
          </a:p>
        </p:txBody>
      </p:sp>
      <p:sp>
        <p:nvSpPr>
          <p:cNvPr id="13" name="TextBox 12"/>
          <p:cNvSpPr txBox="1"/>
          <p:nvPr/>
        </p:nvSpPr>
        <p:spPr>
          <a:xfrm>
            <a:off x="4376880" y="429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14" name="TextBox 13"/>
          <p:cNvSpPr txBox="1"/>
          <p:nvPr/>
        </p:nvSpPr>
        <p:spPr>
          <a:xfrm>
            <a:off x="4133160" y="429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Mono" pitchFamily="49"/>
                <a:ea typeface="WenQuanYi Micro Hei" pitchFamily="2"/>
                <a:cs typeface="Lohit Devanagari" pitchFamily="2"/>
              </a:rPr>
              <a:t>5</a:t>
            </a:r>
          </a:p>
        </p:txBody>
      </p:sp>
      <p:sp>
        <p:nvSpPr>
          <p:cNvPr id="15" name="TextBox 14"/>
          <p:cNvSpPr txBox="1"/>
          <p:nvPr/>
        </p:nvSpPr>
        <p:spPr>
          <a:xfrm>
            <a:off x="3645360" y="429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16" name="TextBox 15"/>
          <p:cNvSpPr txBox="1"/>
          <p:nvPr/>
        </p:nvSpPr>
        <p:spPr>
          <a:xfrm>
            <a:off x="3401640" y="429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Mono" pitchFamily="49"/>
                <a:ea typeface="WenQuanYi Micro Hei" pitchFamily="2"/>
                <a:cs typeface="Lohit Devanagari" pitchFamily="2"/>
              </a:rPr>
              <a:t>3</a:t>
            </a:r>
          </a:p>
        </p:txBody>
      </p:sp>
      <p:sp>
        <p:nvSpPr>
          <p:cNvPr id="17" name="TextBox 16"/>
          <p:cNvSpPr txBox="1"/>
          <p:nvPr/>
        </p:nvSpPr>
        <p:spPr>
          <a:xfrm>
            <a:off x="8034480" y="429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18" name="TextBox 17"/>
          <p:cNvSpPr txBox="1"/>
          <p:nvPr/>
        </p:nvSpPr>
        <p:spPr>
          <a:xfrm>
            <a:off x="2913840" y="429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19" name="TextBox 18"/>
          <p:cNvSpPr txBox="1"/>
          <p:nvPr/>
        </p:nvSpPr>
        <p:spPr>
          <a:xfrm>
            <a:off x="2670120" y="429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Mono" pitchFamily="49"/>
                <a:ea typeface="WenQuanYi Micro Hei" pitchFamily="2"/>
                <a:cs typeface="Lohit Devanagari" pitchFamily="2"/>
              </a:rPr>
              <a:t>2</a:t>
            </a:r>
          </a:p>
        </p:txBody>
      </p:sp>
      <p:sp>
        <p:nvSpPr>
          <p:cNvPr id="20" name="TextBox 19"/>
          <p:cNvSpPr txBox="1"/>
          <p:nvPr/>
        </p:nvSpPr>
        <p:spPr>
          <a:xfrm>
            <a:off x="8643960" y="213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7</a:t>
            </a:r>
          </a:p>
        </p:txBody>
      </p:sp>
      <p:sp>
        <p:nvSpPr>
          <p:cNvPr id="21" name="TextBox 20"/>
          <p:cNvSpPr txBox="1"/>
          <p:nvPr/>
        </p:nvSpPr>
        <p:spPr>
          <a:xfrm>
            <a:off x="7668720" y="213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6</a:t>
            </a:r>
          </a:p>
        </p:txBody>
      </p:sp>
      <p:sp>
        <p:nvSpPr>
          <p:cNvPr id="22" name="TextBox 21"/>
          <p:cNvSpPr txBox="1"/>
          <p:nvPr/>
        </p:nvSpPr>
        <p:spPr>
          <a:xfrm>
            <a:off x="6693120" y="213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5</a:t>
            </a:r>
          </a:p>
        </p:txBody>
      </p:sp>
      <p:sp>
        <p:nvSpPr>
          <p:cNvPr id="23" name="TextBox 22"/>
          <p:cNvSpPr txBox="1"/>
          <p:nvPr/>
        </p:nvSpPr>
        <p:spPr>
          <a:xfrm>
            <a:off x="5717880" y="213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4</a:t>
            </a:r>
          </a:p>
        </p:txBody>
      </p:sp>
      <p:sp>
        <p:nvSpPr>
          <p:cNvPr id="24" name="TextBox 23"/>
          <p:cNvSpPr txBox="1"/>
          <p:nvPr/>
        </p:nvSpPr>
        <p:spPr>
          <a:xfrm>
            <a:off x="4865040" y="213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3</a:t>
            </a:r>
          </a:p>
        </p:txBody>
      </p:sp>
      <p:sp>
        <p:nvSpPr>
          <p:cNvPr id="25" name="TextBox 24"/>
          <p:cNvSpPr txBox="1"/>
          <p:nvPr/>
        </p:nvSpPr>
        <p:spPr>
          <a:xfrm>
            <a:off x="4133520" y="213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2</a:t>
            </a:r>
          </a:p>
        </p:txBody>
      </p:sp>
      <p:sp>
        <p:nvSpPr>
          <p:cNvPr id="26" name="TextBox 25"/>
          <p:cNvSpPr txBox="1"/>
          <p:nvPr/>
        </p:nvSpPr>
        <p:spPr>
          <a:xfrm>
            <a:off x="3402000" y="213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1</a:t>
            </a:r>
          </a:p>
        </p:txBody>
      </p:sp>
      <p:sp>
        <p:nvSpPr>
          <p:cNvPr id="27" name="TextBox 26"/>
          <p:cNvSpPr txBox="1"/>
          <p:nvPr/>
        </p:nvSpPr>
        <p:spPr>
          <a:xfrm>
            <a:off x="2670480" y="213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1" i="0" u="none" strike="noStrike" kern="1200">
                <a:ln>
                  <a:noFill/>
                </a:ln>
                <a:solidFill>
                  <a:srgbClr val="008000"/>
                </a:solidFill>
                <a:latin typeface="Liberation Mono" pitchFamily="49"/>
                <a:ea typeface="WenQuanYi Micro Hei" pitchFamily="2"/>
                <a:cs typeface="Lohit Devanagari" pitchFamily="2"/>
              </a:rPr>
              <a:t>0</a:t>
            </a:r>
          </a:p>
        </p:txBody>
      </p:sp>
      <p:cxnSp>
        <p:nvCxnSpPr>
          <p:cNvPr id="28" name="Straight Arrow Connector 27"/>
          <p:cNvCxnSpPr>
            <a:stCxn id="27" idx="2"/>
            <a:endCxn id="19" idx="0"/>
          </p:cNvCxnSpPr>
          <p:nvPr/>
        </p:nvCxnSpPr>
        <p:spPr>
          <a:xfrm flipH="1">
            <a:off x="2828340" y="2663640"/>
            <a:ext cx="360" cy="1627200"/>
          </a:xfrm>
          <a:prstGeom prst="straightConnector1">
            <a:avLst/>
          </a:prstGeom>
          <a:noFill/>
          <a:ln w="18000">
            <a:solidFill>
              <a:srgbClr val="800080"/>
            </a:solidFill>
            <a:prstDash val="solid"/>
            <a:tailEnd type="arrow"/>
          </a:ln>
        </p:spPr>
      </p:cxnSp>
      <p:cxnSp>
        <p:nvCxnSpPr>
          <p:cNvPr id="29" name="Straight Arrow Connector 28"/>
          <p:cNvCxnSpPr>
            <a:stCxn id="26" idx="2"/>
            <a:endCxn id="16" idx="0"/>
          </p:cNvCxnSpPr>
          <p:nvPr/>
        </p:nvCxnSpPr>
        <p:spPr>
          <a:xfrm flipH="1">
            <a:off x="3559860" y="2663640"/>
            <a:ext cx="360" cy="1627200"/>
          </a:xfrm>
          <a:prstGeom prst="straightConnector1">
            <a:avLst/>
          </a:prstGeom>
          <a:noFill/>
          <a:ln w="18000">
            <a:solidFill>
              <a:srgbClr val="800080"/>
            </a:solidFill>
            <a:prstDash val="solid"/>
            <a:tailEnd type="arrow"/>
          </a:ln>
        </p:spPr>
      </p:cxnSp>
      <p:cxnSp>
        <p:nvCxnSpPr>
          <p:cNvPr id="30" name="Straight Arrow Connector 29"/>
          <p:cNvCxnSpPr>
            <a:stCxn id="25" idx="2"/>
            <a:endCxn id="14" idx="0"/>
          </p:cNvCxnSpPr>
          <p:nvPr/>
        </p:nvCxnSpPr>
        <p:spPr>
          <a:xfrm flipH="1">
            <a:off x="4291380" y="2663640"/>
            <a:ext cx="360" cy="1627200"/>
          </a:xfrm>
          <a:prstGeom prst="straightConnector1">
            <a:avLst/>
          </a:prstGeom>
          <a:noFill/>
          <a:ln w="18000">
            <a:solidFill>
              <a:srgbClr val="800080"/>
            </a:solidFill>
            <a:prstDash val="solid"/>
            <a:tailEnd type="arrow"/>
          </a:ln>
        </p:spPr>
      </p:cxnSp>
      <p:cxnSp>
        <p:nvCxnSpPr>
          <p:cNvPr id="31" name="Straight Arrow Connector 30"/>
          <p:cNvCxnSpPr>
            <a:stCxn id="24" idx="2"/>
            <a:endCxn id="12" idx="0"/>
          </p:cNvCxnSpPr>
          <p:nvPr/>
        </p:nvCxnSpPr>
        <p:spPr>
          <a:xfrm flipH="1">
            <a:off x="5022900" y="2663640"/>
            <a:ext cx="360" cy="1627200"/>
          </a:xfrm>
          <a:prstGeom prst="straightConnector1">
            <a:avLst/>
          </a:prstGeom>
          <a:noFill/>
          <a:ln w="18000">
            <a:solidFill>
              <a:srgbClr val="800080"/>
            </a:solidFill>
            <a:prstDash val="solid"/>
            <a:tailEnd type="arrow"/>
          </a:ln>
        </p:spPr>
      </p:cxnSp>
      <p:cxnSp>
        <p:nvCxnSpPr>
          <p:cNvPr id="32" name="Straight Arrow Connector 31"/>
          <p:cNvCxnSpPr>
            <a:stCxn id="23" idx="2"/>
            <a:endCxn id="10" idx="0"/>
          </p:cNvCxnSpPr>
          <p:nvPr/>
        </p:nvCxnSpPr>
        <p:spPr>
          <a:xfrm>
            <a:off x="5876100" y="2663640"/>
            <a:ext cx="0" cy="1627200"/>
          </a:xfrm>
          <a:prstGeom prst="straightConnector1">
            <a:avLst/>
          </a:prstGeom>
          <a:noFill/>
          <a:ln w="18000">
            <a:solidFill>
              <a:srgbClr val="800080"/>
            </a:solidFill>
            <a:prstDash val="solid"/>
            <a:tailEnd type="arrow"/>
          </a:ln>
        </p:spPr>
      </p:cxnSp>
      <p:cxnSp>
        <p:nvCxnSpPr>
          <p:cNvPr id="33" name="Straight Arrow Connector 32"/>
          <p:cNvCxnSpPr>
            <a:stCxn id="22" idx="2"/>
            <a:endCxn id="8" idx="0"/>
          </p:cNvCxnSpPr>
          <p:nvPr/>
        </p:nvCxnSpPr>
        <p:spPr>
          <a:xfrm>
            <a:off x="6851340" y="2663640"/>
            <a:ext cx="0" cy="1627200"/>
          </a:xfrm>
          <a:prstGeom prst="straightConnector1">
            <a:avLst/>
          </a:prstGeom>
          <a:noFill/>
          <a:ln w="18000">
            <a:solidFill>
              <a:srgbClr val="800080"/>
            </a:solidFill>
            <a:prstDash val="solid"/>
            <a:tailEnd type="arrow"/>
          </a:ln>
        </p:spPr>
      </p:cxnSp>
      <p:cxnSp>
        <p:nvCxnSpPr>
          <p:cNvPr id="34" name="Straight Arrow Connector 33"/>
          <p:cNvCxnSpPr>
            <a:stCxn id="21" idx="2"/>
          </p:cNvCxnSpPr>
          <p:nvPr/>
        </p:nvCxnSpPr>
        <p:spPr>
          <a:xfrm>
            <a:off x="7826760" y="2663640"/>
            <a:ext cx="0" cy="1627200"/>
          </a:xfrm>
          <a:prstGeom prst="straightConnector1">
            <a:avLst/>
          </a:prstGeom>
          <a:noFill/>
          <a:ln w="18000">
            <a:solidFill>
              <a:srgbClr val="800080"/>
            </a:solidFill>
            <a:prstDash val="solid"/>
            <a:tailEnd type="arrow"/>
          </a:ln>
        </p:spPr>
      </p:cxnSp>
      <p:cxnSp>
        <p:nvCxnSpPr>
          <p:cNvPr id="35" name="Straight Arrow Connector 34"/>
          <p:cNvCxnSpPr>
            <a:stCxn id="20" idx="2"/>
            <a:endCxn id="5" idx="0"/>
          </p:cNvCxnSpPr>
          <p:nvPr/>
        </p:nvCxnSpPr>
        <p:spPr>
          <a:xfrm>
            <a:off x="8802180" y="2663640"/>
            <a:ext cx="0" cy="1627200"/>
          </a:xfrm>
          <a:prstGeom prst="straightConnector1">
            <a:avLst/>
          </a:prstGeom>
          <a:noFill/>
          <a:ln w="18000">
            <a:solidFill>
              <a:srgbClr val="800080"/>
            </a:solidFill>
            <a:prstDash val="solid"/>
            <a:tailEnd type="arrow"/>
          </a:ln>
        </p:spPr>
      </p:cxnSp>
      <p:sp>
        <p:nvSpPr>
          <p:cNvPr id="36" name="TextBox 35"/>
          <p:cNvSpPr txBox="1"/>
          <p:nvPr/>
        </p:nvSpPr>
        <p:spPr>
          <a:xfrm>
            <a:off x="503999" y="2130840"/>
            <a:ext cx="1314720" cy="5266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Sans" pitchFamily="18"/>
                <a:ea typeface="WenQuanYi Micro Hei" pitchFamily="2"/>
                <a:cs typeface="Lohit Devanagari" pitchFamily="2"/>
              </a:rPr>
              <a:t>“index”</a:t>
            </a:r>
          </a:p>
        </p:txBody>
      </p:sp>
      <p:sp>
        <p:nvSpPr>
          <p:cNvPr id="37" name="TextBox 36"/>
          <p:cNvSpPr txBox="1"/>
          <p:nvPr/>
        </p:nvSpPr>
        <p:spPr>
          <a:xfrm>
            <a:off x="503999" y="4290840"/>
            <a:ext cx="1314720" cy="5266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Sans" pitchFamily="18"/>
                <a:ea typeface="WenQuanYi Micro Hei" pitchFamily="2"/>
                <a:cs typeface="Lohit Devanagari" pitchFamily="2"/>
              </a:rPr>
              <a:t>“value”</a:t>
            </a:r>
          </a:p>
        </p:txBody>
      </p:sp>
      <p:cxnSp>
        <p:nvCxnSpPr>
          <p:cNvPr id="38" name="Straight Arrow Connector 37"/>
          <p:cNvCxnSpPr>
            <a:stCxn id="36" idx="2"/>
            <a:endCxn id="37" idx="0"/>
          </p:cNvCxnSpPr>
          <p:nvPr/>
        </p:nvCxnSpPr>
        <p:spPr>
          <a:xfrm>
            <a:off x="1161359" y="2657520"/>
            <a:ext cx="0" cy="1633320"/>
          </a:xfrm>
          <a:prstGeom prst="straightConnector1">
            <a:avLst/>
          </a:prstGeom>
          <a:noFill/>
          <a:ln w="18000">
            <a:solidFill>
              <a:srgbClr val="800080"/>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pPr lvl="0"/>
            <a:fld id="{0C9F6147-B01B-4869-94A5-B04299014071}" type="slidenum">
              <a:t>19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Editing Python scripts </a:t>
            </a:r>
            <a:r>
              <a:rPr lang="en-GB">
                <a:latin typeface="Liberation Sans" pitchFamily="34"/>
              </a:rPr>
              <a:t>― </a:t>
            </a:r>
            <a:r>
              <a:rPr lang="en-GB"/>
              <a:t>4</a:t>
            </a:r>
          </a:p>
        </p:txBody>
      </p:sp>
      <p:pic>
        <p:nvPicPr>
          <p:cNvPr id="3" name="Picture 2"/>
          <p:cNvPicPr>
            <a:picLocks noChangeAspect="1"/>
          </p:cNvPicPr>
          <p:nvPr/>
        </p:nvPicPr>
        <p:blipFill>
          <a:blip r:embed="rId3">
            <a:lum/>
            <a:alphaModFix/>
          </a:blip>
          <a:srcRect/>
          <a:stretch>
            <a:fillRect/>
          </a:stretch>
        </p:blipFill>
        <p:spPr>
          <a:xfrm>
            <a:off x="912599" y="1440000"/>
            <a:ext cx="8254800" cy="5400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name="page190">
    <p:spTree>
      <p:nvGrpSpPr>
        <p:cNvPr id="1" name=""/>
        <p:cNvGrpSpPr/>
        <p:nvPr/>
      </p:nvGrpSpPr>
      <p:grpSpPr>
        <a:xfrm>
          <a:off x="0" y="0"/>
          <a:ext cx="0" cy="0"/>
          <a:chOff x="0" y="0"/>
          <a:chExt cx="0" cy="0"/>
        </a:xfrm>
      </p:grpSpPr>
      <p:sp>
        <p:nvSpPr>
          <p:cNvPr id="55" name="Slide Number Placeholder 1"/>
          <p:cNvSpPr>
            <a:spLocks noGrp="1"/>
          </p:cNvSpPr>
          <p:nvPr>
            <p:ph type="sldNum" sz="quarter" idx="10"/>
          </p:nvPr>
        </p:nvSpPr>
        <p:spPr/>
        <p:txBody>
          <a:bodyPr/>
          <a:lstStyle/>
          <a:p>
            <a:pPr lvl="0"/>
            <a:fld id="{E04A8391-CE53-4102-A00C-F7BD5B0C1C15}" type="slidenum">
              <a:t>190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Looking things up in a list</a:t>
            </a:r>
          </a:p>
        </p:txBody>
      </p:sp>
      <p:sp>
        <p:nvSpPr>
          <p:cNvPr id="3" name="TextBox 2"/>
          <p:cNvSpPr txBox="1"/>
          <p:nvPr/>
        </p:nvSpPr>
        <p:spPr>
          <a:xfrm>
            <a:off x="503999" y="194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5519" y="1944000"/>
            <a:ext cx="70268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dirty="0">
                <a:ln>
                  <a:noFill/>
                </a:ln>
                <a:latin typeface="Liberation Mono" pitchFamily="49"/>
                <a:ea typeface="WenQuanYi Micro Hei" pitchFamily="2"/>
                <a:cs typeface="Lohit Devanagari" pitchFamily="2"/>
              </a:rPr>
              <a:t>primes = [ 2, 3, 5, 7, 11, 13, 17, 19]</a:t>
            </a:r>
          </a:p>
        </p:txBody>
      </p:sp>
      <p:sp>
        <p:nvSpPr>
          <p:cNvPr id="5" name="TextBox 4"/>
          <p:cNvSpPr txBox="1"/>
          <p:nvPr/>
        </p:nvSpPr>
        <p:spPr>
          <a:xfrm>
            <a:off x="2426040" y="357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6" name="TextBox 5"/>
          <p:cNvSpPr txBox="1"/>
          <p:nvPr/>
        </p:nvSpPr>
        <p:spPr>
          <a:xfrm>
            <a:off x="9009720" y="357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8521920" y="3570840"/>
            <a:ext cx="560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Mono" pitchFamily="49"/>
                <a:ea typeface="WenQuanYi Micro Hei" pitchFamily="2"/>
                <a:cs typeface="Lohit Devanagari" pitchFamily="2"/>
              </a:rPr>
              <a:t>19</a:t>
            </a:r>
          </a:p>
        </p:txBody>
      </p:sp>
      <p:sp>
        <p:nvSpPr>
          <p:cNvPr id="8" name="TextBox 7"/>
          <p:cNvSpPr txBox="1"/>
          <p:nvPr/>
        </p:nvSpPr>
        <p:spPr>
          <a:xfrm>
            <a:off x="7546679" y="3570840"/>
            <a:ext cx="560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Mono" pitchFamily="49"/>
                <a:ea typeface="WenQuanYi Micro Hei" pitchFamily="2"/>
                <a:cs typeface="Lohit Devanagari" pitchFamily="2"/>
              </a:rPr>
              <a:t>17</a:t>
            </a:r>
          </a:p>
        </p:txBody>
      </p:sp>
      <p:sp>
        <p:nvSpPr>
          <p:cNvPr id="9" name="TextBox 8"/>
          <p:cNvSpPr txBox="1"/>
          <p:nvPr/>
        </p:nvSpPr>
        <p:spPr>
          <a:xfrm>
            <a:off x="7059240" y="357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10" name="TextBox 9"/>
          <p:cNvSpPr txBox="1"/>
          <p:nvPr/>
        </p:nvSpPr>
        <p:spPr>
          <a:xfrm>
            <a:off x="6571080" y="3570840"/>
            <a:ext cx="560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Mono" pitchFamily="49"/>
                <a:ea typeface="WenQuanYi Micro Hei" pitchFamily="2"/>
                <a:cs typeface="Lohit Devanagari" pitchFamily="2"/>
              </a:rPr>
              <a:t>13</a:t>
            </a:r>
          </a:p>
        </p:txBody>
      </p:sp>
      <p:sp>
        <p:nvSpPr>
          <p:cNvPr id="11" name="TextBox 10"/>
          <p:cNvSpPr txBox="1"/>
          <p:nvPr/>
        </p:nvSpPr>
        <p:spPr>
          <a:xfrm>
            <a:off x="6083640" y="357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12" name="TextBox 11"/>
          <p:cNvSpPr txBox="1"/>
          <p:nvPr/>
        </p:nvSpPr>
        <p:spPr>
          <a:xfrm>
            <a:off x="5595840" y="3570840"/>
            <a:ext cx="560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Mono" pitchFamily="49"/>
                <a:ea typeface="WenQuanYi Micro Hei" pitchFamily="2"/>
                <a:cs typeface="Lohit Devanagari" pitchFamily="2"/>
              </a:rPr>
              <a:t>11</a:t>
            </a:r>
          </a:p>
        </p:txBody>
      </p:sp>
      <p:sp>
        <p:nvSpPr>
          <p:cNvPr id="13" name="TextBox 12"/>
          <p:cNvSpPr txBox="1"/>
          <p:nvPr/>
        </p:nvSpPr>
        <p:spPr>
          <a:xfrm>
            <a:off x="5108400" y="357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14" name="TextBox 13"/>
          <p:cNvSpPr txBox="1"/>
          <p:nvPr/>
        </p:nvSpPr>
        <p:spPr>
          <a:xfrm>
            <a:off x="4864680" y="357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Mono" pitchFamily="49"/>
                <a:ea typeface="WenQuanYi Micro Hei" pitchFamily="2"/>
                <a:cs typeface="Lohit Devanagari" pitchFamily="2"/>
              </a:rPr>
              <a:t>7</a:t>
            </a:r>
          </a:p>
        </p:txBody>
      </p:sp>
      <p:sp>
        <p:nvSpPr>
          <p:cNvPr id="15" name="TextBox 14"/>
          <p:cNvSpPr txBox="1"/>
          <p:nvPr/>
        </p:nvSpPr>
        <p:spPr>
          <a:xfrm>
            <a:off x="4376880" y="357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16" name="TextBox 15"/>
          <p:cNvSpPr txBox="1"/>
          <p:nvPr/>
        </p:nvSpPr>
        <p:spPr>
          <a:xfrm>
            <a:off x="4133160" y="357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Mono" pitchFamily="49"/>
                <a:ea typeface="WenQuanYi Micro Hei" pitchFamily="2"/>
                <a:cs typeface="Lohit Devanagari" pitchFamily="2"/>
              </a:rPr>
              <a:t>5</a:t>
            </a:r>
          </a:p>
        </p:txBody>
      </p:sp>
      <p:sp>
        <p:nvSpPr>
          <p:cNvPr id="17" name="TextBox 16"/>
          <p:cNvSpPr txBox="1"/>
          <p:nvPr/>
        </p:nvSpPr>
        <p:spPr>
          <a:xfrm>
            <a:off x="3645360" y="357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18" name="TextBox 17"/>
          <p:cNvSpPr txBox="1"/>
          <p:nvPr/>
        </p:nvSpPr>
        <p:spPr>
          <a:xfrm>
            <a:off x="3401640" y="357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Mono" pitchFamily="49"/>
                <a:ea typeface="WenQuanYi Micro Hei" pitchFamily="2"/>
                <a:cs typeface="Lohit Devanagari" pitchFamily="2"/>
              </a:rPr>
              <a:t>3</a:t>
            </a:r>
          </a:p>
        </p:txBody>
      </p:sp>
      <p:sp>
        <p:nvSpPr>
          <p:cNvPr id="19" name="TextBox 18"/>
          <p:cNvSpPr txBox="1"/>
          <p:nvPr/>
        </p:nvSpPr>
        <p:spPr>
          <a:xfrm>
            <a:off x="8034480" y="357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20" name="TextBox 19"/>
          <p:cNvSpPr txBox="1"/>
          <p:nvPr/>
        </p:nvSpPr>
        <p:spPr>
          <a:xfrm>
            <a:off x="2913840" y="357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21" name="TextBox 20"/>
          <p:cNvSpPr txBox="1"/>
          <p:nvPr/>
        </p:nvSpPr>
        <p:spPr>
          <a:xfrm>
            <a:off x="2670120" y="357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Mono" pitchFamily="49"/>
                <a:ea typeface="WenQuanYi Micro Hei" pitchFamily="2"/>
                <a:cs typeface="Lohit Devanagari" pitchFamily="2"/>
              </a:rPr>
              <a:t>2</a:t>
            </a:r>
          </a:p>
        </p:txBody>
      </p:sp>
      <p:sp>
        <p:nvSpPr>
          <p:cNvPr id="22" name="TextBox 21"/>
          <p:cNvSpPr txBox="1"/>
          <p:nvPr/>
        </p:nvSpPr>
        <p:spPr>
          <a:xfrm>
            <a:off x="8643960" y="249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7</a:t>
            </a:r>
          </a:p>
        </p:txBody>
      </p:sp>
      <p:sp>
        <p:nvSpPr>
          <p:cNvPr id="23" name="TextBox 22"/>
          <p:cNvSpPr txBox="1"/>
          <p:nvPr/>
        </p:nvSpPr>
        <p:spPr>
          <a:xfrm>
            <a:off x="7668720" y="249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6</a:t>
            </a:r>
          </a:p>
        </p:txBody>
      </p:sp>
      <p:sp>
        <p:nvSpPr>
          <p:cNvPr id="24" name="TextBox 23"/>
          <p:cNvSpPr txBox="1"/>
          <p:nvPr/>
        </p:nvSpPr>
        <p:spPr>
          <a:xfrm>
            <a:off x="6693120" y="249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5</a:t>
            </a:r>
          </a:p>
        </p:txBody>
      </p:sp>
      <p:sp>
        <p:nvSpPr>
          <p:cNvPr id="25" name="TextBox 24"/>
          <p:cNvSpPr txBox="1"/>
          <p:nvPr/>
        </p:nvSpPr>
        <p:spPr>
          <a:xfrm>
            <a:off x="5717880" y="249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4</a:t>
            </a:r>
          </a:p>
        </p:txBody>
      </p:sp>
      <p:sp>
        <p:nvSpPr>
          <p:cNvPr id="26" name="TextBox 25"/>
          <p:cNvSpPr txBox="1"/>
          <p:nvPr/>
        </p:nvSpPr>
        <p:spPr>
          <a:xfrm>
            <a:off x="4865040" y="249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3</a:t>
            </a:r>
          </a:p>
        </p:txBody>
      </p:sp>
      <p:sp>
        <p:nvSpPr>
          <p:cNvPr id="27" name="TextBox 26"/>
          <p:cNvSpPr txBox="1"/>
          <p:nvPr/>
        </p:nvSpPr>
        <p:spPr>
          <a:xfrm>
            <a:off x="4133520" y="249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2</a:t>
            </a:r>
          </a:p>
        </p:txBody>
      </p:sp>
      <p:sp>
        <p:nvSpPr>
          <p:cNvPr id="28" name="TextBox 27"/>
          <p:cNvSpPr txBox="1"/>
          <p:nvPr/>
        </p:nvSpPr>
        <p:spPr>
          <a:xfrm>
            <a:off x="3402000" y="249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1</a:t>
            </a:r>
          </a:p>
        </p:txBody>
      </p:sp>
      <p:sp>
        <p:nvSpPr>
          <p:cNvPr id="29" name="TextBox 28"/>
          <p:cNvSpPr txBox="1"/>
          <p:nvPr/>
        </p:nvSpPr>
        <p:spPr>
          <a:xfrm>
            <a:off x="2670480" y="249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0</a:t>
            </a:r>
          </a:p>
        </p:txBody>
      </p:sp>
      <p:cxnSp>
        <p:nvCxnSpPr>
          <p:cNvPr id="30" name="Straight Arrow Connector 29"/>
          <p:cNvCxnSpPr>
            <a:stCxn id="29" idx="2"/>
            <a:endCxn id="21" idx="0"/>
          </p:cNvCxnSpPr>
          <p:nvPr/>
        </p:nvCxnSpPr>
        <p:spPr>
          <a:xfrm flipH="1">
            <a:off x="2828340" y="3023640"/>
            <a:ext cx="360" cy="547200"/>
          </a:xfrm>
          <a:prstGeom prst="straightConnector1">
            <a:avLst/>
          </a:prstGeom>
          <a:noFill/>
          <a:ln w="18000">
            <a:solidFill>
              <a:srgbClr val="800080"/>
            </a:solidFill>
            <a:prstDash val="solid"/>
            <a:tailEnd type="arrow"/>
          </a:ln>
        </p:spPr>
      </p:cxnSp>
      <p:cxnSp>
        <p:nvCxnSpPr>
          <p:cNvPr id="31" name="Straight Arrow Connector 30"/>
          <p:cNvCxnSpPr>
            <a:stCxn id="28" idx="2"/>
            <a:endCxn id="18" idx="0"/>
          </p:cNvCxnSpPr>
          <p:nvPr/>
        </p:nvCxnSpPr>
        <p:spPr>
          <a:xfrm flipH="1">
            <a:off x="3559860" y="3023640"/>
            <a:ext cx="360" cy="547200"/>
          </a:xfrm>
          <a:prstGeom prst="straightConnector1">
            <a:avLst/>
          </a:prstGeom>
          <a:noFill/>
          <a:ln w="18000">
            <a:solidFill>
              <a:srgbClr val="800080"/>
            </a:solidFill>
            <a:prstDash val="solid"/>
            <a:tailEnd type="arrow"/>
          </a:ln>
        </p:spPr>
      </p:cxnSp>
      <p:cxnSp>
        <p:nvCxnSpPr>
          <p:cNvPr id="32" name="Straight Arrow Connector 31"/>
          <p:cNvCxnSpPr>
            <a:stCxn id="27" idx="2"/>
            <a:endCxn id="16" idx="0"/>
          </p:cNvCxnSpPr>
          <p:nvPr/>
        </p:nvCxnSpPr>
        <p:spPr>
          <a:xfrm flipH="1">
            <a:off x="4291380" y="3023640"/>
            <a:ext cx="360" cy="547200"/>
          </a:xfrm>
          <a:prstGeom prst="straightConnector1">
            <a:avLst/>
          </a:prstGeom>
          <a:noFill/>
          <a:ln w="18000">
            <a:solidFill>
              <a:srgbClr val="800080"/>
            </a:solidFill>
            <a:prstDash val="solid"/>
            <a:tailEnd type="arrow"/>
          </a:ln>
        </p:spPr>
      </p:cxnSp>
      <p:cxnSp>
        <p:nvCxnSpPr>
          <p:cNvPr id="33" name="Straight Arrow Connector 32"/>
          <p:cNvCxnSpPr>
            <a:stCxn id="26" idx="2"/>
            <a:endCxn id="14" idx="0"/>
          </p:cNvCxnSpPr>
          <p:nvPr/>
        </p:nvCxnSpPr>
        <p:spPr>
          <a:xfrm flipH="1">
            <a:off x="5022900" y="3023640"/>
            <a:ext cx="360" cy="547200"/>
          </a:xfrm>
          <a:prstGeom prst="straightConnector1">
            <a:avLst/>
          </a:prstGeom>
          <a:noFill/>
          <a:ln w="18000">
            <a:solidFill>
              <a:srgbClr val="800080"/>
            </a:solidFill>
            <a:prstDash val="solid"/>
            <a:tailEnd type="arrow"/>
          </a:ln>
        </p:spPr>
      </p:cxnSp>
      <p:cxnSp>
        <p:nvCxnSpPr>
          <p:cNvPr id="34" name="Straight Arrow Connector 33"/>
          <p:cNvCxnSpPr>
            <a:stCxn id="25" idx="2"/>
            <a:endCxn id="12" idx="0"/>
          </p:cNvCxnSpPr>
          <p:nvPr/>
        </p:nvCxnSpPr>
        <p:spPr>
          <a:xfrm>
            <a:off x="5876100" y="3023640"/>
            <a:ext cx="0" cy="547200"/>
          </a:xfrm>
          <a:prstGeom prst="straightConnector1">
            <a:avLst/>
          </a:prstGeom>
          <a:noFill/>
          <a:ln w="18000">
            <a:solidFill>
              <a:srgbClr val="800080"/>
            </a:solidFill>
            <a:prstDash val="solid"/>
            <a:tailEnd type="arrow"/>
          </a:ln>
        </p:spPr>
      </p:cxnSp>
      <p:cxnSp>
        <p:nvCxnSpPr>
          <p:cNvPr id="35" name="Straight Arrow Connector 34"/>
          <p:cNvCxnSpPr>
            <a:stCxn id="24" idx="2"/>
            <a:endCxn id="10" idx="0"/>
          </p:cNvCxnSpPr>
          <p:nvPr/>
        </p:nvCxnSpPr>
        <p:spPr>
          <a:xfrm>
            <a:off x="6851340" y="3023640"/>
            <a:ext cx="0" cy="547200"/>
          </a:xfrm>
          <a:prstGeom prst="straightConnector1">
            <a:avLst/>
          </a:prstGeom>
          <a:noFill/>
          <a:ln w="18000">
            <a:solidFill>
              <a:srgbClr val="800080"/>
            </a:solidFill>
            <a:prstDash val="solid"/>
            <a:tailEnd type="arrow"/>
          </a:ln>
        </p:spPr>
      </p:cxnSp>
      <p:cxnSp>
        <p:nvCxnSpPr>
          <p:cNvPr id="36" name="Straight Arrow Connector 35"/>
          <p:cNvCxnSpPr>
            <a:stCxn id="23" idx="2"/>
          </p:cNvCxnSpPr>
          <p:nvPr/>
        </p:nvCxnSpPr>
        <p:spPr>
          <a:xfrm>
            <a:off x="7826760" y="3023640"/>
            <a:ext cx="0" cy="547200"/>
          </a:xfrm>
          <a:prstGeom prst="straightConnector1">
            <a:avLst/>
          </a:prstGeom>
          <a:noFill/>
          <a:ln w="18000">
            <a:solidFill>
              <a:srgbClr val="800080"/>
            </a:solidFill>
            <a:prstDash val="solid"/>
            <a:tailEnd type="arrow"/>
          </a:ln>
        </p:spPr>
      </p:cxnSp>
      <p:cxnSp>
        <p:nvCxnSpPr>
          <p:cNvPr id="37" name="Straight Arrow Connector 36"/>
          <p:cNvCxnSpPr>
            <a:stCxn id="22" idx="2"/>
            <a:endCxn id="7" idx="0"/>
          </p:cNvCxnSpPr>
          <p:nvPr/>
        </p:nvCxnSpPr>
        <p:spPr>
          <a:xfrm>
            <a:off x="8802180" y="3023640"/>
            <a:ext cx="0" cy="547200"/>
          </a:xfrm>
          <a:prstGeom prst="straightConnector1">
            <a:avLst/>
          </a:prstGeom>
          <a:noFill/>
          <a:ln w="18000">
            <a:solidFill>
              <a:srgbClr val="800080"/>
            </a:solidFill>
            <a:prstDash val="solid"/>
            <a:tailEnd type="arrow"/>
          </a:ln>
        </p:spPr>
      </p:cxnSp>
      <p:sp>
        <p:nvSpPr>
          <p:cNvPr id="38" name="TextBox 37"/>
          <p:cNvSpPr txBox="1"/>
          <p:nvPr/>
        </p:nvSpPr>
        <p:spPr>
          <a:xfrm>
            <a:off x="503999" y="482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39" name="TextBox 38"/>
          <p:cNvSpPr txBox="1"/>
          <p:nvPr/>
        </p:nvSpPr>
        <p:spPr>
          <a:xfrm>
            <a:off x="1235519" y="4824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primes</a:t>
            </a:r>
          </a:p>
        </p:txBody>
      </p:sp>
      <p:sp>
        <p:nvSpPr>
          <p:cNvPr id="40" name="TextBox 39"/>
          <p:cNvSpPr txBox="1"/>
          <p:nvPr/>
        </p:nvSpPr>
        <p:spPr>
          <a:xfrm>
            <a:off x="503999" y="53640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a:t>
            </a:r>
          </a:p>
        </p:txBody>
      </p:sp>
      <p:sp>
        <p:nvSpPr>
          <p:cNvPr id="41" name="TextBox 40"/>
          <p:cNvSpPr txBox="1"/>
          <p:nvPr/>
        </p:nvSpPr>
        <p:spPr>
          <a:xfrm>
            <a:off x="503999" y="626399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2" name="TextBox 41"/>
          <p:cNvSpPr txBox="1"/>
          <p:nvPr/>
        </p:nvSpPr>
        <p:spPr>
          <a:xfrm>
            <a:off x="503999" y="6803999"/>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17</a:t>
            </a:r>
          </a:p>
        </p:txBody>
      </p:sp>
      <p:sp>
        <p:nvSpPr>
          <p:cNvPr id="43" name="TextBox 42"/>
          <p:cNvSpPr txBox="1"/>
          <p:nvPr/>
        </p:nvSpPr>
        <p:spPr>
          <a:xfrm>
            <a:off x="2698560" y="48240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44" name="TextBox 43"/>
          <p:cNvSpPr txBox="1"/>
          <p:nvPr/>
        </p:nvSpPr>
        <p:spPr>
          <a:xfrm>
            <a:off x="2515680" y="4824000"/>
            <a:ext cx="2556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0</a:t>
            </a:r>
          </a:p>
        </p:txBody>
      </p:sp>
      <p:sp>
        <p:nvSpPr>
          <p:cNvPr id="45" name="TextBox 44"/>
          <p:cNvSpPr txBox="1"/>
          <p:nvPr/>
        </p:nvSpPr>
        <p:spPr>
          <a:xfrm>
            <a:off x="2332800" y="48240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46" name="TextBox 45"/>
          <p:cNvSpPr txBox="1"/>
          <p:nvPr/>
        </p:nvSpPr>
        <p:spPr>
          <a:xfrm>
            <a:off x="4824000" y="4284000"/>
            <a:ext cx="8013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index</a:t>
            </a:r>
          </a:p>
        </p:txBody>
      </p:sp>
      <p:cxnSp>
        <p:nvCxnSpPr>
          <p:cNvPr id="47" name="Elbow Connector 46"/>
          <p:cNvCxnSpPr>
            <a:stCxn id="46" idx="1"/>
            <a:endCxn id="44" idx="0"/>
          </p:cNvCxnSpPr>
          <p:nvPr/>
        </p:nvCxnSpPr>
        <p:spPr>
          <a:xfrm rot="10800000" flipV="1">
            <a:off x="2643480" y="4490100"/>
            <a:ext cx="2180520" cy="333900"/>
          </a:xfrm>
          <a:prstGeom prst="bentConnector2">
            <a:avLst/>
          </a:prstGeom>
          <a:noFill/>
          <a:ln w="18000">
            <a:solidFill>
              <a:srgbClr val="00FFFF"/>
            </a:solidFill>
            <a:prstDash val="solid"/>
            <a:tailEnd type="arrow"/>
          </a:ln>
        </p:spPr>
      </p:cxnSp>
      <p:sp>
        <p:nvSpPr>
          <p:cNvPr id="48" name="TextBox 47"/>
          <p:cNvSpPr txBox="1"/>
          <p:nvPr/>
        </p:nvSpPr>
        <p:spPr>
          <a:xfrm>
            <a:off x="1235519" y="6263999"/>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primes</a:t>
            </a:r>
          </a:p>
        </p:txBody>
      </p:sp>
      <p:sp>
        <p:nvSpPr>
          <p:cNvPr id="49" name="TextBox 48"/>
          <p:cNvSpPr txBox="1"/>
          <p:nvPr/>
        </p:nvSpPr>
        <p:spPr>
          <a:xfrm>
            <a:off x="2698560" y="6263999"/>
            <a:ext cx="2556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50" name="TextBox 49"/>
          <p:cNvSpPr txBox="1"/>
          <p:nvPr/>
        </p:nvSpPr>
        <p:spPr>
          <a:xfrm>
            <a:off x="2515680" y="6263999"/>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6</a:t>
            </a:r>
          </a:p>
        </p:txBody>
      </p:sp>
      <p:sp>
        <p:nvSpPr>
          <p:cNvPr id="51" name="TextBox 50"/>
          <p:cNvSpPr txBox="1"/>
          <p:nvPr/>
        </p:nvSpPr>
        <p:spPr>
          <a:xfrm>
            <a:off x="2332800" y="6263999"/>
            <a:ext cx="2556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52" name="TextBox 51"/>
          <p:cNvSpPr txBox="1"/>
          <p:nvPr/>
        </p:nvSpPr>
        <p:spPr>
          <a:xfrm>
            <a:off x="4824360" y="5724360"/>
            <a:ext cx="22428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square brackets</a:t>
            </a:r>
          </a:p>
        </p:txBody>
      </p:sp>
      <p:cxnSp>
        <p:nvCxnSpPr>
          <p:cNvPr id="53" name="Elbow Connector 52"/>
          <p:cNvCxnSpPr>
            <a:stCxn id="52" idx="1"/>
            <a:endCxn id="51" idx="0"/>
          </p:cNvCxnSpPr>
          <p:nvPr/>
        </p:nvCxnSpPr>
        <p:spPr>
          <a:xfrm rot="10800000" flipV="1">
            <a:off x="2460600" y="5930459"/>
            <a:ext cx="2363760" cy="333539"/>
          </a:xfrm>
          <a:prstGeom prst="bentConnector2">
            <a:avLst/>
          </a:prstGeom>
          <a:noFill/>
          <a:ln w="18000">
            <a:solidFill>
              <a:srgbClr val="00FFFF"/>
            </a:solidFill>
            <a:prstDash val="solid"/>
            <a:tailEnd type="arrow"/>
          </a:ln>
        </p:spPr>
      </p:cxnSp>
      <p:cxnSp>
        <p:nvCxnSpPr>
          <p:cNvPr id="54" name="Elbow Connector 53"/>
          <p:cNvCxnSpPr>
            <a:stCxn id="52" idx="1"/>
            <a:endCxn id="49" idx="0"/>
          </p:cNvCxnSpPr>
          <p:nvPr/>
        </p:nvCxnSpPr>
        <p:spPr>
          <a:xfrm rot="10800000" flipV="1">
            <a:off x="2826360" y="5930459"/>
            <a:ext cx="1998000" cy="333539"/>
          </a:xfrm>
          <a:prstGeom prst="bentConnector2">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name="page191">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pPr lvl="0"/>
            <a:fld id="{C2867F0A-2A20-494D-9B81-53F191998AA7}" type="slidenum">
              <a:t>191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Square brackets</a:t>
            </a:r>
          </a:p>
        </p:txBody>
      </p:sp>
      <p:sp>
        <p:nvSpPr>
          <p:cNvPr id="3" name="TextBox 2"/>
          <p:cNvSpPr txBox="1"/>
          <p:nvPr/>
        </p:nvSpPr>
        <p:spPr>
          <a:xfrm>
            <a:off x="504359" y="2304000"/>
            <a:ext cx="4647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primes = [2, 3, 5, 7, 11</a:t>
            </a:r>
            <a:r>
              <a:rPr lang="en-GB" sz="2400" b="0" i="0" u="none" strike="noStrike" kern="1200">
                <a:ln>
                  <a:noFill/>
                </a:ln>
                <a:latin typeface="Liberation Mono" pitchFamily="49"/>
                <a:ea typeface="Liberation Mono" pitchFamily="49"/>
                <a:cs typeface="Liberation Mono" pitchFamily="49"/>
              </a:rPr>
              <a:t>]</a:t>
            </a:r>
          </a:p>
        </p:txBody>
      </p:sp>
      <p:sp>
        <p:nvSpPr>
          <p:cNvPr id="4" name="TextBox 3"/>
          <p:cNvSpPr txBox="1"/>
          <p:nvPr/>
        </p:nvSpPr>
        <p:spPr>
          <a:xfrm>
            <a:off x="6624360" y="2304000"/>
            <a:ext cx="13604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Literal list</a:t>
            </a:r>
          </a:p>
        </p:txBody>
      </p:sp>
      <p:sp>
        <p:nvSpPr>
          <p:cNvPr id="5" name="TextBox 4"/>
          <p:cNvSpPr txBox="1"/>
          <p:nvPr/>
        </p:nvSpPr>
        <p:spPr>
          <a:xfrm>
            <a:off x="504359" y="338400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primes[3</a:t>
            </a:r>
            <a:r>
              <a:rPr lang="en-GB" sz="2400" b="0" i="0" u="none" strike="noStrike" kern="1200">
                <a:ln>
                  <a:noFill/>
                </a:ln>
                <a:latin typeface="Liberation Mono" pitchFamily="49"/>
                <a:ea typeface="Liberation Mono" pitchFamily="49"/>
                <a:cs typeface="Liberation Mono" pitchFamily="49"/>
              </a:rPr>
              <a:t>]</a:t>
            </a:r>
          </a:p>
        </p:txBody>
      </p:sp>
      <p:sp>
        <p:nvSpPr>
          <p:cNvPr id="6" name="TextBox 5"/>
          <p:cNvSpPr txBox="1"/>
          <p:nvPr/>
        </p:nvSpPr>
        <p:spPr>
          <a:xfrm>
            <a:off x="6624719" y="3384360"/>
            <a:ext cx="1852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Index into list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name="page192">
    <p:spTree>
      <p:nvGrpSpPr>
        <p:cNvPr id="1" name=""/>
        <p:cNvGrpSpPr/>
        <p:nvPr/>
      </p:nvGrpSpPr>
      <p:grpSpPr>
        <a:xfrm>
          <a:off x="0" y="0"/>
          <a:ext cx="0" cy="0"/>
          <a:chOff x="0" y="0"/>
          <a:chExt cx="0" cy="0"/>
        </a:xfrm>
      </p:grpSpPr>
      <p:sp>
        <p:nvSpPr>
          <p:cNvPr id="62" name="Slide Number Placeholder 1"/>
          <p:cNvSpPr>
            <a:spLocks noGrp="1"/>
          </p:cNvSpPr>
          <p:nvPr>
            <p:ph type="sldNum" sz="quarter" idx="10"/>
          </p:nvPr>
        </p:nvSpPr>
        <p:spPr/>
        <p:txBody>
          <a:bodyPr/>
          <a:lstStyle/>
          <a:p>
            <a:pPr lvl="0"/>
            <a:fld id="{C9C16CF6-8813-4EF3-A5DD-231501061237}" type="slidenum">
              <a:t>192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Counting from the end</a:t>
            </a:r>
          </a:p>
        </p:txBody>
      </p:sp>
      <p:sp>
        <p:nvSpPr>
          <p:cNvPr id="3" name="TextBox 2"/>
          <p:cNvSpPr txBox="1"/>
          <p:nvPr/>
        </p:nvSpPr>
        <p:spPr>
          <a:xfrm>
            <a:off x="503999" y="194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5519" y="1944000"/>
            <a:ext cx="70268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primes = [ 2, 3, 5, 7, 11, 13, 17, 19]</a:t>
            </a:r>
          </a:p>
        </p:txBody>
      </p:sp>
      <p:sp>
        <p:nvSpPr>
          <p:cNvPr id="5" name="TextBox 4"/>
          <p:cNvSpPr txBox="1"/>
          <p:nvPr/>
        </p:nvSpPr>
        <p:spPr>
          <a:xfrm>
            <a:off x="2426040" y="357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6" name="TextBox 5"/>
          <p:cNvSpPr txBox="1"/>
          <p:nvPr/>
        </p:nvSpPr>
        <p:spPr>
          <a:xfrm>
            <a:off x="9009720" y="357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8521920" y="3570840"/>
            <a:ext cx="560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Mono" pitchFamily="49"/>
                <a:ea typeface="WenQuanYi Micro Hei" pitchFamily="2"/>
                <a:cs typeface="Lohit Devanagari" pitchFamily="2"/>
              </a:rPr>
              <a:t>19</a:t>
            </a:r>
          </a:p>
        </p:txBody>
      </p:sp>
      <p:sp>
        <p:nvSpPr>
          <p:cNvPr id="8" name="TextBox 7"/>
          <p:cNvSpPr txBox="1"/>
          <p:nvPr/>
        </p:nvSpPr>
        <p:spPr>
          <a:xfrm>
            <a:off x="7546679" y="3570840"/>
            <a:ext cx="560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Mono" pitchFamily="49"/>
                <a:ea typeface="WenQuanYi Micro Hei" pitchFamily="2"/>
                <a:cs typeface="Lohit Devanagari" pitchFamily="2"/>
              </a:rPr>
              <a:t>17</a:t>
            </a:r>
          </a:p>
        </p:txBody>
      </p:sp>
      <p:sp>
        <p:nvSpPr>
          <p:cNvPr id="9" name="TextBox 8"/>
          <p:cNvSpPr txBox="1"/>
          <p:nvPr/>
        </p:nvSpPr>
        <p:spPr>
          <a:xfrm>
            <a:off x="7059240" y="357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10" name="TextBox 9"/>
          <p:cNvSpPr txBox="1"/>
          <p:nvPr/>
        </p:nvSpPr>
        <p:spPr>
          <a:xfrm>
            <a:off x="6571080" y="3570840"/>
            <a:ext cx="560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Mono" pitchFamily="49"/>
                <a:ea typeface="WenQuanYi Micro Hei" pitchFamily="2"/>
                <a:cs typeface="Lohit Devanagari" pitchFamily="2"/>
              </a:rPr>
              <a:t>13</a:t>
            </a:r>
          </a:p>
        </p:txBody>
      </p:sp>
      <p:sp>
        <p:nvSpPr>
          <p:cNvPr id="11" name="TextBox 10"/>
          <p:cNvSpPr txBox="1"/>
          <p:nvPr/>
        </p:nvSpPr>
        <p:spPr>
          <a:xfrm>
            <a:off x="6083640" y="357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12" name="TextBox 11"/>
          <p:cNvSpPr txBox="1"/>
          <p:nvPr/>
        </p:nvSpPr>
        <p:spPr>
          <a:xfrm>
            <a:off x="5595840" y="3570840"/>
            <a:ext cx="560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Mono" pitchFamily="49"/>
                <a:ea typeface="WenQuanYi Micro Hei" pitchFamily="2"/>
                <a:cs typeface="Lohit Devanagari" pitchFamily="2"/>
              </a:rPr>
              <a:t>11</a:t>
            </a:r>
          </a:p>
        </p:txBody>
      </p:sp>
      <p:sp>
        <p:nvSpPr>
          <p:cNvPr id="13" name="TextBox 12"/>
          <p:cNvSpPr txBox="1"/>
          <p:nvPr/>
        </p:nvSpPr>
        <p:spPr>
          <a:xfrm>
            <a:off x="5108400" y="357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14" name="TextBox 13"/>
          <p:cNvSpPr txBox="1"/>
          <p:nvPr/>
        </p:nvSpPr>
        <p:spPr>
          <a:xfrm>
            <a:off x="4864680" y="357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Mono" pitchFamily="49"/>
                <a:ea typeface="WenQuanYi Micro Hei" pitchFamily="2"/>
                <a:cs typeface="Lohit Devanagari" pitchFamily="2"/>
              </a:rPr>
              <a:t>7</a:t>
            </a:r>
          </a:p>
        </p:txBody>
      </p:sp>
      <p:sp>
        <p:nvSpPr>
          <p:cNvPr id="15" name="TextBox 14"/>
          <p:cNvSpPr txBox="1"/>
          <p:nvPr/>
        </p:nvSpPr>
        <p:spPr>
          <a:xfrm>
            <a:off x="4376880" y="357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16" name="TextBox 15"/>
          <p:cNvSpPr txBox="1"/>
          <p:nvPr/>
        </p:nvSpPr>
        <p:spPr>
          <a:xfrm>
            <a:off x="4133160" y="357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Mono" pitchFamily="49"/>
                <a:ea typeface="WenQuanYi Micro Hei" pitchFamily="2"/>
                <a:cs typeface="Lohit Devanagari" pitchFamily="2"/>
              </a:rPr>
              <a:t>5</a:t>
            </a:r>
          </a:p>
        </p:txBody>
      </p:sp>
      <p:sp>
        <p:nvSpPr>
          <p:cNvPr id="17" name="TextBox 16"/>
          <p:cNvSpPr txBox="1"/>
          <p:nvPr/>
        </p:nvSpPr>
        <p:spPr>
          <a:xfrm>
            <a:off x="3645360" y="357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18" name="TextBox 17"/>
          <p:cNvSpPr txBox="1"/>
          <p:nvPr/>
        </p:nvSpPr>
        <p:spPr>
          <a:xfrm>
            <a:off x="3401640" y="357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Mono" pitchFamily="49"/>
                <a:ea typeface="WenQuanYi Micro Hei" pitchFamily="2"/>
                <a:cs typeface="Lohit Devanagari" pitchFamily="2"/>
              </a:rPr>
              <a:t>3</a:t>
            </a:r>
          </a:p>
        </p:txBody>
      </p:sp>
      <p:sp>
        <p:nvSpPr>
          <p:cNvPr id="19" name="TextBox 18"/>
          <p:cNvSpPr txBox="1"/>
          <p:nvPr/>
        </p:nvSpPr>
        <p:spPr>
          <a:xfrm>
            <a:off x="8034480" y="357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20" name="TextBox 19"/>
          <p:cNvSpPr txBox="1"/>
          <p:nvPr/>
        </p:nvSpPr>
        <p:spPr>
          <a:xfrm>
            <a:off x="2913840" y="357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21" name="TextBox 20"/>
          <p:cNvSpPr txBox="1"/>
          <p:nvPr/>
        </p:nvSpPr>
        <p:spPr>
          <a:xfrm>
            <a:off x="2670120" y="357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Mono" pitchFamily="49"/>
                <a:ea typeface="WenQuanYi Micro Hei" pitchFamily="2"/>
                <a:cs typeface="Lohit Devanagari" pitchFamily="2"/>
              </a:rPr>
              <a:t>2</a:t>
            </a:r>
          </a:p>
        </p:txBody>
      </p:sp>
      <p:sp>
        <p:nvSpPr>
          <p:cNvPr id="22" name="TextBox 21"/>
          <p:cNvSpPr txBox="1"/>
          <p:nvPr/>
        </p:nvSpPr>
        <p:spPr>
          <a:xfrm>
            <a:off x="8643960" y="249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7</a:t>
            </a:r>
          </a:p>
        </p:txBody>
      </p:sp>
      <p:sp>
        <p:nvSpPr>
          <p:cNvPr id="23" name="TextBox 22"/>
          <p:cNvSpPr txBox="1"/>
          <p:nvPr/>
        </p:nvSpPr>
        <p:spPr>
          <a:xfrm>
            <a:off x="7668720" y="249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6</a:t>
            </a:r>
          </a:p>
        </p:txBody>
      </p:sp>
      <p:sp>
        <p:nvSpPr>
          <p:cNvPr id="24" name="TextBox 23"/>
          <p:cNvSpPr txBox="1"/>
          <p:nvPr/>
        </p:nvSpPr>
        <p:spPr>
          <a:xfrm>
            <a:off x="6693120" y="249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5</a:t>
            </a:r>
          </a:p>
        </p:txBody>
      </p:sp>
      <p:sp>
        <p:nvSpPr>
          <p:cNvPr id="25" name="TextBox 24"/>
          <p:cNvSpPr txBox="1"/>
          <p:nvPr/>
        </p:nvSpPr>
        <p:spPr>
          <a:xfrm>
            <a:off x="5717880" y="249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4</a:t>
            </a:r>
          </a:p>
        </p:txBody>
      </p:sp>
      <p:sp>
        <p:nvSpPr>
          <p:cNvPr id="26" name="TextBox 25"/>
          <p:cNvSpPr txBox="1"/>
          <p:nvPr/>
        </p:nvSpPr>
        <p:spPr>
          <a:xfrm>
            <a:off x="4865040" y="249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3</a:t>
            </a:r>
          </a:p>
        </p:txBody>
      </p:sp>
      <p:sp>
        <p:nvSpPr>
          <p:cNvPr id="27" name="TextBox 26"/>
          <p:cNvSpPr txBox="1"/>
          <p:nvPr/>
        </p:nvSpPr>
        <p:spPr>
          <a:xfrm>
            <a:off x="4133520" y="249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2</a:t>
            </a:r>
          </a:p>
        </p:txBody>
      </p:sp>
      <p:sp>
        <p:nvSpPr>
          <p:cNvPr id="28" name="TextBox 27"/>
          <p:cNvSpPr txBox="1"/>
          <p:nvPr/>
        </p:nvSpPr>
        <p:spPr>
          <a:xfrm>
            <a:off x="3402000" y="249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1</a:t>
            </a:r>
          </a:p>
        </p:txBody>
      </p:sp>
      <p:sp>
        <p:nvSpPr>
          <p:cNvPr id="29" name="TextBox 28"/>
          <p:cNvSpPr txBox="1"/>
          <p:nvPr/>
        </p:nvSpPr>
        <p:spPr>
          <a:xfrm>
            <a:off x="2670480" y="249084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0</a:t>
            </a:r>
          </a:p>
        </p:txBody>
      </p:sp>
      <p:cxnSp>
        <p:nvCxnSpPr>
          <p:cNvPr id="30" name="Straight Arrow Connector 29"/>
          <p:cNvCxnSpPr>
            <a:stCxn id="29" idx="2"/>
            <a:endCxn id="21" idx="0"/>
          </p:cNvCxnSpPr>
          <p:nvPr/>
        </p:nvCxnSpPr>
        <p:spPr>
          <a:xfrm flipH="1">
            <a:off x="2828340" y="3023640"/>
            <a:ext cx="360" cy="547200"/>
          </a:xfrm>
          <a:prstGeom prst="straightConnector1">
            <a:avLst/>
          </a:prstGeom>
          <a:noFill/>
          <a:ln w="18000">
            <a:solidFill>
              <a:srgbClr val="800080"/>
            </a:solidFill>
            <a:prstDash val="solid"/>
            <a:tailEnd type="arrow"/>
          </a:ln>
        </p:spPr>
      </p:cxnSp>
      <p:cxnSp>
        <p:nvCxnSpPr>
          <p:cNvPr id="31" name="Straight Arrow Connector 30"/>
          <p:cNvCxnSpPr>
            <a:stCxn id="28" idx="2"/>
            <a:endCxn id="18" idx="0"/>
          </p:cNvCxnSpPr>
          <p:nvPr/>
        </p:nvCxnSpPr>
        <p:spPr>
          <a:xfrm flipH="1">
            <a:off x="3559860" y="3023640"/>
            <a:ext cx="360" cy="547200"/>
          </a:xfrm>
          <a:prstGeom prst="straightConnector1">
            <a:avLst/>
          </a:prstGeom>
          <a:noFill/>
          <a:ln w="18000">
            <a:solidFill>
              <a:srgbClr val="800080"/>
            </a:solidFill>
            <a:prstDash val="solid"/>
            <a:tailEnd type="arrow"/>
          </a:ln>
        </p:spPr>
      </p:cxnSp>
      <p:cxnSp>
        <p:nvCxnSpPr>
          <p:cNvPr id="32" name="Straight Arrow Connector 31"/>
          <p:cNvCxnSpPr>
            <a:stCxn id="27" idx="2"/>
            <a:endCxn id="16" idx="0"/>
          </p:cNvCxnSpPr>
          <p:nvPr/>
        </p:nvCxnSpPr>
        <p:spPr>
          <a:xfrm flipH="1">
            <a:off x="4291380" y="3023640"/>
            <a:ext cx="360" cy="547200"/>
          </a:xfrm>
          <a:prstGeom prst="straightConnector1">
            <a:avLst/>
          </a:prstGeom>
          <a:noFill/>
          <a:ln w="18000">
            <a:solidFill>
              <a:srgbClr val="800080"/>
            </a:solidFill>
            <a:prstDash val="solid"/>
            <a:tailEnd type="arrow"/>
          </a:ln>
        </p:spPr>
      </p:cxnSp>
      <p:cxnSp>
        <p:nvCxnSpPr>
          <p:cNvPr id="33" name="Straight Arrow Connector 32"/>
          <p:cNvCxnSpPr>
            <a:stCxn id="26" idx="2"/>
            <a:endCxn id="14" idx="0"/>
          </p:cNvCxnSpPr>
          <p:nvPr/>
        </p:nvCxnSpPr>
        <p:spPr>
          <a:xfrm flipH="1">
            <a:off x="5022900" y="3023640"/>
            <a:ext cx="360" cy="547200"/>
          </a:xfrm>
          <a:prstGeom prst="straightConnector1">
            <a:avLst/>
          </a:prstGeom>
          <a:noFill/>
          <a:ln w="18000">
            <a:solidFill>
              <a:srgbClr val="800080"/>
            </a:solidFill>
            <a:prstDash val="solid"/>
            <a:tailEnd type="arrow"/>
          </a:ln>
        </p:spPr>
      </p:cxnSp>
      <p:cxnSp>
        <p:nvCxnSpPr>
          <p:cNvPr id="34" name="Straight Arrow Connector 33"/>
          <p:cNvCxnSpPr>
            <a:stCxn id="25" idx="2"/>
            <a:endCxn id="12" idx="0"/>
          </p:cNvCxnSpPr>
          <p:nvPr/>
        </p:nvCxnSpPr>
        <p:spPr>
          <a:xfrm>
            <a:off x="5876100" y="3023640"/>
            <a:ext cx="0" cy="547200"/>
          </a:xfrm>
          <a:prstGeom prst="straightConnector1">
            <a:avLst/>
          </a:prstGeom>
          <a:noFill/>
          <a:ln w="18000">
            <a:solidFill>
              <a:srgbClr val="800080"/>
            </a:solidFill>
            <a:prstDash val="solid"/>
            <a:tailEnd type="arrow"/>
          </a:ln>
        </p:spPr>
      </p:cxnSp>
      <p:cxnSp>
        <p:nvCxnSpPr>
          <p:cNvPr id="35" name="Straight Arrow Connector 34"/>
          <p:cNvCxnSpPr>
            <a:stCxn id="24" idx="2"/>
            <a:endCxn id="10" idx="0"/>
          </p:cNvCxnSpPr>
          <p:nvPr/>
        </p:nvCxnSpPr>
        <p:spPr>
          <a:xfrm>
            <a:off x="6851340" y="3023640"/>
            <a:ext cx="0" cy="547200"/>
          </a:xfrm>
          <a:prstGeom prst="straightConnector1">
            <a:avLst/>
          </a:prstGeom>
          <a:noFill/>
          <a:ln w="18000">
            <a:solidFill>
              <a:srgbClr val="800080"/>
            </a:solidFill>
            <a:prstDash val="solid"/>
            <a:tailEnd type="arrow"/>
          </a:ln>
        </p:spPr>
      </p:cxnSp>
      <p:cxnSp>
        <p:nvCxnSpPr>
          <p:cNvPr id="36" name="Straight Arrow Connector 35"/>
          <p:cNvCxnSpPr>
            <a:stCxn id="23" idx="2"/>
          </p:cNvCxnSpPr>
          <p:nvPr/>
        </p:nvCxnSpPr>
        <p:spPr>
          <a:xfrm>
            <a:off x="7826760" y="3023640"/>
            <a:ext cx="0" cy="547200"/>
          </a:xfrm>
          <a:prstGeom prst="straightConnector1">
            <a:avLst/>
          </a:prstGeom>
          <a:noFill/>
          <a:ln w="18000">
            <a:solidFill>
              <a:srgbClr val="800080"/>
            </a:solidFill>
            <a:prstDash val="solid"/>
            <a:tailEnd type="arrow"/>
          </a:ln>
        </p:spPr>
      </p:cxnSp>
      <p:cxnSp>
        <p:nvCxnSpPr>
          <p:cNvPr id="37" name="Straight Arrow Connector 36"/>
          <p:cNvCxnSpPr>
            <a:stCxn id="22" idx="2"/>
            <a:endCxn id="7" idx="0"/>
          </p:cNvCxnSpPr>
          <p:nvPr/>
        </p:nvCxnSpPr>
        <p:spPr>
          <a:xfrm>
            <a:off x="8802180" y="3023640"/>
            <a:ext cx="0" cy="547200"/>
          </a:xfrm>
          <a:prstGeom prst="straightConnector1">
            <a:avLst/>
          </a:prstGeom>
          <a:noFill/>
          <a:ln w="18000">
            <a:solidFill>
              <a:srgbClr val="800080"/>
            </a:solidFill>
            <a:prstDash val="solid"/>
            <a:tailEnd type="arrow"/>
          </a:ln>
        </p:spPr>
      </p:cxnSp>
      <p:sp>
        <p:nvSpPr>
          <p:cNvPr id="38" name="TextBox 37"/>
          <p:cNvSpPr txBox="1"/>
          <p:nvPr/>
        </p:nvSpPr>
        <p:spPr>
          <a:xfrm>
            <a:off x="503999" y="626399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39" name="TextBox 38"/>
          <p:cNvSpPr txBox="1"/>
          <p:nvPr/>
        </p:nvSpPr>
        <p:spPr>
          <a:xfrm>
            <a:off x="503999" y="6803999"/>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19</a:t>
            </a:r>
          </a:p>
        </p:txBody>
      </p:sp>
      <p:sp>
        <p:nvSpPr>
          <p:cNvPr id="40" name="TextBox 39"/>
          <p:cNvSpPr txBox="1"/>
          <p:nvPr/>
        </p:nvSpPr>
        <p:spPr>
          <a:xfrm>
            <a:off x="1235519" y="6263999"/>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primes</a:t>
            </a:r>
          </a:p>
        </p:txBody>
      </p:sp>
      <p:sp>
        <p:nvSpPr>
          <p:cNvPr id="41" name="TextBox 40"/>
          <p:cNvSpPr txBox="1"/>
          <p:nvPr/>
        </p:nvSpPr>
        <p:spPr>
          <a:xfrm>
            <a:off x="2878560" y="6263999"/>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42" name="TextBox 41"/>
          <p:cNvSpPr txBox="1"/>
          <p:nvPr/>
        </p:nvSpPr>
        <p:spPr>
          <a:xfrm>
            <a:off x="2515680" y="6263999"/>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-1</a:t>
            </a:r>
          </a:p>
        </p:txBody>
      </p:sp>
      <p:sp>
        <p:nvSpPr>
          <p:cNvPr id="43" name="TextBox 42"/>
          <p:cNvSpPr txBox="1"/>
          <p:nvPr/>
        </p:nvSpPr>
        <p:spPr>
          <a:xfrm>
            <a:off x="2332800" y="6263999"/>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44" name="TextBox 43"/>
          <p:cNvSpPr txBox="1"/>
          <p:nvPr/>
        </p:nvSpPr>
        <p:spPr>
          <a:xfrm>
            <a:off x="4824360" y="5724360"/>
            <a:ext cx="30553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getting at the last item</a:t>
            </a:r>
          </a:p>
        </p:txBody>
      </p:sp>
      <p:cxnSp>
        <p:nvCxnSpPr>
          <p:cNvPr id="45" name="Elbow Connector 44"/>
          <p:cNvCxnSpPr>
            <a:stCxn id="44" idx="1"/>
            <a:endCxn id="42" idx="0"/>
          </p:cNvCxnSpPr>
          <p:nvPr/>
        </p:nvCxnSpPr>
        <p:spPr>
          <a:xfrm rot="10800000" flipV="1">
            <a:off x="2734920" y="5930459"/>
            <a:ext cx="2089440" cy="333539"/>
          </a:xfrm>
          <a:prstGeom prst="bentConnector2">
            <a:avLst/>
          </a:prstGeom>
          <a:noFill/>
          <a:ln w="18000">
            <a:solidFill>
              <a:srgbClr val="00FFFF"/>
            </a:solidFill>
            <a:prstDash val="solid"/>
            <a:tailEnd type="arrow"/>
          </a:ln>
        </p:spPr>
      </p:cxnSp>
      <p:sp>
        <p:nvSpPr>
          <p:cNvPr id="46" name="TextBox 45"/>
          <p:cNvSpPr txBox="1"/>
          <p:nvPr/>
        </p:nvSpPr>
        <p:spPr>
          <a:xfrm>
            <a:off x="8525160" y="4650840"/>
            <a:ext cx="560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-1</a:t>
            </a:r>
          </a:p>
        </p:txBody>
      </p:sp>
      <p:sp>
        <p:nvSpPr>
          <p:cNvPr id="47" name="TextBox 46"/>
          <p:cNvSpPr txBox="1"/>
          <p:nvPr/>
        </p:nvSpPr>
        <p:spPr>
          <a:xfrm>
            <a:off x="7549919" y="4650840"/>
            <a:ext cx="560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-2</a:t>
            </a:r>
          </a:p>
        </p:txBody>
      </p:sp>
      <p:sp>
        <p:nvSpPr>
          <p:cNvPr id="48" name="TextBox 47"/>
          <p:cNvSpPr txBox="1"/>
          <p:nvPr/>
        </p:nvSpPr>
        <p:spPr>
          <a:xfrm>
            <a:off x="6574319" y="4650840"/>
            <a:ext cx="560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-3</a:t>
            </a:r>
          </a:p>
        </p:txBody>
      </p:sp>
      <p:sp>
        <p:nvSpPr>
          <p:cNvPr id="49" name="TextBox 48"/>
          <p:cNvSpPr txBox="1"/>
          <p:nvPr/>
        </p:nvSpPr>
        <p:spPr>
          <a:xfrm>
            <a:off x="5599080" y="4650840"/>
            <a:ext cx="560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-4</a:t>
            </a:r>
          </a:p>
        </p:txBody>
      </p:sp>
      <p:sp>
        <p:nvSpPr>
          <p:cNvPr id="50" name="TextBox 49"/>
          <p:cNvSpPr txBox="1"/>
          <p:nvPr/>
        </p:nvSpPr>
        <p:spPr>
          <a:xfrm>
            <a:off x="4746240" y="4650840"/>
            <a:ext cx="560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-5</a:t>
            </a:r>
          </a:p>
        </p:txBody>
      </p:sp>
      <p:sp>
        <p:nvSpPr>
          <p:cNvPr id="51" name="TextBox 50"/>
          <p:cNvSpPr txBox="1"/>
          <p:nvPr/>
        </p:nvSpPr>
        <p:spPr>
          <a:xfrm>
            <a:off x="4014720" y="4650840"/>
            <a:ext cx="560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-6</a:t>
            </a:r>
          </a:p>
        </p:txBody>
      </p:sp>
      <p:sp>
        <p:nvSpPr>
          <p:cNvPr id="52" name="TextBox 51"/>
          <p:cNvSpPr txBox="1"/>
          <p:nvPr/>
        </p:nvSpPr>
        <p:spPr>
          <a:xfrm>
            <a:off x="3283199" y="4650840"/>
            <a:ext cx="560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-7</a:t>
            </a:r>
          </a:p>
        </p:txBody>
      </p:sp>
      <p:sp>
        <p:nvSpPr>
          <p:cNvPr id="53" name="TextBox 52"/>
          <p:cNvSpPr txBox="1"/>
          <p:nvPr/>
        </p:nvSpPr>
        <p:spPr>
          <a:xfrm>
            <a:off x="2551680" y="4650840"/>
            <a:ext cx="560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-8</a:t>
            </a:r>
          </a:p>
        </p:txBody>
      </p:sp>
      <p:cxnSp>
        <p:nvCxnSpPr>
          <p:cNvPr id="54" name="Straight Arrow Connector 53"/>
          <p:cNvCxnSpPr>
            <a:stCxn id="53" idx="0"/>
            <a:endCxn id="21" idx="2"/>
          </p:cNvCxnSpPr>
          <p:nvPr/>
        </p:nvCxnSpPr>
        <p:spPr>
          <a:xfrm flipH="1" flipV="1">
            <a:off x="2828340" y="4103640"/>
            <a:ext cx="3600" cy="547200"/>
          </a:xfrm>
          <a:prstGeom prst="straightConnector1">
            <a:avLst/>
          </a:prstGeom>
          <a:noFill/>
          <a:ln w="18000">
            <a:solidFill>
              <a:srgbClr val="800080"/>
            </a:solidFill>
            <a:prstDash val="solid"/>
            <a:tailEnd type="arrow"/>
          </a:ln>
        </p:spPr>
      </p:cxnSp>
      <p:cxnSp>
        <p:nvCxnSpPr>
          <p:cNvPr id="55" name="Straight Arrow Connector 54"/>
          <p:cNvCxnSpPr>
            <a:stCxn id="52" idx="0"/>
          </p:cNvCxnSpPr>
          <p:nvPr/>
        </p:nvCxnSpPr>
        <p:spPr>
          <a:xfrm flipH="1" flipV="1">
            <a:off x="3559680" y="4103640"/>
            <a:ext cx="3600" cy="547200"/>
          </a:xfrm>
          <a:prstGeom prst="straightConnector1">
            <a:avLst/>
          </a:prstGeom>
          <a:noFill/>
          <a:ln w="18000">
            <a:solidFill>
              <a:srgbClr val="800080"/>
            </a:solidFill>
            <a:prstDash val="solid"/>
            <a:tailEnd type="arrow"/>
          </a:ln>
        </p:spPr>
      </p:cxnSp>
      <p:cxnSp>
        <p:nvCxnSpPr>
          <p:cNvPr id="56" name="Straight Arrow Connector 55"/>
          <p:cNvCxnSpPr>
            <a:endCxn id="16" idx="2"/>
          </p:cNvCxnSpPr>
          <p:nvPr/>
        </p:nvCxnSpPr>
        <p:spPr>
          <a:xfrm flipH="1" flipV="1">
            <a:off x="4291200" y="4103640"/>
            <a:ext cx="3600" cy="547200"/>
          </a:xfrm>
          <a:prstGeom prst="straightConnector1">
            <a:avLst/>
          </a:prstGeom>
          <a:noFill/>
          <a:ln w="18000">
            <a:solidFill>
              <a:srgbClr val="800080"/>
            </a:solidFill>
            <a:prstDash val="solid"/>
            <a:tailEnd type="arrow"/>
          </a:ln>
        </p:spPr>
      </p:cxnSp>
      <p:cxnSp>
        <p:nvCxnSpPr>
          <p:cNvPr id="57" name="Straight Arrow Connector 56"/>
          <p:cNvCxnSpPr>
            <a:endCxn id="14" idx="2"/>
          </p:cNvCxnSpPr>
          <p:nvPr/>
        </p:nvCxnSpPr>
        <p:spPr>
          <a:xfrm flipH="1" flipV="1">
            <a:off x="5022720" y="4103640"/>
            <a:ext cx="3600" cy="547200"/>
          </a:xfrm>
          <a:prstGeom prst="straightConnector1">
            <a:avLst/>
          </a:prstGeom>
          <a:noFill/>
          <a:ln w="18000">
            <a:solidFill>
              <a:srgbClr val="800080"/>
            </a:solidFill>
            <a:prstDash val="solid"/>
            <a:tailEnd type="arrow"/>
          </a:ln>
        </p:spPr>
      </p:cxnSp>
      <p:cxnSp>
        <p:nvCxnSpPr>
          <p:cNvPr id="58" name="Straight Arrow Connector 57"/>
          <p:cNvCxnSpPr>
            <a:endCxn id="12" idx="2"/>
          </p:cNvCxnSpPr>
          <p:nvPr/>
        </p:nvCxnSpPr>
        <p:spPr>
          <a:xfrm flipH="1" flipV="1">
            <a:off x="5875920" y="4103640"/>
            <a:ext cx="3240" cy="547200"/>
          </a:xfrm>
          <a:prstGeom prst="straightConnector1">
            <a:avLst/>
          </a:prstGeom>
          <a:noFill/>
          <a:ln w="18000">
            <a:solidFill>
              <a:srgbClr val="800080"/>
            </a:solidFill>
            <a:prstDash val="solid"/>
            <a:tailEnd type="arrow"/>
          </a:ln>
        </p:spPr>
      </p:cxnSp>
      <p:cxnSp>
        <p:nvCxnSpPr>
          <p:cNvPr id="59" name="Straight Arrow Connector 58"/>
          <p:cNvCxnSpPr>
            <a:endCxn id="10" idx="2"/>
          </p:cNvCxnSpPr>
          <p:nvPr/>
        </p:nvCxnSpPr>
        <p:spPr>
          <a:xfrm flipH="1" flipV="1">
            <a:off x="6851160" y="4103640"/>
            <a:ext cx="3240" cy="547200"/>
          </a:xfrm>
          <a:prstGeom prst="straightConnector1">
            <a:avLst/>
          </a:prstGeom>
          <a:noFill/>
          <a:ln w="18000">
            <a:solidFill>
              <a:srgbClr val="800080"/>
            </a:solidFill>
            <a:prstDash val="solid"/>
            <a:tailEnd type="arrow"/>
          </a:ln>
        </p:spPr>
      </p:cxnSp>
      <p:cxnSp>
        <p:nvCxnSpPr>
          <p:cNvPr id="60" name="Straight Arrow Connector 59"/>
          <p:cNvCxnSpPr>
            <a:endCxn id="8" idx="2"/>
          </p:cNvCxnSpPr>
          <p:nvPr/>
        </p:nvCxnSpPr>
        <p:spPr>
          <a:xfrm flipH="1" flipV="1">
            <a:off x="7826760" y="4103640"/>
            <a:ext cx="3240" cy="547200"/>
          </a:xfrm>
          <a:prstGeom prst="straightConnector1">
            <a:avLst/>
          </a:prstGeom>
          <a:noFill/>
          <a:ln w="18000">
            <a:solidFill>
              <a:srgbClr val="800080"/>
            </a:solidFill>
            <a:prstDash val="solid"/>
            <a:tailEnd type="arrow"/>
          </a:ln>
        </p:spPr>
      </p:cxnSp>
      <p:cxnSp>
        <p:nvCxnSpPr>
          <p:cNvPr id="61" name="Straight Arrow Connector 60"/>
          <p:cNvCxnSpPr>
            <a:endCxn id="7" idx="2"/>
          </p:cNvCxnSpPr>
          <p:nvPr/>
        </p:nvCxnSpPr>
        <p:spPr>
          <a:xfrm flipH="1" flipV="1">
            <a:off x="8802000" y="4103640"/>
            <a:ext cx="3240" cy="547200"/>
          </a:xfrm>
          <a:prstGeom prst="straightConnector1">
            <a:avLst/>
          </a:prstGeom>
          <a:noFill/>
          <a:ln w="18000">
            <a:solidFill>
              <a:srgbClr val="800080"/>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name="page193">
    <p:spTree>
      <p:nvGrpSpPr>
        <p:cNvPr id="1" name=""/>
        <p:cNvGrpSpPr/>
        <p:nvPr/>
      </p:nvGrpSpPr>
      <p:grpSpPr>
        <a:xfrm>
          <a:off x="0" y="0"/>
          <a:ext cx="0" cy="0"/>
          <a:chOff x="0" y="0"/>
          <a:chExt cx="0" cy="0"/>
        </a:xfrm>
      </p:grpSpPr>
      <p:sp>
        <p:nvSpPr>
          <p:cNvPr id="40" name="Slide Number Placeholder 1"/>
          <p:cNvSpPr>
            <a:spLocks noGrp="1"/>
          </p:cNvSpPr>
          <p:nvPr>
            <p:ph type="sldNum" sz="quarter" idx="10"/>
          </p:nvPr>
        </p:nvSpPr>
        <p:spPr/>
        <p:txBody>
          <a:bodyPr/>
          <a:lstStyle/>
          <a:p>
            <a:pPr lvl="0"/>
            <a:fld id="{DE90F96D-C9EE-4226-A2F8-D81E74E63FCC}" type="slidenum">
              <a:t>193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Inside view of a list</a:t>
            </a:r>
          </a:p>
        </p:txBody>
      </p:sp>
      <p:sp>
        <p:nvSpPr>
          <p:cNvPr id="3" name="Freeform 2"/>
          <p:cNvSpPr/>
          <p:nvPr/>
        </p:nvSpPr>
        <p:spPr>
          <a:xfrm>
            <a:off x="2304000" y="1655999"/>
            <a:ext cx="864000" cy="453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t" anchorCtr="1"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list</a:t>
            </a:r>
          </a:p>
        </p:txBody>
      </p:sp>
      <p:sp>
        <p:nvSpPr>
          <p:cNvPr id="4" name="Freeform 3"/>
          <p:cNvSpPr/>
          <p:nvPr/>
        </p:nvSpPr>
        <p:spPr>
          <a:xfrm>
            <a:off x="2412720" y="215928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8</a:t>
            </a:r>
          </a:p>
        </p:txBody>
      </p:sp>
      <p:sp>
        <p:nvSpPr>
          <p:cNvPr id="5" name="Freeform 4"/>
          <p:cNvSpPr/>
          <p:nvPr/>
        </p:nvSpPr>
        <p:spPr>
          <a:xfrm>
            <a:off x="2556360" y="302400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grpSp>
        <p:nvGrpSpPr>
          <p:cNvPr id="6" name="Group 5"/>
          <p:cNvGrpSpPr/>
          <p:nvPr/>
        </p:nvGrpSpPr>
        <p:grpSpPr>
          <a:xfrm>
            <a:off x="5184000" y="6011640"/>
            <a:ext cx="1512000" cy="864000"/>
            <a:chOff x="5184000" y="6011640"/>
            <a:chExt cx="1512000" cy="864000"/>
          </a:xfrm>
        </p:grpSpPr>
        <p:sp>
          <p:nvSpPr>
            <p:cNvPr id="7" name="Freeform 6"/>
            <p:cNvSpPr/>
            <p:nvPr/>
          </p:nvSpPr>
          <p:spPr>
            <a:xfrm>
              <a:off x="5184000" y="6011640"/>
              <a:ext cx="151200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8" name="Freeform 7"/>
            <p:cNvSpPr/>
            <p:nvPr/>
          </p:nvSpPr>
          <p:spPr>
            <a:xfrm>
              <a:off x="5869080" y="615528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19</a:t>
              </a:r>
            </a:p>
          </p:txBody>
        </p:sp>
      </p:grpSp>
      <p:sp>
        <p:nvSpPr>
          <p:cNvPr id="9" name="TextBox 8"/>
          <p:cNvSpPr txBox="1"/>
          <p:nvPr/>
        </p:nvSpPr>
        <p:spPr>
          <a:xfrm>
            <a:off x="5751360" y="4221719"/>
            <a:ext cx="377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34"/>
                <a:ea typeface="Liberation Sans" pitchFamily="34"/>
                <a:cs typeface="Liberation Sans" pitchFamily="34"/>
              </a:rPr>
              <a:t>…</a:t>
            </a:r>
          </a:p>
        </p:txBody>
      </p:sp>
      <p:sp>
        <p:nvSpPr>
          <p:cNvPr id="10" name="Freeform 9"/>
          <p:cNvSpPr/>
          <p:nvPr/>
        </p:nvSpPr>
        <p:spPr>
          <a:xfrm>
            <a:off x="432359" y="3561840"/>
            <a:ext cx="1268640" cy="724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primes</a:t>
            </a:r>
          </a:p>
        </p:txBody>
      </p:sp>
      <p:cxnSp>
        <p:nvCxnSpPr>
          <p:cNvPr id="11" name="Straight Arrow Connector 10"/>
          <p:cNvCxnSpPr>
            <a:stCxn id="10" idx="1"/>
            <a:endCxn id="3" idx="3"/>
          </p:cNvCxnSpPr>
          <p:nvPr/>
        </p:nvCxnSpPr>
        <p:spPr>
          <a:xfrm flipV="1">
            <a:off x="1700999" y="3923999"/>
            <a:ext cx="603001" cy="181"/>
          </a:xfrm>
          <a:prstGeom prst="straightConnector1">
            <a:avLst/>
          </a:prstGeom>
          <a:noFill/>
          <a:ln w="18000">
            <a:solidFill>
              <a:srgbClr val="008000"/>
            </a:solidFill>
            <a:prstDash val="solid"/>
            <a:tailEnd type="arrow"/>
          </a:ln>
        </p:spPr>
      </p:cxnSp>
      <p:grpSp>
        <p:nvGrpSpPr>
          <p:cNvPr id="12" name="Group 11"/>
          <p:cNvGrpSpPr/>
          <p:nvPr/>
        </p:nvGrpSpPr>
        <p:grpSpPr>
          <a:xfrm>
            <a:off x="5184000" y="4931640"/>
            <a:ext cx="1512000" cy="864000"/>
            <a:chOff x="5184000" y="4931640"/>
            <a:chExt cx="1512000" cy="864000"/>
          </a:xfrm>
        </p:grpSpPr>
        <p:sp>
          <p:nvSpPr>
            <p:cNvPr id="13" name="Freeform 12"/>
            <p:cNvSpPr/>
            <p:nvPr/>
          </p:nvSpPr>
          <p:spPr>
            <a:xfrm>
              <a:off x="5184000" y="4931640"/>
              <a:ext cx="151200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14" name="Freeform 13"/>
            <p:cNvSpPr/>
            <p:nvPr/>
          </p:nvSpPr>
          <p:spPr>
            <a:xfrm>
              <a:off x="5869080" y="507528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17</a:t>
              </a:r>
            </a:p>
          </p:txBody>
        </p:sp>
      </p:grpSp>
      <p:grpSp>
        <p:nvGrpSpPr>
          <p:cNvPr id="15" name="Group 14"/>
          <p:cNvGrpSpPr/>
          <p:nvPr/>
        </p:nvGrpSpPr>
        <p:grpSpPr>
          <a:xfrm>
            <a:off x="5184000" y="3131640"/>
            <a:ext cx="1512000" cy="864000"/>
            <a:chOff x="5184000" y="3131640"/>
            <a:chExt cx="1512000" cy="864000"/>
          </a:xfrm>
        </p:grpSpPr>
        <p:sp>
          <p:nvSpPr>
            <p:cNvPr id="16" name="Freeform 15"/>
            <p:cNvSpPr/>
            <p:nvPr/>
          </p:nvSpPr>
          <p:spPr>
            <a:xfrm>
              <a:off x="5184000" y="3131640"/>
              <a:ext cx="151200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17" name="Freeform 16"/>
            <p:cNvSpPr/>
            <p:nvPr/>
          </p:nvSpPr>
          <p:spPr>
            <a:xfrm>
              <a:off x="5869080" y="3275279"/>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a:t>
              </a:r>
            </a:p>
          </p:txBody>
        </p:sp>
      </p:grpSp>
      <p:grpSp>
        <p:nvGrpSpPr>
          <p:cNvPr id="18" name="Group 17"/>
          <p:cNvGrpSpPr/>
          <p:nvPr/>
        </p:nvGrpSpPr>
        <p:grpSpPr>
          <a:xfrm>
            <a:off x="5184000" y="2051640"/>
            <a:ext cx="1512000" cy="864000"/>
            <a:chOff x="5184000" y="2051640"/>
            <a:chExt cx="1512000" cy="864000"/>
          </a:xfrm>
        </p:grpSpPr>
        <p:sp>
          <p:nvSpPr>
            <p:cNvPr id="19" name="Freeform 18"/>
            <p:cNvSpPr/>
            <p:nvPr/>
          </p:nvSpPr>
          <p:spPr>
            <a:xfrm>
              <a:off x="5184000" y="2051640"/>
              <a:ext cx="151200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20" name="Freeform 19"/>
            <p:cNvSpPr/>
            <p:nvPr/>
          </p:nvSpPr>
          <p:spPr>
            <a:xfrm>
              <a:off x="5869080" y="219528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a:t>
              </a:r>
            </a:p>
          </p:txBody>
        </p:sp>
      </p:grpSp>
      <p:sp>
        <p:nvSpPr>
          <p:cNvPr id="21" name="Freeform 20"/>
          <p:cNvSpPr/>
          <p:nvPr/>
        </p:nvSpPr>
        <p:spPr>
          <a:xfrm>
            <a:off x="2556720" y="338400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22" name="Freeform 21"/>
          <p:cNvSpPr/>
          <p:nvPr/>
        </p:nvSpPr>
        <p:spPr>
          <a:xfrm>
            <a:off x="2557080" y="374400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23" name="Freeform 22"/>
          <p:cNvSpPr/>
          <p:nvPr/>
        </p:nvSpPr>
        <p:spPr>
          <a:xfrm>
            <a:off x="2557439" y="410400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24" name="Freeform 23"/>
          <p:cNvSpPr/>
          <p:nvPr/>
        </p:nvSpPr>
        <p:spPr>
          <a:xfrm>
            <a:off x="2556360" y="446400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25" name="Freeform 24"/>
          <p:cNvSpPr/>
          <p:nvPr/>
        </p:nvSpPr>
        <p:spPr>
          <a:xfrm>
            <a:off x="2556720" y="482400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26" name="Freeform 25"/>
          <p:cNvSpPr/>
          <p:nvPr/>
        </p:nvSpPr>
        <p:spPr>
          <a:xfrm>
            <a:off x="2557080" y="518400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27" name="Freeform 26"/>
          <p:cNvSpPr/>
          <p:nvPr/>
        </p:nvSpPr>
        <p:spPr>
          <a:xfrm>
            <a:off x="2557439" y="554400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cxnSp>
        <p:nvCxnSpPr>
          <p:cNvPr id="28" name="Straight Arrow Connector 27"/>
          <p:cNvCxnSpPr>
            <a:stCxn id="5" idx="1"/>
          </p:cNvCxnSpPr>
          <p:nvPr/>
        </p:nvCxnSpPr>
        <p:spPr>
          <a:xfrm flipV="1">
            <a:off x="2916000" y="2483640"/>
            <a:ext cx="2268000" cy="720360"/>
          </a:xfrm>
          <a:prstGeom prst="straightConnector1">
            <a:avLst/>
          </a:prstGeom>
          <a:noFill/>
          <a:ln w="18000">
            <a:solidFill>
              <a:srgbClr val="008000"/>
            </a:solidFill>
            <a:prstDash val="solid"/>
            <a:tailEnd type="arrow"/>
          </a:ln>
        </p:spPr>
      </p:cxnSp>
      <p:cxnSp>
        <p:nvCxnSpPr>
          <p:cNvPr id="29" name="Straight Arrow Connector 28"/>
          <p:cNvCxnSpPr>
            <a:stCxn id="21" idx="1"/>
          </p:cNvCxnSpPr>
          <p:nvPr/>
        </p:nvCxnSpPr>
        <p:spPr>
          <a:xfrm flipV="1">
            <a:off x="2916359" y="3563640"/>
            <a:ext cx="2267641" cy="360"/>
          </a:xfrm>
          <a:prstGeom prst="straightConnector1">
            <a:avLst/>
          </a:prstGeom>
          <a:noFill/>
          <a:ln w="18000">
            <a:solidFill>
              <a:srgbClr val="008000"/>
            </a:solidFill>
            <a:prstDash val="solid"/>
            <a:tailEnd type="arrow"/>
          </a:ln>
        </p:spPr>
      </p:cxnSp>
      <p:cxnSp>
        <p:nvCxnSpPr>
          <p:cNvPr id="30" name="Straight Arrow Connector 29"/>
          <p:cNvCxnSpPr>
            <a:stCxn id="26" idx="1"/>
          </p:cNvCxnSpPr>
          <p:nvPr/>
        </p:nvCxnSpPr>
        <p:spPr>
          <a:xfrm flipV="1">
            <a:off x="2916720" y="5363640"/>
            <a:ext cx="2267280" cy="360"/>
          </a:xfrm>
          <a:prstGeom prst="straightConnector1">
            <a:avLst/>
          </a:prstGeom>
          <a:noFill/>
          <a:ln w="18000">
            <a:solidFill>
              <a:srgbClr val="008000"/>
            </a:solidFill>
            <a:prstDash val="solid"/>
            <a:tailEnd type="arrow"/>
          </a:ln>
        </p:spPr>
      </p:cxnSp>
      <p:cxnSp>
        <p:nvCxnSpPr>
          <p:cNvPr id="31" name="Straight Arrow Connector 30"/>
          <p:cNvCxnSpPr>
            <a:stCxn id="27" idx="1"/>
          </p:cNvCxnSpPr>
          <p:nvPr/>
        </p:nvCxnSpPr>
        <p:spPr>
          <a:xfrm>
            <a:off x="2917079" y="5724000"/>
            <a:ext cx="2266921" cy="719640"/>
          </a:xfrm>
          <a:prstGeom prst="straightConnector1">
            <a:avLst/>
          </a:prstGeom>
          <a:noFill/>
          <a:ln w="18000">
            <a:solidFill>
              <a:srgbClr val="008000"/>
            </a:solidFill>
            <a:prstDash val="solid"/>
            <a:tailEnd type="arrow"/>
          </a:ln>
        </p:spPr>
      </p:cxnSp>
      <p:sp>
        <p:nvSpPr>
          <p:cNvPr id="32" name="TextBox 31"/>
          <p:cNvSpPr txBox="1"/>
          <p:nvPr/>
        </p:nvSpPr>
        <p:spPr>
          <a:xfrm>
            <a:off x="8336880" y="2277719"/>
            <a:ext cx="13269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primes[0]</a:t>
            </a:r>
          </a:p>
        </p:txBody>
      </p:sp>
      <p:cxnSp>
        <p:nvCxnSpPr>
          <p:cNvPr id="33" name="Straight Arrow Connector 32"/>
          <p:cNvCxnSpPr/>
          <p:nvPr/>
        </p:nvCxnSpPr>
        <p:spPr>
          <a:xfrm flipH="1">
            <a:off x="6696000" y="2483640"/>
            <a:ext cx="1640880" cy="0"/>
          </a:xfrm>
          <a:prstGeom prst="straightConnector1">
            <a:avLst/>
          </a:prstGeom>
          <a:noFill/>
          <a:ln w="18000">
            <a:solidFill>
              <a:srgbClr val="00FFFF"/>
            </a:solidFill>
            <a:prstDash val="solid"/>
            <a:tailEnd type="arrow"/>
          </a:ln>
        </p:spPr>
      </p:cxnSp>
      <p:sp>
        <p:nvSpPr>
          <p:cNvPr id="34" name="TextBox 33"/>
          <p:cNvSpPr txBox="1"/>
          <p:nvPr/>
        </p:nvSpPr>
        <p:spPr>
          <a:xfrm>
            <a:off x="8337240" y="3358080"/>
            <a:ext cx="13269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primes[1]</a:t>
            </a:r>
          </a:p>
        </p:txBody>
      </p:sp>
      <p:sp>
        <p:nvSpPr>
          <p:cNvPr id="35" name="TextBox 34"/>
          <p:cNvSpPr txBox="1"/>
          <p:nvPr/>
        </p:nvSpPr>
        <p:spPr>
          <a:xfrm>
            <a:off x="8337600" y="5158440"/>
            <a:ext cx="13269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primes[6]</a:t>
            </a:r>
          </a:p>
        </p:txBody>
      </p:sp>
      <p:sp>
        <p:nvSpPr>
          <p:cNvPr id="36" name="TextBox 35"/>
          <p:cNvSpPr txBox="1"/>
          <p:nvPr/>
        </p:nvSpPr>
        <p:spPr>
          <a:xfrm>
            <a:off x="8337960" y="6238800"/>
            <a:ext cx="13269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primes[7]</a:t>
            </a:r>
          </a:p>
        </p:txBody>
      </p:sp>
      <p:cxnSp>
        <p:nvCxnSpPr>
          <p:cNvPr id="37" name="Straight Arrow Connector 36"/>
          <p:cNvCxnSpPr>
            <a:stCxn id="34" idx="1"/>
          </p:cNvCxnSpPr>
          <p:nvPr/>
        </p:nvCxnSpPr>
        <p:spPr>
          <a:xfrm flipH="1" flipV="1">
            <a:off x="6696000" y="3563640"/>
            <a:ext cx="1641240" cy="360"/>
          </a:xfrm>
          <a:prstGeom prst="straightConnector1">
            <a:avLst/>
          </a:prstGeom>
          <a:noFill/>
          <a:ln w="18000">
            <a:solidFill>
              <a:srgbClr val="00FFFF"/>
            </a:solidFill>
            <a:prstDash val="solid"/>
            <a:tailEnd type="arrow"/>
          </a:ln>
        </p:spPr>
      </p:cxnSp>
      <p:cxnSp>
        <p:nvCxnSpPr>
          <p:cNvPr id="38" name="Straight Arrow Connector 37"/>
          <p:cNvCxnSpPr>
            <a:stCxn id="35" idx="1"/>
          </p:cNvCxnSpPr>
          <p:nvPr/>
        </p:nvCxnSpPr>
        <p:spPr>
          <a:xfrm flipH="1" flipV="1">
            <a:off x="6696000" y="5363640"/>
            <a:ext cx="1641600" cy="720"/>
          </a:xfrm>
          <a:prstGeom prst="straightConnector1">
            <a:avLst/>
          </a:prstGeom>
          <a:noFill/>
          <a:ln w="18000">
            <a:solidFill>
              <a:srgbClr val="00FFFF"/>
            </a:solidFill>
            <a:prstDash val="solid"/>
            <a:tailEnd type="arrow"/>
          </a:ln>
        </p:spPr>
      </p:cxnSp>
      <p:cxnSp>
        <p:nvCxnSpPr>
          <p:cNvPr id="39" name="Straight Arrow Connector 38"/>
          <p:cNvCxnSpPr/>
          <p:nvPr/>
        </p:nvCxnSpPr>
        <p:spPr>
          <a:xfrm flipH="1" flipV="1">
            <a:off x="6696000" y="6443640"/>
            <a:ext cx="1641960" cy="1079"/>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name="page194">
    <p:spTree>
      <p:nvGrpSpPr>
        <p:cNvPr id="1" name=""/>
        <p:cNvGrpSpPr/>
        <p:nvPr/>
      </p:nvGrpSpPr>
      <p:grpSpPr>
        <a:xfrm>
          <a:off x="0" y="0"/>
          <a:ext cx="0" cy="0"/>
          <a:chOff x="0" y="0"/>
          <a:chExt cx="0" cy="0"/>
        </a:xfrm>
      </p:grpSpPr>
      <p:sp>
        <p:nvSpPr>
          <p:cNvPr id="26" name="Slide Number Placeholder 1"/>
          <p:cNvSpPr>
            <a:spLocks noGrp="1"/>
          </p:cNvSpPr>
          <p:nvPr>
            <p:ph type="sldNum" sz="quarter" idx="10"/>
          </p:nvPr>
        </p:nvSpPr>
        <p:spPr/>
        <p:txBody>
          <a:bodyPr/>
          <a:lstStyle/>
          <a:p>
            <a:pPr lvl="0"/>
            <a:fld id="{29532255-0FE1-4FFD-B17A-C3D1F9519348}" type="slidenum">
              <a:t>194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Length of a list</a:t>
            </a:r>
          </a:p>
        </p:txBody>
      </p:sp>
      <p:sp>
        <p:nvSpPr>
          <p:cNvPr id="3" name="Freeform 2"/>
          <p:cNvSpPr/>
          <p:nvPr/>
        </p:nvSpPr>
        <p:spPr>
          <a:xfrm>
            <a:off x="432720" y="3561840"/>
            <a:ext cx="1268640" cy="724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primes</a:t>
            </a:r>
          </a:p>
        </p:txBody>
      </p:sp>
      <p:cxnSp>
        <p:nvCxnSpPr>
          <p:cNvPr id="4" name="Straight Arrow Connector 3"/>
          <p:cNvCxnSpPr>
            <a:stCxn id="3" idx="1"/>
            <a:endCxn id="5" idx="3"/>
          </p:cNvCxnSpPr>
          <p:nvPr/>
        </p:nvCxnSpPr>
        <p:spPr>
          <a:xfrm flipV="1">
            <a:off x="1701360" y="3923999"/>
            <a:ext cx="603000" cy="181"/>
          </a:xfrm>
          <a:prstGeom prst="straightConnector1">
            <a:avLst/>
          </a:prstGeom>
          <a:noFill/>
          <a:ln w="18000">
            <a:solidFill>
              <a:srgbClr val="008000"/>
            </a:solidFill>
            <a:prstDash val="solid"/>
            <a:tailEnd type="arrow"/>
          </a:ln>
        </p:spPr>
      </p:cxnSp>
      <p:sp>
        <p:nvSpPr>
          <p:cNvPr id="5" name="Freeform 4"/>
          <p:cNvSpPr/>
          <p:nvPr/>
        </p:nvSpPr>
        <p:spPr>
          <a:xfrm>
            <a:off x="2304360" y="1655999"/>
            <a:ext cx="864000" cy="453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t" anchorCtr="1"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list</a:t>
            </a:r>
          </a:p>
        </p:txBody>
      </p:sp>
      <p:sp>
        <p:nvSpPr>
          <p:cNvPr id="6" name="Freeform 5"/>
          <p:cNvSpPr/>
          <p:nvPr/>
        </p:nvSpPr>
        <p:spPr>
          <a:xfrm>
            <a:off x="2413080" y="215928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8</a:t>
            </a:r>
          </a:p>
        </p:txBody>
      </p:sp>
      <p:sp>
        <p:nvSpPr>
          <p:cNvPr id="7" name="Freeform 6"/>
          <p:cNvSpPr/>
          <p:nvPr/>
        </p:nvSpPr>
        <p:spPr>
          <a:xfrm>
            <a:off x="2556720" y="302400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8" name="Freeform 7"/>
          <p:cNvSpPr/>
          <p:nvPr/>
        </p:nvSpPr>
        <p:spPr>
          <a:xfrm>
            <a:off x="2557080" y="338400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9" name="Freeform 8"/>
          <p:cNvSpPr/>
          <p:nvPr/>
        </p:nvSpPr>
        <p:spPr>
          <a:xfrm>
            <a:off x="2557439" y="374400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10" name="Freeform 9"/>
          <p:cNvSpPr/>
          <p:nvPr/>
        </p:nvSpPr>
        <p:spPr>
          <a:xfrm>
            <a:off x="2557800" y="410400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11" name="Freeform 10"/>
          <p:cNvSpPr/>
          <p:nvPr/>
        </p:nvSpPr>
        <p:spPr>
          <a:xfrm>
            <a:off x="2556720" y="446400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12" name="Freeform 11"/>
          <p:cNvSpPr/>
          <p:nvPr/>
        </p:nvSpPr>
        <p:spPr>
          <a:xfrm>
            <a:off x="2557080" y="482400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13" name="Freeform 12"/>
          <p:cNvSpPr/>
          <p:nvPr/>
        </p:nvSpPr>
        <p:spPr>
          <a:xfrm>
            <a:off x="2557439" y="518400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14" name="Freeform 13"/>
          <p:cNvSpPr/>
          <p:nvPr/>
        </p:nvSpPr>
        <p:spPr>
          <a:xfrm>
            <a:off x="2557800" y="554400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15" name="TextBox 14"/>
          <p:cNvSpPr txBox="1"/>
          <p:nvPr/>
        </p:nvSpPr>
        <p:spPr>
          <a:xfrm>
            <a:off x="4464000" y="187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6" name="TextBox 15"/>
          <p:cNvSpPr txBox="1"/>
          <p:nvPr/>
        </p:nvSpPr>
        <p:spPr>
          <a:xfrm>
            <a:off x="5195520" y="187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len</a:t>
            </a:r>
          </a:p>
        </p:txBody>
      </p:sp>
      <p:sp>
        <p:nvSpPr>
          <p:cNvPr id="17" name="TextBox 16"/>
          <p:cNvSpPr txBox="1"/>
          <p:nvPr/>
        </p:nvSpPr>
        <p:spPr>
          <a:xfrm>
            <a:off x="4464000" y="22320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8</a:t>
            </a:r>
          </a:p>
        </p:txBody>
      </p:sp>
      <p:sp>
        <p:nvSpPr>
          <p:cNvPr id="18" name="TextBox 17"/>
          <p:cNvSpPr txBox="1"/>
          <p:nvPr/>
        </p:nvSpPr>
        <p:spPr>
          <a:xfrm>
            <a:off x="5744160" y="187200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(primes)</a:t>
            </a:r>
          </a:p>
        </p:txBody>
      </p:sp>
      <p:sp>
        <p:nvSpPr>
          <p:cNvPr id="19" name="TextBox 18"/>
          <p:cNvSpPr txBox="1"/>
          <p:nvPr/>
        </p:nvSpPr>
        <p:spPr>
          <a:xfrm>
            <a:off x="3384000" y="302400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0</a:t>
            </a:r>
          </a:p>
        </p:txBody>
      </p:sp>
      <p:sp>
        <p:nvSpPr>
          <p:cNvPr id="20" name="TextBox 19"/>
          <p:cNvSpPr txBox="1"/>
          <p:nvPr/>
        </p:nvSpPr>
        <p:spPr>
          <a:xfrm>
            <a:off x="3384000" y="554436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7</a:t>
            </a:r>
          </a:p>
        </p:txBody>
      </p:sp>
      <p:sp>
        <p:nvSpPr>
          <p:cNvPr id="21" name="TextBox 20"/>
          <p:cNvSpPr txBox="1"/>
          <p:nvPr/>
        </p:nvSpPr>
        <p:spPr>
          <a:xfrm>
            <a:off x="4464000" y="5364720"/>
            <a:ext cx="1393919"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Maximum</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index is 7</a:t>
            </a:r>
          </a:p>
        </p:txBody>
      </p:sp>
      <p:cxnSp>
        <p:nvCxnSpPr>
          <p:cNvPr id="22" name="Straight Arrow Connector 21"/>
          <p:cNvCxnSpPr>
            <a:stCxn id="21" idx="1"/>
            <a:endCxn id="20" idx="3"/>
          </p:cNvCxnSpPr>
          <p:nvPr/>
        </p:nvCxnSpPr>
        <p:spPr>
          <a:xfrm flipH="1">
            <a:off x="3625920" y="5740740"/>
            <a:ext cx="838080" cy="9720"/>
          </a:xfrm>
          <a:prstGeom prst="straightConnector1">
            <a:avLst/>
          </a:prstGeom>
          <a:noFill/>
          <a:ln w="18000">
            <a:solidFill>
              <a:srgbClr val="00FFFF"/>
            </a:solidFill>
            <a:prstDash val="solid"/>
            <a:tailEnd type="arrow"/>
          </a:ln>
        </p:spPr>
      </p:cxnSp>
      <p:cxnSp>
        <p:nvCxnSpPr>
          <p:cNvPr id="23" name="Straight Arrow Connector 22"/>
          <p:cNvCxnSpPr>
            <a:stCxn id="6" idx="1"/>
            <a:endCxn id="17" idx="1"/>
          </p:cNvCxnSpPr>
          <p:nvPr/>
        </p:nvCxnSpPr>
        <p:spPr>
          <a:xfrm flipV="1">
            <a:off x="3059640" y="2441160"/>
            <a:ext cx="1404360" cy="6120"/>
          </a:xfrm>
          <a:prstGeom prst="straightConnector1">
            <a:avLst/>
          </a:prstGeom>
          <a:noFill/>
          <a:ln w="18000">
            <a:solidFill>
              <a:srgbClr val="00FFFF"/>
            </a:solidFill>
            <a:prstDash val="solid"/>
            <a:tailEnd type="arrow"/>
          </a:ln>
        </p:spPr>
      </p:cxnSp>
      <p:sp>
        <p:nvSpPr>
          <p:cNvPr id="24" name="TextBox 23"/>
          <p:cNvSpPr txBox="1"/>
          <p:nvPr/>
        </p:nvSpPr>
        <p:spPr>
          <a:xfrm>
            <a:off x="7344360" y="3024000"/>
            <a:ext cx="2224440" cy="7794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len()</a:t>
            </a:r>
            <a:r>
              <a:rPr lang="en-GB" sz="2400" b="0" i="0" u="none" strike="noStrike" kern="1200">
                <a:ln>
                  <a:noFill/>
                </a:ln>
                <a:latin typeface="Liberation Sans" pitchFamily="18"/>
                <a:ea typeface="WenQuanYi Micro Hei" pitchFamily="2"/>
                <a:cs typeface="Lohit Devanagari" pitchFamily="2"/>
              </a:rPr>
              <a:t> function:</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length of list</a:t>
            </a:r>
          </a:p>
        </p:txBody>
      </p:sp>
      <p:cxnSp>
        <p:nvCxnSpPr>
          <p:cNvPr id="25" name="Elbow Connector 24"/>
          <p:cNvCxnSpPr>
            <a:stCxn id="24" idx="1"/>
            <a:endCxn id="16" idx="2"/>
          </p:cNvCxnSpPr>
          <p:nvPr/>
        </p:nvCxnSpPr>
        <p:spPr>
          <a:xfrm rot="10800000">
            <a:off x="5506200" y="2290320"/>
            <a:ext cx="1838160" cy="1123380"/>
          </a:xfrm>
          <a:prstGeom prst="bentConnector2">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name="page195">
    <p:spTree>
      <p:nvGrpSpPr>
        <p:cNvPr id="1" name=""/>
        <p:cNvGrpSpPr/>
        <p:nvPr/>
      </p:nvGrpSpPr>
      <p:grpSpPr>
        <a:xfrm>
          <a:off x="0" y="0"/>
          <a:ext cx="0" cy="0"/>
          <a:chOff x="0" y="0"/>
          <a:chExt cx="0" cy="0"/>
        </a:xfrm>
      </p:grpSpPr>
      <p:sp>
        <p:nvSpPr>
          <p:cNvPr id="21" name="Slide Number Placeholder 1"/>
          <p:cNvSpPr>
            <a:spLocks noGrp="1"/>
          </p:cNvSpPr>
          <p:nvPr>
            <p:ph type="sldNum" sz="quarter" idx="10"/>
          </p:nvPr>
        </p:nvSpPr>
        <p:spPr/>
        <p:txBody>
          <a:bodyPr/>
          <a:lstStyle/>
          <a:p>
            <a:pPr lvl="0"/>
            <a:fld id="{D4A74CCB-ADDE-4D87-AE9E-75B68B8B5C6A}" type="slidenum">
              <a:t>195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Changing a value in a list</a:t>
            </a:r>
          </a:p>
        </p:txBody>
      </p:sp>
      <p:sp>
        <p:nvSpPr>
          <p:cNvPr id="3" name="TextBox 2"/>
          <p:cNvSpPr txBox="1"/>
          <p:nvPr/>
        </p:nvSpPr>
        <p:spPr>
          <a:xfrm>
            <a:off x="503999" y="194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763712" y="1937880"/>
            <a:ext cx="611207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dirty="0">
                <a:ln>
                  <a:noFill/>
                </a:ln>
                <a:latin typeface="Liberation Mono" pitchFamily="49"/>
                <a:ea typeface="WenQuanYi Micro Hei" pitchFamily="2"/>
                <a:cs typeface="Lohit Devanagari" pitchFamily="2"/>
              </a:rPr>
              <a:t>data = [</a:t>
            </a:r>
            <a:r>
              <a:rPr lang="en-GB" sz="2400" b="1" i="0" u="none" strike="noStrike" kern="1200" dirty="0">
                <a:ln>
                  <a:noFill/>
                </a:ln>
                <a:latin typeface="Liberation Mono" pitchFamily="49"/>
                <a:ea typeface="Liberation Mono" pitchFamily="49"/>
                <a:cs typeface="Liberation Mono" pitchFamily="49"/>
              </a:rPr>
              <a:t>'alpha', 'beta', 'gamma'</a:t>
            </a:r>
            <a:r>
              <a:rPr lang="en-GB" sz="2400" b="1" i="0" u="none" strike="noStrike" kern="1200" dirty="0">
                <a:ln>
                  <a:noFill/>
                </a:ln>
                <a:latin typeface="Liberation Mono" pitchFamily="49"/>
                <a:ea typeface="WenQuanYi Micro Hei" pitchFamily="2"/>
                <a:cs typeface="Lohit Devanagari" pitchFamily="2"/>
              </a:rPr>
              <a:t>]</a:t>
            </a:r>
          </a:p>
        </p:txBody>
      </p:sp>
      <p:sp>
        <p:nvSpPr>
          <p:cNvPr id="5" name="TextBox 4"/>
          <p:cNvSpPr txBox="1"/>
          <p:nvPr/>
        </p:nvSpPr>
        <p:spPr>
          <a:xfrm>
            <a:off x="503999" y="266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6" name="TextBox 5"/>
          <p:cNvSpPr txBox="1"/>
          <p:nvPr/>
        </p:nvSpPr>
        <p:spPr>
          <a:xfrm>
            <a:off x="1235519" y="266400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data[2]</a:t>
            </a:r>
          </a:p>
        </p:txBody>
      </p:sp>
      <p:sp>
        <p:nvSpPr>
          <p:cNvPr id="7" name="TextBox 6"/>
          <p:cNvSpPr txBox="1"/>
          <p:nvPr/>
        </p:nvSpPr>
        <p:spPr>
          <a:xfrm>
            <a:off x="503999" y="320400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'gamma'</a:t>
            </a:r>
          </a:p>
        </p:txBody>
      </p:sp>
      <p:sp>
        <p:nvSpPr>
          <p:cNvPr id="8" name="TextBox 7"/>
          <p:cNvSpPr txBox="1"/>
          <p:nvPr/>
        </p:nvSpPr>
        <p:spPr>
          <a:xfrm>
            <a:off x="503999" y="392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9" name="TextBox 8"/>
          <p:cNvSpPr txBox="1"/>
          <p:nvPr/>
        </p:nvSpPr>
        <p:spPr>
          <a:xfrm>
            <a:off x="1235519" y="392400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data[2] = </a:t>
            </a:r>
            <a:r>
              <a:rPr lang="en-GB" sz="2400" b="1" i="0" u="none" strike="noStrike" kern="1200">
                <a:ln>
                  <a:noFill/>
                </a:ln>
                <a:latin typeface="Liberation Mono" pitchFamily="49"/>
                <a:ea typeface="Liberation Mono" pitchFamily="49"/>
                <a:cs typeface="Liberation Mono" pitchFamily="49"/>
              </a:rPr>
              <a:t>'G'</a:t>
            </a:r>
          </a:p>
        </p:txBody>
      </p:sp>
      <p:sp>
        <p:nvSpPr>
          <p:cNvPr id="10" name="TextBox 9"/>
          <p:cNvSpPr txBox="1"/>
          <p:nvPr/>
        </p:nvSpPr>
        <p:spPr>
          <a:xfrm>
            <a:off x="503999" y="464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1" name="TextBox 10"/>
          <p:cNvSpPr txBox="1"/>
          <p:nvPr/>
        </p:nvSpPr>
        <p:spPr>
          <a:xfrm>
            <a:off x="1235519" y="464400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data[2]</a:t>
            </a:r>
          </a:p>
        </p:txBody>
      </p:sp>
      <p:sp>
        <p:nvSpPr>
          <p:cNvPr id="12" name="TextBox 11"/>
          <p:cNvSpPr txBox="1"/>
          <p:nvPr/>
        </p:nvSpPr>
        <p:spPr>
          <a:xfrm>
            <a:off x="503999" y="518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'G'</a:t>
            </a:r>
          </a:p>
        </p:txBody>
      </p:sp>
      <p:sp>
        <p:nvSpPr>
          <p:cNvPr id="13" name="TextBox 12"/>
          <p:cNvSpPr txBox="1"/>
          <p:nvPr/>
        </p:nvSpPr>
        <p:spPr>
          <a:xfrm>
            <a:off x="503999" y="572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4" name="TextBox 13"/>
          <p:cNvSpPr txBox="1"/>
          <p:nvPr/>
        </p:nvSpPr>
        <p:spPr>
          <a:xfrm>
            <a:off x="1235519" y="5724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data</a:t>
            </a:r>
          </a:p>
        </p:txBody>
      </p:sp>
      <p:sp>
        <p:nvSpPr>
          <p:cNvPr id="15" name="TextBox 14"/>
          <p:cNvSpPr txBox="1"/>
          <p:nvPr/>
        </p:nvSpPr>
        <p:spPr>
          <a:xfrm>
            <a:off x="503999" y="6263999"/>
            <a:ext cx="40975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['alpha', 'beta', 'G']</a:t>
            </a:r>
          </a:p>
        </p:txBody>
      </p:sp>
      <p:sp>
        <p:nvSpPr>
          <p:cNvPr id="16" name="TextBox 15"/>
          <p:cNvSpPr txBox="1"/>
          <p:nvPr/>
        </p:nvSpPr>
        <p:spPr>
          <a:xfrm>
            <a:off x="8063999" y="1944000"/>
            <a:ext cx="10558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list</a:t>
            </a:r>
          </a:p>
        </p:txBody>
      </p:sp>
      <p:sp>
        <p:nvSpPr>
          <p:cNvPr id="17" name="TextBox 16"/>
          <p:cNvSpPr txBox="1"/>
          <p:nvPr/>
        </p:nvSpPr>
        <p:spPr>
          <a:xfrm>
            <a:off x="8055360" y="2655360"/>
            <a:ext cx="15984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Initial value</a:t>
            </a:r>
          </a:p>
        </p:txBody>
      </p:sp>
      <p:sp>
        <p:nvSpPr>
          <p:cNvPr id="18" name="TextBox 17"/>
          <p:cNvSpPr txBox="1"/>
          <p:nvPr/>
        </p:nvSpPr>
        <p:spPr>
          <a:xfrm>
            <a:off x="8046720" y="3924000"/>
            <a:ext cx="19548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Change value</a:t>
            </a:r>
          </a:p>
        </p:txBody>
      </p:sp>
      <p:sp>
        <p:nvSpPr>
          <p:cNvPr id="19" name="TextBox 18"/>
          <p:cNvSpPr txBox="1"/>
          <p:nvPr/>
        </p:nvSpPr>
        <p:spPr>
          <a:xfrm>
            <a:off x="8038080" y="4644000"/>
            <a:ext cx="202175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Check change</a:t>
            </a:r>
          </a:p>
        </p:txBody>
      </p:sp>
      <p:sp>
        <p:nvSpPr>
          <p:cNvPr id="20" name="TextBox 19"/>
          <p:cNvSpPr txBox="1"/>
          <p:nvPr/>
        </p:nvSpPr>
        <p:spPr>
          <a:xfrm>
            <a:off x="8055360" y="5724000"/>
            <a:ext cx="17672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Changed list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name="page196">
    <p:spTree>
      <p:nvGrpSpPr>
        <p:cNvPr id="1" name=""/>
        <p:cNvGrpSpPr/>
        <p:nvPr/>
      </p:nvGrpSpPr>
      <p:grpSpPr>
        <a:xfrm>
          <a:off x="0" y="0"/>
          <a:ext cx="0" cy="0"/>
          <a:chOff x="0" y="0"/>
          <a:chExt cx="0" cy="0"/>
        </a:xfrm>
      </p:grpSpPr>
      <p:sp>
        <p:nvSpPr>
          <p:cNvPr id="38" name="Slide Number Placeholder 1"/>
          <p:cNvSpPr>
            <a:spLocks noGrp="1"/>
          </p:cNvSpPr>
          <p:nvPr>
            <p:ph type="sldNum" sz="quarter" idx="10"/>
          </p:nvPr>
        </p:nvSpPr>
        <p:spPr/>
        <p:txBody>
          <a:bodyPr/>
          <a:lstStyle/>
          <a:p>
            <a:pPr lvl="0"/>
            <a:fld id="{E067D422-9E38-4885-9889-F56B7E57D9F9}" type="slidenum">
              <a:t>196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Changing a value in a list </a:t>
            </a:r>
            <a:r>
              <a:rPr lang="en-GB">
                <a:latin typeface="Liberation Sans" pitchFamily="34"/>
              </a:rPr>
              <a:t>―</a:t>
            </a:r>
            <a:r>
              <a:rPr lang="en-GB"/>
              <a:t> 1</a:t>
            </a:r>
          </a:p>
        </p:txBody>
      </p:sp>
      <p:sp>
        <p:nvSpPr>
          <p:cNvPr id="3" name="TextBox 2"/>
          <p:cNvSpPr txBox="1"/>
          <p:nvPr/>
        </p:nvSpPr>
        <p:spPr>
          <a:xfrm>
            <a:off x="503999" y="194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5519" y="1944000"/>
            <a:ext cx="61106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808080"/>
                </a:solidFill>
                <a:latin typeface="Liberation Mono" pitchFamily="49"/>
                <a:ea typeface="WenQuanYi Micro Hei" pitchFamily="2"/>
                <a:cs typeface="Lohit Devanagari" pitchFamily="2"/>
              </a:rPr>
              <a:t>data = </a:t>
            </a:r>
            <a:r>
              <a:rPr lang="en-GB" sz="2400" b="1" i="0" u="none" strike="noStrike" kern="1200">
                <a:ln>
                  <a:noFill/>
                </a:ln>
                <a:latin typeface="Liberation Mono" pitchFamily="49"/>
                <a:ea typeface="WenQuanYi Micro Hei" pitchFamily="2"/>
                <a:cs typeface="Lohit Devanagari" pitchFamily="2"/>
              </a:rPr>
              <a:t>[</a:t>
            </a:r>
            <a:r>
              <a:rPr lang="en-GB" sz="2400" b="1" i="0" u="none" strike="noStrike" kern="1200">
                <a:ln>
                  <a:noFill/>
                </a:ln>
                <a:latin typeface="Liberation Mono" pitchFamily="49"/>
                <a:ea typeface="Liberation Mono" pitchFamily="49"/>
                <a:cs typeface="Liberation Mono" pitchFamily="49"/>
              </a:rPr>
              <a:t>'alpha', 'beta', 'gamma'</a:t>
            </a:r>
            <a:r>
              <a:rPr lang="en-GB" sz="2400" b="1" i="0" u="none" strike="noStrike" kern="1200">
                <a:ln>
                  <a:noFill/>
                </a:ln>
                <a:latin typeface="Liberation Mono" pitchFamily="49"/>
                <a:ea typeface="WenQuanYi Micro Hei" pitchFamily="2"/>
                <a:cs typeface="Lohit Devanagari" pitchFamily="2"/>
              </a:rPr>
              <a:t>]</a:t>
            </a:r>
          </a:p>
        </p:txBody>
      </p:sp>
      <p:sp>
        <p:nvSpPr>
          <p:cNvPr id="5" name="Freeform 4"/>
          <p:cNvSpPr/>
          <p:nvPr/>
        </p:nvSpPr>
        <p:spPr>
          <a:xfrm>
            <a:off x="2304720" y="2735640"/>
            <a:ext cx="864000" cy="26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t" anchorCtr="1"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list</a:t>
            </a:r>
          </a:p>
        </p:txBody>
      </p:sp>
      <p:sp>
        <p:nvSpPr>
          <p:cNvPr id="6" name="Freeform 5"/>
          <p:cNvSpPr/>
          <p:nvPr/>
        </p:nvSpPr>
        <p:spPr>
          <a:xfrm>
            <a:off x="2413440" y="323892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a:t>
            </a:r>
          </a:p>
        </p:txBody>
      </p:sp>
      <p:sp>
        <p:nvSpPr>
          <p:cNvPr id="7" name="Freeform 6"/>
          <p:cNvSpPr/>
          <p:nvPr/>
        </p:nvSpPr>
        <p:spPr>
          <a:xfrm>
            <a:off x="2557080" y="410364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8" name="Freeform 7"/>
          <p:cNvSpPr/>
          <p:nvPr/>
        </p:nvSpPr>
        <p:spPr>
          <a:xfrm>
            <a:off x="2557439" y="446364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9" name="Freeform 8"/>
          <p:cNvSpPr/>
          <p:nvPr/>
        </p:nvSpPr>
        <p:spPr>
          <a:xfrm>
            <a:off x="2557800" y="482364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grpSp>
        <p:nvGrpSpPr>
          <p:cNvPr id="10" name="Group 9"/>
          <p:cNvGrpSpPr/>
          <p:nvPr/>
        </p:nvGrpSpPr>
        <p:grpSpPr>
          <a:xfrm>
            <a:off x="4464000" y="3131640"/>
            <a:ext cx="3671999" cy="864000"/>
            <a:chOff x="4464000" y="3131640"/>
            <a:chExt cx="3671999" cy="864000"/>
          </a:xfrm>
        </p:grpSpPr>
        <p:sp>
          <p:nvSpPr>
            <p:cNvPr id="11" name="Freeform 10"/>
            <p:cNvSpPr/>
            <p:nvPr/>
          </p:nvSpPr>
          <p:spPr>
            <a:xfrm>
              <a:off x="4464000" y="3131640"/>
              <a:ext cx="3671999"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12" name="Freeform 11"/>
            <p:cNvSpPr/>
            <p:nvPr/>
          </p:nvSpPr>
          <p:spPr>
            <a:xfrm>
              <a:off x="5149080" y="3275279"/>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a:t>
              </a:r>
            </a:p>
          </p:txBody>
        </p:sp>
        <p:sp>
          <p:nvSpPr>
            <p:cNvPr id="13" name="Freeform 12"/>
            <p:cNvSpPr/>
            <p:nvPr/>
          </p:nvSpPr>
          <p:spPr>
            <a:xfrm>
              <a:off x="6049080" y="3275279"/>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sp>
          <p:nvSpPr>
            <p:cNvPr id="14" name="Freeform 13"/>
            <p:cNvSpPr/>
            <p:nvPr/>
          </p:nvSpPr>
          <p:spPr>
            <a:xfrm>
              <a:off x="6409440" y="3275279"/>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15" name="Freeform 14"/>
            <p:cNvSpPr/>
            <p:nvPr/>
          </p:nvSpPr>
          <p:spPr>
            <a:xfrm>
              <a:off x="6769800" y="3275279"/>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a:t>
              </a:r>
            </a:p>
          </p:txBody>
        </p:sp>
        <p:sp>
          <p:nvSpPr>
            <p:cNvPr id="16" name="Freeform 15"/>
            <p:cNvSpPr/>
            <p:nvPr/>
          </p:nvSpPr>
          <p:spPr>
            <a:xfrm>
              <a:off x="7130160" y="3275279"/>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a:t>
              </a:r>
            </a:p>
          </p:txBody>
        </p:sp>
        <p:sp>
          <p:nvSpPr>
            <p:cNvPr id="17" name="Freeform 16"/>
            <p:cNvSpPr/>
            <p:nvPr/>
          </p:nvSpPr>
          <p:spPr>
            <a:xfrm>
              <a:off x="7490520" y="3275279"/>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grpSp>
        <p:nvGrpSpPr>
          <p:cNvPr id="18" name="Group 17"/>
          <p:cNvGrpSpPr/>
          <p:nvPr/>
        </p:nvGrpSpPr>
        <p:grpSpPr>
          <a:xfrm>
            <a:off x="4464000" y="4211640"/>
            <a:ext cx="3311999" cy="864000"/>
            <a:chOff x="4464000" y="4211640"/>
            <a:chExt cx="3311999" cy="864000"/>
          </a:xfrm>
        </p:grpSpPr>
        <p:sp>
          <p:nvSpPr>
            <p:cNvPr id="19" name="Freeform 18"/>
            <p:cNvSpPr/>
            <p:nvPr/>
          </p:nvSpPr>
          <p:spPr>
            <a:xfrm>
              <a:off x="4464000" y="4211640"/>
              <a:ext cx="3311999"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20" name="Freeform 19"/>
            <p:cNvSpPr/>
            <p:nvPr/>
          </p:nvSpPr>
          <p:spPr>
            <a:xfrm>
              <a:off x="5149080" y="435528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4</a:t>
              </a:r>
            </a:p>
          </p:txBody>
        </p:sp>
        <p:sp>
          <p:nvSpPr>
            <p:cNvPr id="21" name="Freeform 20"/>
            <p:cNvSpPr/>
            <p:nvPr/>
          </p:nvSpPr>
          <p:spPr>
            <a:xfrm>
              <a:off x="6049080" y="435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a:t>
              </a:r>
            </a:p>
          </p:txBody>
        </p:sp>
        <p:sp>
          <p:nvSpPr>
            <p:cNvPr id="22" name="Freeform 21"/>
            <p:cNvSpPr/>
            <p:nvPr/>
          </p:nvSpPr>
          <p:spPr>
            <a:xfrm>
              <a:off x="6409440" y="435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a:t>
              </a:r>
            </a:p>
          </p:txBody>
        </p:sp>
        <p:sp>
          <p:nvSpPr>
            <p:cNvPr id="23" name="Freeform 22"/>
            <p:cNvSpPr/>
            <p:nvPr/>
          </p:nvSpPr>
          <p:spPr>
            <a:xfrm>
              <a:off x="6769800" y="435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a:t>
              </a:r>
            </a:p>
          </p:txBody>
        </p:sp>
        <p:sp>
          <p:nvSpPr>
            <p:cNvPr id="24" name="Freeform 23"/>
            <p:cNvSpPr/>
            <p:nvPr/>
          </p:nvSpPr>
          <p:spPr>
            <a:xfrm>
              <a:off x="7130160" y="435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grpSp>
        <p:nvGrpSpPr>
          <p:cNvPr id="25" name="Group 24"/>
          <p:cNvGrpSpPr/>
          <p:nvPr/>
        </p:nvGrpSpPr>
        <p:grpSpPr>
          <a:xfrm>
            <a:off x="4464000" y="5291640"/>
            <a:ext cx="3671999" cy="864000"/>
            <a:chOff x="4464000" y="5291640"/>
            <a:chExt cx="3671999" cy="864000"/>
          </a:xfrm>
        </p:grpSpPr>
        <p:sp>
          <p:nvSpPr>
            <p:cNvPr id="26" name="Freeform 25"/>
            <p:cNvSpPr/>
            <p:nvPr/>
          </p:nvSpPr>
          <p:spPr>
            <a:xfrm>
              <a:off x="4464000" y="5291640"/>
              <a:ext cx="3671999"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27" name="Freeform 26"/>
            <p:cNvSpPr/>
            <p:nvPr/>
          </p:nvSpPr>
          <p:spPr>
            <a:xfrm>
              <a:off x="5149080" y="543528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a:t>
              </a:r>
            </a:p>
          </p:txBody>
        </p:sp>
        <p:sp>
          <p:nvSpPr>
            <p:cNvPr id="28" name="Freeform 27"/>
            <p:cNvSpPr/>
            <p:nvPr/>
          </p:nvSpPr>
          <p:spPr>
            <a:xfrm>
              <a:off x="6049080" y="543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a:t>
              </a:r>
            </a:p>
          </p:txBody>
        </p:sp>
        <p:sp>
          <p:nvSpPr>
            <p:cNvPr id="29" name="Freeform 28"/>
            <p:cNvSpPr/>
            <p:nvPr/>
          </p:nvSpPr>
          <p:spPr>
            <a:xfrm>
              <a:off x="6409440" y="543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sp>
          <p:nvSpPr>
            <p:cNvPr id="30" name="Freeform 29"/>
            <p:cNvSpPr/>
            <p:nvPr/>
          </p:nvSpPr>
          <p:spPr>
            <a:xfrm>
              <a:off x="6769800" y="543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a:t>
              </a:r>
            </a:p>
          </p:txBody>
        </p:sp>
        <p:sp>
          <p:nvSpPr>
            <p:cNvPr id="31" name="Freeform 30"/>
            <p:cNvSpPr/>
            <p:nvPr/>
          </p:nvSpPr>
          <p:spPr>
            <a:xfrm>
              <a:off x="7130160" y="543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a:t>
              </a:r>
            </a:p>
          </p:txBody>
        </p:sp>
        <p:sp>
          <p:nvSpPr>
            <p:cNvPr id="32" name="Freeform 31"/>
            <p:cNvSpPr/>
            <p:nvPr/>
          </p:nvSpPr>
          <p:spPr>
            <a:xfrm>
              <a:off x="7490520" y="543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cxnSp>
        <p:nvCxnSpPr>
          <p:cNvPr id="33" name="Elbow Connector 32"/>
          <p:cNvCxnSpPr>
            <a:stCxn id="7" idx="1"/>
          </p:cNvCxnSpPr>
          <p:nvPr/>
        </p:nvCxnSpPr>
        <p:spPr>
          <a:xfrm flipV="1">
            <a:off x="2916720" y="3563640"/>
            <a:ext cx="1547280" cy="720000"/>
          </a:xfrm>
          <a:prstGeom prst="bentConnector3">
            <a:avLst/>
          </a:prstGeom>
          <a:noFill/>
          <a:ln w="18000">
            <a:solidFill>
              <a:srgbClr val="008000"/>
            </a:solidFill>
            <a:prstDash val="solid"/>
            <a:tailEnd type="arrow"/>
          </a:ln>
        </p:spPr>
      </p:cxnSp>
      <p:cxnSp>
        <p:nvCxnSpPr>
          <p:cNvPr id="34" name="Elbow Connector 33"/>
          <p:cNvCxnSpPr>
            <a:stCxn id="9" idx="1"/>
          </p:cNvCxnSpPr>
          <p:nvPr/>
        </p:nvCxnSpPr>
        <p:spPr>
          <a:xfrm>
            <a:off x="2917439" y="5003640"/>
            <a:ext cx="1546561" cy="720000"/>
          </a:xfrm>
          <a:prstGeom prst="bentConnector3">
            <a:avLst/>
          </a:prstGeom>
          <a:noFill/>
          <a:ln w="18000">
            <a:solidFill>
              <a:srgbClr val="008000"/>
            </a:solidFill>
            <a:prstDash val="solid"/>
            <a:tailEnd type="arrow"/>
          </a:ln>
        </p:spPr>
      </p:cxnSp>
      <p:cxnSp>
        <p:nvCxnSpPr>
          <p:cNvPr id="35" name="Straight Arrow Connector 34"/>
          <p:cNvCxnSpPr>
            <a:stCxn id="8" idx="1"/>
          </p:cNvCxnSpPr>
          <p:nvPr/>
        </p:nvCxnSpPr>
        <p:spPr>
          <a:xfrm>
            <a:off x="2917079" y="4643640"/>
            <a:ext cx="1546921" cy="0"/>
          </a:xfrm>
          <a:prstGeom prst="straightConnector1">
            <a:avLst/>
          </a:prstGeom>
          <a:noFill/>
          <a:ln w="18000">
            <a:solidFill>
              <a:srgbClr val="008000"/>
            </a:solidFill>
            <a:prstDash val="solid"/>
            <a:tailEnd type="arrow"/>
          </a:ln>
        </p:spPr>
      </p:cxnSp>
      <p:sp>
        <p:nvSpPr>
          <p:cNvPr id="36" name="Straight Connector 35"/>
          <p:cNvSpPr/>
          <p:nvPr/>
        </p:nvSpPr>
        <p:spPr>
          <a:xfrm flipH="1">
            <a:off x="1224000" y="1728000"/>
            <a:ext cx="6048000" cy="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37" name="TextBox 36"/>
          <p:cNvSpPr txBox="1"/>
          <p:nvPr/>
        </p:nvSpPr>
        <p:spPr>
          <a:xfrm>
            <a:off x="8280000" y="1512000"/>
            <a:ext cx="16149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Right to left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name="page197">
    <p:spTree>
      <p:nvGrpSpPr>
        <p:cNvPr id="1" name=""/>
        <p:cNvGrpSpPr/>
        <p:nvPr/>
      </p:nvGrpSpPr>
      <p:grpSpPr>
        <a:xfrm>
          <a:off x="0" y="0"/>
          <a:ext cx="0" cy="0"/>
          <a:chOff x="0" y="0"/>
          <a:chExt cx="0" cy="0"/>
        </a:xfrm>
      </p:grpSpPr>
      <p:sp>
        <p:nvSpPr>
          <p:cNvPr id="40" name="Slide Number Placeholder 1"/>
          <p:cNvSpPr>
            <a:spLocks noGrp="1"/>
          </p:cNvSpPr>
          <p:nvPr>
            <p:ph type="sldNum" sz="quarter" idx="10"/>
          </p:nvPr>
        </p:nvSpPr>
        <p:spPr/>
        <p:txBody>
          <a:bodyPr/>
          <a:lstStyle/>
          <a:p>
            <a:pPr lvl="0"/>
            <a:fld id="{D31761AA-5582-422B-8F62-3EF9F8DD474D}" type="slidenum">
              <a:t>197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Changing a value in a list </a:t>
            </a:r>
            <a:r>
              <a:rPr lang="en-GB">
                <a:latin typeface="Liberation Sans" pitchFamily="34"/>
              </a:rPr>
              <a:t>―</a:t>
            </a:r>
            <a:r>
              <a:rPr lang="en-GB"/>
              <a:t> 2</a:t>
            </a:r>
          </a:p>
        </p:txBody>
      </p:sp>
      <p:sp>
        <p:nvSpPr>
          <p:cNvPr id="3" name="TextBox 2"/>
          <p:cNvSpPr txBox="1"/>
          <p:nvPr/>
        </p:nvSpPr>
        <p:spPr>
          <a:xfrm>
            <a:off x="503999" y="194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5519" y="1944000"/>
            <a:ext cx="61106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data = </a:t>
            </a:r>
            <a:r>
              <a:rPr lang="en-GB" sz="2400" b="1" i="0" u="none" strike="noStrike" kern="1200">
                <a:ln>
                  <a:noFill/>
                </a:ln>
                <a:solidFill>
                  <a:srgbClr val="808080"/>
                </a:solidFill>
                <a:latin typeface="Liberation Mono" pitchFamily="49"/>
                <a:ea typeface="WenQuanYi Micro Hei" pitchFamily="2"/>
                <a:cs typeface="Lohit Devanagari" pitchFamily="2"/>
              </a:rPr>
              <a:t>[</a:t>
            </a:r>
            <a:r>
              <a:rPr lang="en-GB" sz="2400" b="1" i="0" u="none" strike="noStrike" kern="1200">
                <a:ln>
                  <a:noFill/>
                </a:ln>
                <a:solidFill>
                  <a:srgbClr val="808080"/>
                </a:solidFill>
                <a:latin typeface="Liberation Mono" pitchFamily="49"/>
                <a:ea typeface="Liberation Mono" pitchFamily="49"/>
                <a:cs typeface="Liberation Mono" pitchFamily="49"/>
              </a:rPr>
              <a:t>'alpha', 'beta', 'gamma'</a:t>
            </a:r>
            <a:r>
              <a:rPr lang="en-GB" sz="2400" b="1" i="0" u="none" strike="noStrike" kern="1200">
                <a:ln>
                  <a:noFill/>
                </a:ln>
                <a:solidFill>
                  <a:srgbClr val="808080"/>
                </a:solidFill>
                <a:latin typeface="Liberation Mono" pitchFamily="49"/>
                <a:ea typeface="WenQuanYi Micro Hei" pitchFamily="2"/>
                <a:cs typeface="Lohit Devanagari" pitchFamily="2"/>
              </a:rPr>
              <a:t>]</a:t>
            </a:r>
          </a:p>
        </p:txBody>
      </p:sp>
      <p:sp>
        <p:nvSpPr>
          <p:cNvPr id="5" name="Freeform 4"/>
          <p:cNvSpPr/>
          <p:nvPr/>
        </p:nvSpPr>
        <p:spPr>
          <a:xfrm>
            <a:off x="433079" y="3705479"/>
            <a:ext cx="1268640" cy="724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data</a:t>
            </a:r>
          </a:p>
        </p:txBody>
      </p:sp>
      <p:cxnSp>
        <p:nvCxnSpPr>
          <p:cNvPr id="6" name="Straight Arrow Connector 5"/>
          <p:cNvCxnSpPr>
            <a:stCxn id="5" idx="1"/>
            <a:endCxn id="7" idx="3"/>
          </p:cNvCxnSpPr>
          <p:nvPr/>
        </p:nvCxnSpPr>
        <p:spPr>
          <a:xfrm flipV="1">
            <a:off x="1701719" y="4067640"/>
            <a:ext cx="603001" cy="179"/>
          </a:xfrm>
          <a:prstGeom prst="straightConnector1">
            <a:avLst/>
          </a:prstGeom>
          <a:noFill/>
          <a:ln w="18000">
            <a:solidFill>
              <a:srgbClr val="008000"/>
            </a:solidFill>
            <a:prstDash val="solid"/>
            <a:tailEnd type="arrow"/>
          </a:ln>
        </p:spPr>
      </p:cxnSp>
      <p:sp>
        <p:nvSpPr>
          <p:cNvPr id="7" name="Freeform 6"/>
          <p:cNvSpPr/>
          <p:nvPr/>
        </p:nvSpPr>
        <p:spPr>
          <a:xfrm>
            <a:off x="2304720" y="2735640"/>
            <a:ext cx="864000" cy="26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t" anchorCtr="1"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list</a:t>
            </a:r>
          </a:p>
        </p:txBody>
      </p:sp>
      <p:sp>
        <p:nvSpPr>
          <p:cNvPr id="8" name="Freeform 7"/>
          <p:cNvSpPr/>
          <p:nvPr/>
        </p:nvSpPr>
        <p:spPr>
          <a:xfrm>
            <a:off x="2413440" y="323892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a:t>
            </a:r>
          </a:p>
        </p:txBody>
      </p:sp>
      <p:sp>
        <p:nvSpPr>
          <p:cNvPr id="9" name="Freeform 8"/>
          <p:cNvSpPr/>
          <p:nvPr/>
        </p:nvSpPr>
        <p:spPr>
          <a:xfrm>
            <a:off x="2557080" y="410364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10" name="Freeform 9"/>
          <p:cNvSpPr/>
          <p:nvPr/>
        </p:nvSpPr>
        <p:spPr>
          <a:xfrm>
            <a:off x="2557439" y="446364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11" name="Freeform 10"/>
          <p:cNvSpPr/>
          <p:nvPr/>
        </p:nvSpPr>
        <p:spPr>
          <a:xfrm>
            <a:off x="2557800" y="482364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grpSp>
        <p:nvGrpSpPr>
          <p:cNvPr id="12" name="Group 11"/>
          <p:cNvGrpSpPr/>
          <p:nvPr/>
        </p:nvGrpSpPr>
        <p:grpSpPr>
          <a:xfrm>
            <a:off x="4464000" y="3131640"/>
            <a:ext cx="3671999" cy="864000"/>
            <a:chOff x="4464000" y="3131640"/>
            <a:chExt cx="3671999" cy="864000"/>
          </a:xfrm>
        </p:grpSpPr>
        <p:sp>
          <p:nvSpPr>
            <p:cNvPr id="13" name="Freeform 12"/>
            <p:cNvSpPr/>
            <p:nvPr/>
          </p:nvSpPr>
          <p:spPr>
            <a:xfrm>
              <a:off x="4464000" y="3131640"/>
              <a:ext cx="3671999"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14" name="Freeform 13"/>
            <p:cNvSpPr/>
            <p:nvPr/>
          </p:nvSpPr>
          <p:spPr>
            <a:xfrm>
              <a:off x="5149080" y="3275279"/>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a:t>
              </a:r>
            </a:p>
          </p:txBody>
        </p:sp>
        <p:sp>
          <p:nvSpPr>
            <p:cNvPr id="15" name="Freeform 14"/>
            <p:cNvSpPr/>
            <p:nvPr/>
          </p:nvSpPr>
          <p:spPr>
            <a:xfrm>
              <a:off x="6049080" y="3275279"/>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sp>
          <p:nvSpPr>
            <p:cNvPr id="16" name="Freeform 15"/>
            <p:cNvSpPr/>
            <p:nvPr/>
          </p:nvSpPr>
          <p:spPr>
            <a:xfrm>
              <a:off x="6409440" y="3275279"/>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17" name="Freeform 16"/>
            <p:cNvSpPr/>
            <p:nvPr/>
          </p:nvSpPr>
          <p:spPr>
            <a:xfrm>
              <a:off x="6769800" y="3275279"/>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a:t>
              </a:r>
            </a:p>
          </p:txBody>
        </p:sp>
        <p:sp>
          <p:nvSpPr>
            <p:cNvPr id="18" name="Freeform 17"/>
            <p:cNvSpPr/>
            <p:nvPr/>
          </p:nvSpPr>
          <p:spPr>
            <a:xfrm>
              <a:off x="7130160" y="3275279"/>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a:t>
              </a:r>
            </a:p>
          </p:txBody>
        </p:sp>
        <p:sp>
          <p:nvSpPr>
            <p:cNvPr id="19" name="Freeform 18"/>
            <p:cNvSpPr/>
            <p:nvPr/>
          </p:nvSpPr>
          <p:spPr>
            <a:xfrm>
              <a:off x="7490520" y="3275279"/>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grpSp>
        <p:nvGrpSpPr>
          <p:cNvPr id="20" name="Group 19"/>
          <p:cNvGrpSpPr/>
          <p:nvPr/>
        </p:nvGrpSpPr>
        <p:grpSpPr>
          <a:xfrm>
            <a:off x="4464000" y="4211640"/>
            <a:ext cx="3311999" cy="864000"/>
            <a:chOff x="4464000" y="4211640"/>
            <a:chExt cx="3311999" cy="864000"/>
          </a:xfrm>
        </p:grpSpPr>
        <p:sp>
          <p:nvSpPr>
            <p:cNvPr id="21" name="Freeform 20"/>
            <p:cNvSpPr/>
            <p:nvPr/>
          </p:nvSpPr>
          <p:spPr>
            <a:xfrm>
              <a:off x="4464000" y="4211640"/>
              <a:ext cx="3311999"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22" name="Freeform 21"/>
            <p:cNvSpPr/>
            <p:nvPr/>
          </p:nvSpPr>
          <p:spPr>
            <a:xfrm>
              <a:off x="5149080" y="435528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4</a:t>
              </a:r>
            </a:p>
          </p:txBody>
        </p:sp>
        <p:sp>
          <p:nvSpPr>
            <p:cNvPr id="23" name="Freeform 22"/>
            <p:cNvSpPr/>
            <p:nvPr/>
          </p:nvSpPr>
          <p:spPr>
            <a:xfrm>
              <a:off x="6049080" y="435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a:t>
              </a:r>
            </a:p>
          </p:txBody>
        </p:sp>
        <p:sp>
          <p:nvSpPr>
            <p:cNvPr id="24" name="Freeform 23"/>
            <p:cNvSpPr/>
            <p:nvPr/>
          </p:nvSpPr>
          <p:spPr>
            <a:xfrm>
              <a:off x="6409440" y="435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a:t>
              </a:r>
            </a:p>
          </p:txBody>
        </p:sp>
        <p:sp>
          <p:nvSpPr>
            <p:cNvPr id="25" name="Freeform 24"/>
            <p:cNvSpPr/>
            <p:nvPr/>
          </p:nvSpPr>
          <p:spPr>
            <a:xfrm>
              <a:off x="6769800" y="435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a:t>
              </a:r>
            </a:p>
          </p:txBody>
        </p:sp>
        <p:sp>
          <p:nvSpPr>
            <p:cNvPr id="26" name="Freeform 25"/>
            <p:cNvSpPr/>
            <p:nvPr/>
          </p:nvSpPr>
          <p:spPr>
            <a:xfrm>
              <a:off x="7130160" y="435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grpSp>
        <p:nvGrpSpPr>
          <p:cNvPr id="27" name="Group 26"/>
          <p:cNvGrpSpPr/>
          <p:nvPr/>
        </p:nvGrpSpPr>
        <p:grpSpPr>
          <a:xfrm>
            <a:off x="4464000" y="5291640"/>
            <a:ext cx="3671999" cy="864000"/>
            <a:chOff x="4464000" y="5291640"/>
            <a:chExt cx="3671999" cy="864000"/>
          </a:xfrm>
        </p:grpSpPr>
        <p:sp>
          <p:nvSpPr>
            <p:cNvPr id="28" name="Freeform 27"/>
            <p:cNvSpPr/>
            <p:nvPr/>
          </p:nvSpPr>
          <p:spPr>
            <a:xfrm>
              <a:off x="4464000" y="5291640"/>
              <a:ext cx="3671999"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29" name="Freeform 28"/>
            <p:cNvSpPr/>
            <p:nvPr/>
          </p:nvSpPr>
          <p:spPr>
            <a:xfrm>
              <a:off x="5149080" y="543528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a:t>
              </a:r>
            </a:p>
          </p:txBody>
        </p:sp>
        <p:sp>
          <p:nvSpPr>
            <p:cNvPr id="30" name="Freeform 29"/>
            <p:cNvSpPr/>
            <p:nvPr/>
          </p:nvSpPr>
          <p:spPr>
            <a:xfrm>
              <a:off x="6049080" y="543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a:t>
              </a:r>
            </a:p>
          </p:txBody>
        </p:sp>
        <p:sp>
          <p:nvSpPr>
            <p:cNvPr id="31" name="Freeform 30"/>
            <p:cNvSpPr/>
            <p:nvPr/>
          </p:nvSpPr>
          <p:spPr>
            <a:xfrm>
              <a:off x="6409440" y="543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sp>
          <p:nvSpPr>
            <p:cNvPr id="32" name="Freeform 31"/>
            <p:cNvSpPr/>
            <p:nvPr/>
          </p:nvSpPr>
          <p:spPr>
            <a:xfrm>
              <a:off x="6769800" y="543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a:t>
              </a:r>
            </a:p>
          </p:txBody>
        </p:sp>
        <p:sp>
          <p:nvSpPr>
            <p:cNvPr id="33" name="Freeform 32"/>
            <p:cNvSpPr/>
            <p:nvPr/>
          </p:nvSpPr>
          <p:spPr>
            <a:xfrm>
              <a:off x="7130160" y="543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a:t>
              </a:r>
            </a:p>
          </p:txBody>
        </p:sp>
        <p:sp>
          <p:nvSpPr>
            <p:cNvPr id="34" name="Freeform 33"/>
            <p:cNvSpPr/>
            <p:nvPr/>
          </p:nvSpPr>
          <p:spPr>
            <a:xfrm>
              <a:off x="7490520" y="543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cxnSp>
        <p:nvCxnSpPr>
          <p:cNvPr id="35" name="Elbow Connector 34"/>
          <p:cNvCxnSpPr>
            <a:stCxn id="9" idx="1"/>
          </p:cNvCxnSpPr>
          <p:nvPr/>
        </p:nvCxnSpPr>
        <p:spPr>
          <a:xfrm flipV="1">
            <a:off x="2916720" y="3563640"/>
            <a:ext cx="1547280" cy="720000"/>
          </a:xfrm>
          <a:prstGeom prst="bentConnector3">
            <a:avLst/>
          </a:prstGeom>
          <a:noFill/>
          <a:ln w="18000">
            <a:solidFill>
              <a:srgbClr val="008000"/>
            </a:solidFill>
            <a:prstDash val="solid"/>
            <a:tailEnd type="arrow"/>
          </a:ln>
        </p:spPr>
      </p:cxnSp>
      <p:cxnSp>
        <p:nvCxnSpPr>
          <p:cNvPr id="36" name="Elbow Connector 35"/>
          <p:cNvCxnSpPr>
            <a:stCxn id="11" idx="1"/>
          </p:cNvCxnSpPr>
          <p:nvPr/>
        </p:nvCxnSpPr>
        <p:spPr>
          <a:xfrm>
            <a:off x="2917439" y="5003640"/>
            <a:ext cx="1546561" cy="720000"/>
          </a:xfrm>
          <a:prstGeom prst="bentConnector3">
            <a:avLst/>
          </a:prstGeom>
          <a:noFill/>
          <a:ln w="18000">
            <a:solidFill>
              <a:srgbClr val="008000"/>
            </a:solidFill>
            <a:prstDash val="solid"/>
            <a:tailEnd type="arrow"/>
          </a:ln>
        </p:spPr>
      </p:cxnSp>
      <p:cxnSp>
        <p:nvCxnSpPr>
          <p:cNvPr id="37" name="Straight Arrow Connector 36"/>
          <p:cNvCxnSpPr>
            <a:stCxn id="10" idx="1"/>
          </p:cNvCxnSpPr>
          <p:nvPr/>
        </p:nvCxnSpPr>
        <p:spPr>
          <a:xfrm>
            <a:off x="2917079" y="4643640"/>
            <a:ext cx="1546921" cy="0"/>
          </a:xfrm>
          <a:prstGeom prst="straightConnector1">
            <a:avLst/>
          </a:prstGeom>
          <a:noFill/>
          <a:ln w="18000">
            <a:solidFill>
              <a:srgbClr val="008000"/>
            </a:solidFill>
            <a:prstDash val="solid"/>
            <a:tailEnd type="arrow"/>
          </a:ln>
        </p:spPr>
      </p:cxnSp>
      <p:sp>
        <p:nvSpPr>
          <p:cNvPr id="38" name="Straight Connector 37"/>
          <p:cNvSpPr/>
          <p:nvPr/>
        </p:nvSpPr>
        <p:spPr>
          <a:xfrm flipH="1">
            <a:off x="1224000" y="1728360"/>
            <a:ext cx="6048000" cy="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39" name="TextBox 38"/>
          <p:cNvSpPr txBox="1"/>
          <p:nvPr/>
        </p:nvSpPr>
        <p:spPr>
          <a:xfrm>
            <a:off x="8280000" y="1512360"/>
            <a:ext cx="16149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Right to left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name="page198">
    <p:spTree>
      <p:nvGrpSpPr>
        <p:cNvPr id="1" name=""/>
        <p:cNvGrpSpPr/>
        <p:nvPr/>
      </p:nvGrpSpPr>
      <p:grpSpPr>
        <a:xfrm>
          <a:off x="0" y="0"/>
          <a:ext cx="0" cy="0"/>
          <a:chOff x="0" y="0"/>
          <a:chExt cx="0" cy="0"/>
        </a:xfrm>
      </p:grpSpPr>
      <p:sp>
        <p:nvSpPr>
          <p:cNvPr id="45" name="Slide Number Placeholder 1"/>
          <p:cNvSpPr>
            <a:spLocks noGrp="1"/>
          </p:cNvSpPr>
          <p:nvPr>
            <p:ph type="sldNum" sz="quarter" idx="10"/>
          </p:nvPr>
        </p:nvSpPr>
        <p:spPr/>
        <p:txBody>
          <a:bodyPr/>
          <a:lstStyle/>
          <a:p>
            <a:pPr lvl="0"/>
            <a:fld id="{C2E415AB-67B4-4252-B4CB-5802B7923038}" type="slidenum">
              <a:t>198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Changing a value in a list </a:t>
            </a:r>
            <a:r>
              <a:rPr lang="en-GB">
                <a:latin typeface="Liberation Sans" pitchFamily="34"/>
              </a:rPr>
              <a:t>―</a:t>
            </a:r>
            <a:r>
              <a:rPr lang="en-GB"/>
              <a:t> 3</a:t>
            </a:r>
          </a:p>
        </p:txBody>
      </p:sp>
      <p:sp>
        <p:nvSpPr>
          <p:cNvPr id="3" name="TextBox 2"/>
          <p:cNvSpPr txBox="1"/>
          <p:nvPr/>
        </p:nvSpPr>
        <p:spPr>
          <a:xfrm>
            <a:off x="503999" y="194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5519" y="194400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808080"/>
                </a:solidFill>
                <a:latin typeface="Liberation Mono" pitchFamily="49"/>
                <a:ea typeface="WenQuanYi Micro Hei" pitchFamily="2"/>
                <a:cs typeface="Lohit Devanagari" pitchFamily="2"/>
              </a:rPr>
              <a:t>data[2] = </a:t>
            </a:r>
            <a:r>
              <a:rPr lang="en-GB" sz="2400" b="1" i="0" u="none" strike="noStrike" kern="1200">
                <a:ln>
                  <a:noFill/>
                </a:ln>
                <a:latin typeface="Liberation Mono" pitchFamily="49"/>
                <a:ea typeface="Liberation Mono" pitchFamily="49"/>
                <a:cs typeface="Liberation Mono" pitchFamily="49"/>
              </a:rPr>
              <a:t>'G'</a:t>
            </a:r>
          </a:p>
        </p:txBody>
      </p:sp>
      <p:sp>
        <p:nvSpPr>
          <p:cNvPr id="5" name="Straight Connector 4"/>
          <p:cNvSpPr/>
          <p:nvPr/>
        </p:nvSpPr>
        <p:spPr>
          <a:xfrm flipH="1">
            <a:off x="1224000" y="1728000"/>
            <a:ext cx="2376000" cy="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6" name="TextBox 5"/>
          <p:cNvSpPr txBox="1"/>
          <p:nvPr/>
        </p:nvSpPr>
        <p:spPr>
          <a:xfrm>
            <a:off x="8280000" y="1512000"/>
            <a:ext cx="16149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Right to left</a:t>
            </a:r>
          </a:p>
        </p:txBody>
      </p:sp>
      <p:sp>
        <p:nvSpPr>
          <p:cNvPr id="7" name="Freeform 6"/>
          <p:cNvSpPr/>
          <p:nvPr/>
        </p:nvSpPr>
        <p:spPr>
          <a:xfrm>
            <a:off x="433440" y="3705479"/>
            <a:ext cx="1268640" cy="724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data</a:t>
            </a:r>
          </a:p>
        </p:txBody>
      </p:sp>
      <p:cxnSp>
        <p:nvCxnSpPr>
          <p:cNvPr id="8" name="Straight Arrow Connector 7"/>
          <p:cNvCxnSpPr>
            <a:stCxn id="7" idx="1"/>
            <a:endCxn id="9" idx="3"/>
          </p:cNvCxnSpPr>
          <p:nvPr/>
        </p:nvCxnSpPr>
        <p:spPr>
          <a:xfrm flipV="1">
            <a:off x="1702080" y="4067640"/>
            <a:ext cx="603000" cy="179"/>
          </a:xfrm>
          <a:prstGeom prst="straightConnector1">
            <a:avLst/>
          </a:prstGeom>
          <a:noFill/>
          <a:ln w="18000">
            <a:solidFill>
              <a:srgbClr val="008000"/>
            </a:solidFill>
            <a:prstDash val="solid"/>
            <a:tailEnd type="arrow"/>
          </a:ln>
        </p:spPr>
      </p:cxnSp>
      <p:sp>
        <p:nvSpPr>
          <p:cNvPr id="9" name="Freeform 8"/>
          <p:cNvSpPr/>
          <p:nvPr/>
        </p:nvSpPr>
        <p:spPr>
          <a:xfrm>
            <a:off x="2305080" y="2735640"/>
            <a:ext cx="864000" cy="26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t" anchorCtr="1"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list</a:t>
            </a:r>
          </a:p>
        </p:txBody>
      </p:sp>
      <p:sp>
        <p:nvSpPr>
          <p:cNvPr id="10" name="Freeform 9"/>
          <p:cNvSpPr/>
          <p:nvPr/>
        </p:nvSpPr>
        <p:spPr>
          <a:xfrm>
            <a:off x="2413800" y="323892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a:t>
            </a:r>
          </a:p>
        </p:txBody>
      </p:sp>
      <p:sp>
        <p:nvSpPr>
          <p:cNvPr id="11" name="Freeform 10"/>
          <p:cNvSpPr/>
          <p:nvPr/>
        </p:nvSpPr>
        <p:spPr>
          <a:xfrm>
            <a:off x="2557439" y="410364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12" name="Freeform 11"/>
          <p:cNvSpPr/>
          <p:nvPr/>
        </p:nvSpPr>
        <p:spPr>
          <a:xfrm>
            <a:off x="2557800" y="446364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13" name="Freeform 12"/>
          <p:cNvSpPr/>
          <p:nvPr/>
        </p:nvSpPr>
        <p:spPr>
          <a:xfrm>
            <a:off x="2558160" y="482364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grpSp>
        <p:nvGrpSpPr>
          <p:cNvPr id="14" name="Group 13"/>
          <p:cNvGrpSpPr/>
          <p:nvPr/>
        </p:nvGrpSpPr>
        <p:grpSpPr>
          <a:xfrm>
            <a:off x="4464360" y="3131640"/>
            <a:ext cx="3671999" cy="864000"/>
            <a:chOff x="4464360" y="3131640"/>
            <a:chExt cx="3671999" cy="864000"/>
          </a:xfrm>
        </p:grpSpPr>
        <p:sp>
          <p:nvSpPr>
            <p:cNvPr id="15" name="Freeform 14"/>
            <p:cNvSpPr/>
            <p:nvPr/>
          </p:nvSpPr>
          <p:spPr>
            <a:xfrm>
              <a:off x="4464360" y="3131640"/>
              <a:ext cx="3671999"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16" name="Freeform 15"/>
            <p:cNvSpPr/>
            <p:nvPr/>
          </p:nvSpPr>
          <p:spPr>
            <a:xfrm>
              <a:off x="5149440" y="3275279"/>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a:t>
              </a:r>
            </a:p>
          </p:txBody>
        </p:sp>
        <p:sp>
          <p:nvSpPr>
            <p:cNvPr id="17" name="Freeform 16"/>
            <p:cNvSpPr/>
            <p:nvPr/>
          </p:nvSpPr>
          <p:spPr>
            <a:xfrm>
              <a:off x="6049440" y="3275279"/>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sp>
          <p:nvSpPr>
            <p:cNvPr id="18" name="Freeform 17"/>
            <p:cNvSpPr/>
            <p:nvPr/>
          </p:nvSpPr>
          <p:spPr>
            <a:xfrm>
              <a:off x="6409800" y="3275279"/>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19" name="Freeform 18"/>
            <p:cNvSpPr/>
            <p:nvPr/>
          </p:nvSpPr>
          <p:spPr>
            <a:xfrm>
              <a:off x="6770160" y="3275279"/>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a:t>
              </a:r>
            </a:p>
          </p:txBody>
        </p:sp>
        <p:sp>
          <p:nvSpPr>
            <p:cNvPr id="20" name="Freeform 19"/>
            <p:cNvSpPr/>
            <p:nvPr/>
          </p:nvSpPr>
          <p:spPr>
            <a:xfrm>
              <a:off x="7130520" y="3275279"/>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a:t>
              </a:r>
            </a:p>
          </p:txBody>
        </p:sp>
        <p:sp>
          <p:nvSpPr>
            <p:cNvPr id="21" name="Freeform 20"/>
            <p:cNvSpPr/>
            <p:nvPr/>
          </p:nvSpPr>
          <p:spPr>
            <a:xfrm>
              <a:off x="7490880" y="3275279"/>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grpSp>
        <p:nvGrpSpPr>
          <p:cNvPr id="22" name="Group 21"/>
          <p:cNvGrpSpPr/>
          <p:nvPr/>
        </p:nvGrpSpPr>
        <p:grpSpPr>
          <a:xfrm>
            <a:off x="4464360" y="4211640"/>
            <a:ext cx="3311999" cy="864000"/>
            <a:chOff x="4464360" y="4211640"/>
            <a:chExt cx="3311999" cy="864000"/>
          </a:xfrm>
        </p:grpSpPr>
        <p:sp>
          <p:nvSpPr>
            <p:cNvPr id="23" name="Freeform 22"/>
            <p:cNvSpPr/>
            <p:nvPr/>
          </p:nvSpPr>
          <p:spPr>
            <a:xfrm>
              <a:off x="4464360" y="4211640"/>
              <a:ext cx="3311999"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24" name="Freeform 23"/>
            <p:cNvSpPr/>
            <p:nvPr/>
          </p:nvSpPr>
          <p:spPr>
            <a:xfrm>
              <a:off x="5149440" y="435528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4</a:t>
              </a:r>
            </a:p>
          </p:txBody>
        </p:sp>
        <p:sp>
          <p:nvSpPr>
            <p:cNvPr id="25" name="Freeform 24"/>
            <p:cNvSpPr/>
            <p:nvPr/>
          </p:nvSpPr>
          <p:spPr>
            <a:xfrm>
              <a:off x="6049440" y="435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a:t>
              </a:r>
            </a:p>
          </p:txBody>
        </p:sp>
        <p:sp>
          <p:nvSpPr>
            <p:cNvPr id="26" name="Freeform 25"/>
            <p:cNvSpPr/>
            <p:nvPr/>
          </p:nvSpPr>
          <p:spPr>
            <a:xfrm>
              <a:off x="6409800" y="435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a:t>
              </a:r>
            </a:p>
          </p:txBody>
        </p:sp>
        <p:sp>
          <p:nvSpPr>
            <p:cNvPr id="27" name="Freeform 26"/>
            <p:cNvSpPr/>
            <p:nvPr/>
          </p:nvSpPr>
          <p:spPr>
            <a:xfrm>
              <a:off x="6770160" y="435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a:t>
              </a:r>
            </a:p>
          </p:txBody>
        </p:sp>
        <p:sp>
          <p:nvSpPr>
            <p:cNvPr id="28" name="Freeform 27"/>
            <p:cNvSpPr/>
            <p:nvPr/>
          </p:nvSpPr>
          <p:spPr>
            <a:xfrm>
              <a:off x="7130520" y="435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grpSp>
        <p:nvGrpSpPr>
          <p:cNvPr id="29" name="Group 28"/>
          <p:cNvGrpSpPr/>
          <p:nvPr/>
        </p:nvGrpSpPr>
        <p:grpSpPr>
          <a:xfrm>
            <a:off x="4464360" y="5291640"/>
            <a:ext cx="3671999" cy="864000"/>
            <a:chOff x="4464360" y="5291640"/>
            <a:chExt cx="3671999" cy="864000"/>
          </a:xfrm>
        </p:grpSpPr>
        <p:sp>
          <p:nvSpPr>
            <p:cNvPr id="30" name="Freeform 29"/>
            <p:cNvSpPr/>
            <p:nvPr/>
          </p:nvSpPr>
          <p:spPr>
            <a:xfrm>
              <a:off x="4464360" y="5291640"/>
              <a:ext cx="3671999"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31" name="Freeform 30"/>
            <p:cNvSpPr/>
            <p:nvPr/>
          </p:nvSpPr>
          <p:spPr>
            <a:xfrm>
              <a:off x="5149440" y="543528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a:t>
              </a:r>
            </a:p>
          </p:txBody>
        </p:sp>
        <p:sp>
          <p:nvSpPr>
            <p:cNvPr id="32" name="Freeform 31"/>
            <p:cNvSpPr/>
            <p:nvPr/>
          </p:nvSpPr>
          <p:spPr>
            <a:xfrm>
              <a:off x="6049440" y="543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a:t>
              </a:r>
            </a:p>
          </p:txBody>
        </p:sp>
        <p:sp>
          <p:nvSpPr>
            <p:cNvPr id="33" name="Freeform 32"/>
            <p:cNvSpPr/>
            <p:nvPr/>
          </p:nvSpPr>
          <p:spPr>
            <a:xfrm>
              <a:off x="6409800" y="543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sp>
          <p:nvSpPr>
            <p:cNvPr id="34" name="Freeform 33"/>
            <p:cNvSpPr/>
            <p:nvPr/>
          </p:nvSpPr>
          <p:spPr>
            <a:xfrm>
              <a:off x="6770160" y="543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a:t>
              </a:r>
            </a:p>
          </p:txBody>
        </p:sp>
        <p:sp>
          <p:nvSpPr>
            <p:cNvPr id="35" name="Freeform 34"/>
            <p:cNvSpPr/>
            <p:nvPr/>
          </p:nvSpPr>
          <p:spPr>
            <a:xfrm>
              <a:off x="7130520" y="543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a:t>
              </a:r>
            </a:p>
          </p:txBody>
        </p:sp>
        <p:sp>
          <p:nvSpPr>
            <p:cNvPr id="36" name="Freeform 35"/>
            <p:cNvSpPr/>
            <p:nvPr/>
          </p:nvSpPr>
          <p:spPr>
            <a:xfrm>
              <a:off x="7490880" y="543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cxnSp>
        <p:nvCxnSpPr>
          <p:cNvPr id="37" name="Elbow Connector 36"/>
          <p:cNvCxnSpPr>
            <a:stCxn id="11" idx="1"/>
          </p:cNvCxnSpPr>
          <p:nvPr/>
        </p:nvCxnSpPr>
        <p:spPr>
          <a:xfrm flipV="1">
            <a:off x="2917079" y="3563640"/>
            <a:ext cx="1547281" cy="720000"/>
          </a:xfrm>
          <a:prstGeom prst="bentConnector3">
            <a:avLst/>
          </a:prstGeom>
          <a:noFill/>
          <a:ln w="18000">
            <a:solidFill>
              <a:srgbClr val="008000"/>
            </a:solidFill>
            <a:prstDash val="solid"/>
            <a:tailEnd type="arrow"/>
          </a:ln>
        </p:spPr>
      </p:cxnSp>
      <p:cxnSp>
        <p:nvCxnSpPr>
          <p:cNvPr id="38" name="Elbow Connector 37"/>
          <p:cNvCxnSpPr>
            <a:stCxn id="13" idx="1"/>
          </p:cNvCxnSpPr>
          <p:nvPr/>
        </p:nvCxnSpPr>
        <p:spPr>
          <a:xfrm>
            <a:off x="2917800" y="5003640"/>
            <a:ext cx="1546560" cy="720000"/>
          </a:xfrm>
          <a:prstGeom prst="bentConnector3">
            <a:avLst/>
          </a:prstGeom>
          <a:noFill/>
          <a:ln w="18000">
            <a:solidFill>
              <a:srgbClr val="008000"/>
            </a:solidFill>
            <a:prstDash val="solid"/>
            <a:tailEnd type="arrow"/>
          </a:ln>
        </p:spPr>
      </p:cxnSp>
      <p:cxnSp>
        <p:nvCxnSpPr>
          <p:cNvPr id="39" name="Straight Arrow Connector 38"/>
          <p:cNvCxnSpPr>
            <a:stCxn id="12" idx="1"/>
          </p:cNvCxnSpPr>
          <p:nvPr/>
        </p:nvCxnSpPr>
        <p:spPr>
          <a:xfrm>
            <a:off x="2917440" y="4643640"/>
            <a:ext cx="1546920" cy="0"/>
          </a:xfrm>
          <a:prstGeom prst="straightConnector1">
            <a:avLst/>
          </a:prstGeom>
          <a:noFill/>
          <a:ln w="18000">
            <a:solidFill>
              <a:srgbClr val="008000"/>
            </a:solidFill>
            <a:prstDash val="solid"/>
            <a:tailEnd type="arrow"/>
          </a:ln>
        </p:spPr>
      </p:cxnSp>
      <p:sp>
        <p:nvSpPr>
          <p:cNvPr id="40" name="Freeform 39"/>
          <p:cNvSpPr/>
          <p:nvPr/>
        </p:nvSpPr>
        <p:spPr>
          <a:xfrm>
            <a:off x="4464360" y="6371640"/>
            <a:ext cx="215964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41" name="Freeform 40"/>
          <p:cNvSpPr/>
          <p:nvPr/>
        </p:nvSpPr>
        <p:spPr>
          <a:xfrm>
            <a:off x="5149440" y="651528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sp>
        <p:nvSpPr>
          <p:cNvPr id="42" name="Freeform 41"/>
          <p:cNvSpPr/>
          <p:nvPr/>
        </p:nvSpPr>
        <p:spPr>
          <a:xfrm>
            <a:off x="6049440" y="651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a:t>
            </a:r>
          </a:p>
        </p:txBody>
      </p:sp>
      <p:sp>
        <p:nvSpPr>
          <p:cNvPr id="43" name="TextBox 42"/>
          <p:cNvSpPr txBox="1"/>
          <p:nvPr/>
        </p:nvSpPr>
        <p:spPr>
          <a:xfrm>
            <a:off x="8270999" y="6605280"/>
            <a:ext cx="14961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New value</a:t>
            </a:r>
          </a:p>
        </p:txBody>
      </p:sp>
      <p:cxnSp>
        <p:nvCxnSpPr>
          <p:cNvPr id="44" name="Straight Arrow Connector 43"/>
          <p:cNvCxnSpPr>
            <a:stCxn id="43" idx="1"/>
            <a:endCxn id="40" idx="1"/>
          </p:cNvCxnSpPr>
          <p:nvPr/>
        </p:nvCxnSpPr>
        <p:spPr>
          <a:xfrm flipH="1" flipV="1">
            <a:off x="6624000" y="6803640"/>
            <a:ext cx="1646999" cy="774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name="page199">
    <p:spTree>
      <p:nvGrpSpPr>
        <p:cNvPr id="1" name=""/>
        <p:cNvGrpSpPr/>
        <p:nvPr/>
      </p:nvGrpSpPr>
      <p:grpSpPr>
        <a:xfrm>
          <a:off x="0" y="0"/>
          <a:ext cx="0" cy="0"/>
          <a:chOff x="0" y="0"/>
          <a:chExt cx="0" cy="0"/>
        </a:xfrm>
      </p:grpSpPr>
      <p:sp>
        <p:nvSpPr>
          <p:cNvPr id="45" name="Slide Number Placeholder 1"/>
          <p:cNvSpPr>
            <a:spLocks noGrp="1"/>
          </p:cNvSpPr>
          <p:nvPr>
            <p:ph type="sldNum" sz="quarter" idx="10"/>
          </p:nvPr>
        </p:nvSpPr>
        <p:spPr/>
        <p:txBody>
          <a:bodyPr/>
          <a:lstStyle/>
          <a:p>
            <a:pPr lvl="0"/>
            <a:fld id="{01424533-5C89-44F2-9103-E99568A685E7}" type="slidenum">
              <a:t>199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Changing a value in a list </a:t>
            </a:r>
            <a:r>
              <a:rPr lang="en-GB">
                <a:latin typeface="Liberation Sans" pitchFamily="34"/>
              </a:rPr>
              <a:t>―</a:t>
            </a:r>
            <a:r>
              <a:rPr lang="en-GB"/>
              <a:t> 4</a:t>
            </a:r>
          </a:p>
        </p:txBody>
      </p:sp>
      <p:sp>
        <p:nvSpPr>
          <p:cNvPr id="3" name="TextBox 2"/>
          <p:cNvSpPr txBox="1"/>
          <p:nvPr/>
        </p:nvSpPr>
        <p:spPr>
          <a:xfrm>
            <a:off x="503999" y="194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5519" y="194400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data[2] = </a:t>
            </a:r>
            <a:r>
              <a:rPr lang="en-GB" sz="2400" b="1" i="0" u="none" strike="noStrike" kern="1200">
                <a:ln>
                  <a:noFill/>
                </a:ln>
                <a:solidFill>
                  <a:srgbClr val="808080"/>
                </a:solidFill>
                <a:latin typeface="Liberation Mono" pitchFamily="49"/>
                <a:ea typeface="Liberation Mono" pitchFamily="49"/>
                <a:cs typeface="Liberation Mono" pitchFamily="49"/>
              </a:rPr>
              <a:t>'G'</a:t>
            </a:r>
          </a:p>
        </p:txBody>
      </p:sp>
      <p:sp>
        <p:nvSpPr>
          <p:cNvPr id="5" name="Straight Connector 4"/>
          <p:cNvSpPr/>
          <p:nvPr/>
        </p:nvSpPr>
        <p:spPr>
          <a:xfrm flipH="1">
            <a:off x="1224000" y="1728000"/>
            <a:ext cx="2376000" cy="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6" name="TextBox 5"/>
          <p:cNvSpPr txBox="1"/>
          <p:nvPr/>
        </p:nvSpPr>
        <p:spPr>
          <a:xfrm>
            <a:off x="8280000" y="1512000"/>
            <a:ext cx="16149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Right to left</a:t>
            </a:r>
          </a:p>
        </p:txBody>
      </p:sp>
      <p:sp>
        <p:nvSpPr>
          <p:cNvPr id="7" name="Freeform 6"/>
          <p:cNvSpPr/>
          <p:nvPr/>
        </p:nvSpPr>
        <p:spPr>
          <a:xfrm>
            <a:off x="433440" y="3705479"/>
            <a:ext cx="1268640" cy="724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data</a:t>
            </a:r>
          </a:p>
        </p:txBody>
      </p:sp>
      <p:cxnSp>
        <p:nvCxnSpPr>
          <p:cNvPr id="8" name="Straight Arrow Connector 7"/>
          <p:cNvCxnSpPr>
            <a:stCxn id="7" idx="1"/>
            <a:endCxn id="9" idx="3"/>
          </p:cNvCxnSpPr>
          <p:nvPr/>
        </p:nvCxnSpPr>
        <p:spPr>
          <a:xfrm flipV="1">
            <a:off x="1702080" y="4067640"/>
            <a:ext cx="603000" cy="179"/>
          </a:xfrm>
          <a:prstGeom prst="straightConnector1">
            <a:avLst/>
          </a:prstGeom>
          <a:noFill/>
          <a:ln w="18000">
            <a:solidFill>
              <a:srgbClr val="008000"/>
            </a:solidFill>
            <a:prstDash val="solid"/>
            <a:tailEnd type="arrow"/>
          </a:ln>
        </p:spPr>
      </p:cxnSp>
      <p:sp>
        <p:nvSpPr>
          <p:cNvPr id="9" name="Freeform 8"/>
          <p:cNvSpPr/>
          <p:nvPr/>
        </p:nvSpPr>
        <p:spPr>
          <a:xfrm>
            <a:off x="2305080" y="2735640"/>
            <a:ext cx="864000" cy="26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t" anchorCtr="1"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list</a:t>
            </a:r>
          </a:p>
        </p:txBody>
      </p:sp>
      <p:sp>
        <p:nvSpPr>
          <p:cNvPr id="10" name="Freeform 9"/>
          <p:cNvSpPr/>
          <p:nvPr/>
        </p:nvSpPr>
        <p:spPr>
          <a:xfrm>
            <a:off x="2413800" y="323892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a:t>
            </a:r>
          </a:p>
        </p:txBody>
      </p:sp>
      <p:sp>
        <p:nvSpPr>
          <p:cNvPr id="11" name="Freeform 10"/>
          <p:cNvSpPr/>
          <p:nvPr/>
        </p:nvSpPr>
        <p:spPr>
          <a:xfrm>
            <a:off x="2557439" y="410364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12" name="Freeform 11"/>
          <p:cNvSpPr/>
          <p:nvPr/>
        </p:nvSpPr>
        <p:spPr>
          <a:xfrm>
            <a:off x="2557800" y="446364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13" name="Freeform 12"/>
          <p:cNvSpPr/>
          <p:nvPr/>
        </p:nvSpPr>
        <p:spPr>
          <a:xfrm>
            <a:off x="2558160" y="482364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grpSp>
        <p:nvGrpSpPr>
          <p:cNvPr id="14" name="Group 13"/>
          <p:cNvGrpSpPr/>
          <p:nvPr/>
        </p:nvGrpSpPr>
        <p:grpSpPr>
          <a:xfrm>
            <a:off x="4464360" y="3131640"/>
            <a:ext cx="3671999" cy="864000"/>
            <a:chOff x="4464360" y="3131640"/>
            <a:chExt cx="3671999" cy="864000"/>
          </a:xfrm>
        </p:grpSpPr>
        <p:sp>
          <p:nvSpPr>
            <p:cNvPr id="15" name="Freeform 14"/>
            <p:cNvSpPr/>
            <p:nvPr/>
          </p:nvSpPr>
          <p:spPr>
            <a:xfrm>
              <a:off x="4464360" y="3131640"/>
              <a:ext cx="3671999"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16" name="Freeform 15"/>
            <p:cNvSpPr/>
            <p:nvPr/>
          </p:nvSpPr>
          <p:spPr>
            <a:xfrm>
              <a:off x="5149440" y="3275279"/>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a:t>
              </a:r>
            </a:p>
          </p:txBody>
        </p:sp>
        <p:sp>
          <p:nvSpPr>
            <p:cNvPr id="17" name="Freeform 16"/>
            <p:cNvSpPr/>
            <p:nvPr/>
          </p:nvSpPr>
          <p:spPr>
            <a:xfrm>
              <a:off x="6049440" y="3275279"/>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sp>
          <p:nvSpPr>
            <p:cNvPr id="18" name="Freeform 17"/>
            <p:cNvSpPr/>
            <p:nvPr/>
          </p:nvSpPr>
          <p:spPr>
            <a:xfrm>
              <a:off x="6409800" y="3275279"/>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19" name="Freeform 18"/>
            <p:cNvSpPr/>
            <p:nvPr/>
          </p:nvSpPr>
          <p:spPr>
            <a:xfrm>
              <a:off x="6770160" y="3275279"/>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a:t>
              </a:r>
            </a:p>
          </p:txBody>
        </p:sp>
        <p:sp>
          <p:nvSpPr>
            <p:cNvPr id="20" name="Freeform 19"/>
            <p:cNvSpPr/>
            <p:nvPr/>
          </p:nvSpPr>
          <p:spPr>
            <a:xfrm>
              <a:off x="7130520" y="3275279"/>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a:t>
              </a:r>
            </a:p>
          </p:txBody>
        </p:sp>
        <p:sp>
          <p:nvSpPr>
            <p:cNvPr id="21" name="Freeform 20"/>
            <p:cNvSpPr/>
            <p:nvPr/>
          </p:nvSpPr>
          <p:spPr>
            <a:xfrm>
              <a:off x="7490880" y="3275279"/>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grpSp>
        <p:nvGrpSpPr>
          <p:cNvPr id="22" name="Group 21"/>
          <p:cNvGrpSpPr/>
          <p:nvPr/>
        </p:nvGrpSpPr>
        <p:grpSpPr>
          <a:xfrm>
            <a:off x="4464360" y="4211640"/>
            <a:ext cx="3311999" cy="864000"/>
            <a:chOff x="4464360" y="4211640"/>
            <a:chExt cx="3311999" cy="864000"/>
          </a:xfrm>
        </p:grpSpPr>
        <p:sp>
          <p:nvSpPr>
            <p:cNvPr id="23" name="Freeform 22"/>
            <p:cNvSpPr/>
            <p:nvPr/>
          </p:nvSpPr>
          <p:spPr>
            <a:xfrm>
              <a:off x="4464360" y="4211640"/>
              <a:ext cx="3311999"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24" name="Freeform 23"/>
            <p:cNvSpPr/>
            <p:nvPr/>
          </p:nvSpPr>
          <p:spPr>
            <a:xfrm>
              <a:off x="5149440" y="435528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4</a:t>
              </a:r>
            </a:p>
          </p:txBody>
        </p:sp>
        <p:sp>
          <p:nvSpPr>
            <p:cNvPr id="25" name="Freeform 24"/>
            <p:cNvSpPr/>
            <p:nvPr/>
          </p:nvSpPr>
          <p:spPr>
            <a:xfrm>
              <a:off x="6049440" y="435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a:t>
              </a:r>
            </a:p>
          </p:txBody>
        </p:sp>
        <p:sp>
          <p:nvSpPr>
            <p:cNvPr id="26" name="Freeform 25"/>
            <p:cNvSpPr/>
            <p:nvPr/>
          </p:nvSpPr>
          <p:spPr>
            <a:xfrm>
              <a:off x="6409800" y="435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a:t>
              </a:r>
            </a:p>
          </p:txBody>
        </p:sp>
        <p:sp>
          <p:nvSpPr>
            <p:cNvPr id="27" name="Freeform 26"/>
            <p:cNvSpPr/>
            <p:nvPr/>
          </p:nvSpPr>
          <p:spPr>
            <a:xfrm>
              <a:off x="6770160" y="435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a:t>
              </a:r>
            </a:p>
          </p:txBody>
        </p:sp>
        <p:sp>
          <p:nvSpPr>
            <p:cNvPr id="28" name="Freeform 27"/>
            <p:cNvSpPr/>
            <p:nvPr/>
          </p:nvSpPr>
          <p:spPr>
            <a:xfrm>
              <a:off x="7130520" y="435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grpSp>
        <p:nvGrpSpPr>
          <p:cNvPr id="29" name="Group 28"/>
          <p:cNvGrpSpPr/>
          <p:nvPr/>
        </p:nvGrpSpPr>
        <p:grpSpPr>
          <a:xfrm>
            <a:off x="4464360" y="5291640"/>
            <a:ext cx="3671999" cy="864000"/>
            <a:chOff x="4464360" y="5291640"/>
            <a:chExt cx="3671999" cy="864000"/>
          </a:xfrm>
        </p:grpSpPr>
        <p:sp>
          <p:nvSpPr>
            <p:cNvPr id="30" name="Freeform 29"/>
            <p:cNvSpPr/>
            <p:nvPr/>
          </p:nvSpPr>
          <p:spPr>
            <a:xfrm>
              <a:off x="4464360" y="5291640"/>
              <a:ext cx="3671999"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31" name="Freeform 30"/>
            <p:cNvSpPr/>
            <p:nvPr/>
          </p:nvSpPr>
          <p:spPr>
            <a:xfrm>
              <a:off x="5149440" y="543528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a:t>
              </a:r>
            </a:p>
          </p:txBody>
        </p:sp>
        <p:sp>
          <p:nvSpPr>
            <p:cNvPr id="32" name="Freeform 31"/>
            <p:cNvSpPr/>
            <p:nvPr/>
          </p:nvSpPr>
          <p:spPr>
            <a:xfrm>
              <a:off x="6049440" y="543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a:t>
              </a:r>
            </a:p>
          </p:txBody>
        </p:sp>
        <p:sp>
          <p:nvSpPr>
            <p:cNvPr id="33" name="Freeform 32"/>
            <p:cNvSpPr/>
            <p:nvPr/>
          </p:nvSpPr>
          <p:spPr>
            <a:xfrm>
              <a:off x="6409800" y="543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sp>
          <p:nvSpPr>
            <p:cNvPr id="34" name="Freeform 33"/>
            <p:cNvSpPr/>
            <p:nvPr/>
          </p:nvSpPr>
          <p:spPr>
            <a:xfrm>
              <a:off x="6770160" y="543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a:t>
              </a:r>
            </a:p>
          </p:txBody>
        </p:sp>
        <p:sp>
          <p:nvSpPr>
            <p:cNvPr id="35" name="Freeform 34"/>
            <p:cNvSpPr/>
            <p:nvPr/>
          </p:nvSpPr>
          <p:spPr>
            <a:xfrm>
              <a:off x="7130520" y="543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a:t>
              </a:r>
            </a:p>
          </p:txBody>
        </p:sp>
        <p:sp>
          <p:nvSpPr>
            <p:cNvPr id="36" name="Freeform 35"/>
            <p:cNvSpPr/>
            <p:nvPr/>
          </p:nvSpPr>
          <p:spPr>
            <a:xfrm>
              <a:off x="7490880" y="543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cxnSp>
        <p:nvCxnSpPr>
          <p:cNvPr id="37" name="Elbow Connector 36"/>
          <p:cNvCxnSpPr>
            <a:stCxn id="11" idx="1"/>
          </p:cNvCxnSpPr>
          <p:nvPr/>
        </p:nvCxnSpPr>
        <p:spPr>
          <a:xfrm flipV="1">
            <a:off x="2917079" y="3563640"/>
            <a:ext cx="1547281" cy="720000"/>
          </a:xfrm>
          <a:prstGeom prst="bentConnector3">
            <a:avLst/>
          </a:prstGeom>
          <a:noFill/>
          <a:ln w="18000">
            <a:solidFill>
              <a:srgbClr val="008000"/>
            </a:solidFill>
            <a:prstDash val="solid"/>
            <a:tailEnd type="arrow"/>
          </a:ln>
        </p:spPr>
      </p:cxnSp>
      <p:cxnSp>
        <p:nvCxnSpPr>
          <p:cNvPr id="38" name="Elbow Connector 37"/>
          <p:cNvCxnSpPr>
            <a:stCxn id="13" idx="1"/>
            <a:endCxn id="40" idx="3"/>
          </p:cNvCxnSpPr>
          <p:nvPr/>
        </p:nvCxnSpPr>
        <p:spPr>
          <a:xfrm>
            <a:off x="2917800" y="5003640"/>
            <a:ext cx="1546560" cy="1800000"/>
          </a:xfrm>
          <a:prstGeom prst="bentConnector3">
            <a:avLst/>
          </a:prstGeom>
          <a:noFill/>
          <a:ln w="18000">
            <a:solidFill>
              <a:srgbClr val="008000"/>
            </a:solidFill>
            <a:prstDash val="solid"/>
            <a:tailEnd type="arrow"/>
          </a:ln>
        </p:spPr>
      </p:cxnSp>
      <p:cxnSp>
        <p:nvCxnSpPr>
          <p:cNvPr id="39" name="Straight Arrow Connector 38"/>
          <p:cNvCxnSpPr>
            <a:stCxn id="12" idx="1"/>
          </p:cNvCxnSpPr>
          <p:nvPr/>
        </p:nvCxnSpPr>
        <p:spPr>
          <a:xfrm>
            <a:off x="2917440" y="4643640"/>
            <a:ext cx="1546920" cy="0"/>
          </a:xfrm>
          <a:prstGeom prst="straightConnector1">
            <a:avLst/>
          </a:prstGeom>
          <a:noFill/>
          <a:ln w="18000">
            <a:solidFill>
              <a:srgbClr val="008000"/>
            </a:solidFill>
            <a:prstDash val="solid"/>
            <a:tailEnd type="arrow"/>
          </a:ln>
        </p:spPr>
      </p:cxnSp>
      <p:sp>
        <p:nvSpPr>
          <p:cNvPr id="40" name="Freeform 39"/>
          <p:cNvSpPr/>
          <p:nvPr/>
        </p:nvSpPr>
        <p:spPr>
          <a:xfrm>
            <a:off x="4464360" y="6371640"/>
            <a:ext cx="215964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41" name="Freeform 40"/>
          <p:cNvSpPr/>
          <p:nvPr/>
        </p:nvSpPr>
        <p:spPr>
          <a:xfrm>
            <a:off x="5149440" y="651528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sp>
        <p:nvSpPr>
          <p:cNvPr id="42" name="Freeform 41"/>
          <p:cNvSpPr/>
          <p:nvPr/>
        </p:nvSpPr>
        <p:spPr>
          <a:xfrm>
            <a:off x="6049440" y="651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a:t>
            </a:r>
          </a:p>
        </p:txBody>
      </p:sp>
      <p:sp>
        <p:nvSpPr>
          <p:cNvPr id="43" name="TextBox 42"/>
          <p:cNvSpPr txBox="1"/>
          <p:nvPr/>
        </p:nvSpPr>
        <p:spPr>
          <a:xfrm>
            <a:off x="8280000" y="6371640"/>
            <a:ext cx="153108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No longer</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referenced</a:t>
            </a:r>
          </a:p>
        </p:txBody>
      </p:sp>
      <p:cxnSp>
        <p:nvCxnSpPr>
          <p:cNvPr id="44" name="Elbow Connector 43"/>
          <p:cNvCxnSpPr>
            <a:stCxn id="43" idx="0"/>
          </p:cNvCxnSpPr>
          <p:nvPr/>
        </p:nvCxnSpPr>
        <p:spPr>
          <a:xfrm rot="16200000" flipV="1">
            <a:off x="8266950" y="5593050"/>
            <a:ext cx="648000" cy="909180"/>
          </a:xfrm>
          <a:prstGeom prst="bentConnector2">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pPr lvl="0"/>
            <a:fld id="{4972A838-6AA0-4C61-B39F-EF53A86C2DF2}" type="slidenum">
              <a:t>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Course outline </a:t>
            </a:r>
            <a:r>
              <a:rPr lang="en-GB">
                <a:latin typeface="Liberation Sans" pitchFamily="34"/>
              </a:rPr>
              <a:t>―</a:t>
            </a:r>
            <a:r>
              <a:rPr lang="en-GB"/>
              <a:t> 1</a:t>
            </a:r>
          </a:p>
        </p:txBody>
      </p:sp>
      <p:sp>
        <p:nvSpPr>
          <p:cNvPr id="3" name="TextBox 2"/>
          <p:cNvSpPr txBox="1"/>
          <p:nvPr/>
        </p:nvSpPr>
        <p:spPr>
          <a:xfrm>
            <a:off x="503999" y="1872000"/>
            <a:ext cx="39193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Sans" pitchFamily="18"/>
                <a:ea typeface="WenQuanYi Micro Hei" pitchFamily="2"/>
                <a:cs typeface="Lohit Devanagari" pitchFamily="2"/>
              </a:rPr>
              <a:t>Who uses Python &amp; what for</a:t>
            </a:r>
          </a:p>
        </p:txBody>
      </p:sp>
      <p:sp>
        <p:nvSpPr>
          <p:cNvPr id="4" name="TextBox 3"/>
          <p:cNvSpPr txBox="1"/>
          <p:nvPr/>
        </p:nvSpPr>
        <p:spPr>
          <a:xfrm>
            <a:off x="504359" y="2232360"/>
            <a:ext cx="35978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Sans" pitchFamily="18"/>
                <a:ea typeface="WenQuanYi Micro Hei" pitchFamily="2"/>
                <a:cs typeface="Lohit Devanagari" pitchFamily="2"/>
              </a:rPr>
              <a:t>What sort of language it is</a:t>
            </a:r>
          </a:p>
        </p:txBody>
      </p:sp>
      <p:sp>
        <p:nvSpPr>
          <p:cNvPr id="5" name="TextBox 4"/>
          <p:cNvSpPr txBox="1"/>
          <p:nvPr/>
        </p:nvSpPr>
        <p:spPr>
          <a:xfrm>
            <a:off x="504359" y="2952359"/>
            <a:ext cx="30384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Sans" pitchFamily="18"/>
                <a:ea typeface="WenQuanYi Micro Hei" pitchFamily="2"/>
                <a:cs typeface="Lohit Devanagari" pitchFamily="2"/>
              </a:rPr>
              <a:t>How to launch Python</a:t>
            </a:r>
          </a:p>
        </p:txBody>
      </p:sp>
      <p:sp>
        <p:nvSpPr>
          <p:cNvPr id="6" name="TextBox 5"/>
          <p:cNvSpPr txBox="1"/>
          <p:nvPr/>
        </p:nvSpPr>
        <p:spPr>
          <a:xfrm>
            <a:off x="504359" y="3312720"/>
            <a:ext cx="19882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Sans" pitchFamily="18"/>
                <a:ea typeface="WenQuanYi Micro Hei" pitchFamily="2"/>
                <a:cs typeface="Lohit Devanagari" pitchFamily="2"/>
              </a:rPr>
              <a:t>Python scripts</a:t>
            </a:r>
          </a:p>
        </p:txBody>
      </p:sp>
      <p:sp>
        <p:nvSpPr>
          <p:cNvPr id="7" name="TextBox 6"/>
          <p:cNvSpPr txBox="1"/>
          <p:nvPr/>
        </p:nvSpPr>
        <p:spPr>
          <a:xfrm>
            <a:off x="504719" y="4753080"/>
            <a:ext cx="28861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Reading in user data</a:t>
            </a:r>
          </a:p>
        </p:txBody>
      </p:sp>
      <p:sp>
        <p:nvSpPr>
          <p:cNvPr id="8" name="TextBox 7"/>
          <p:cNvSpPr txBox="1"/>
          <p:nvPr/>
        </p:nvSpPr>
        <p:spPr>
          <a:xfrm>
            <a:off x="504719" y="5113440"/>
            <a:ext cx="13100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Numbers</a:t>
            </a:r>
          </a:p>
        </p:txBody>
      </p:sp>
      <p:sp>
        <p:nvSpPr>
          <p:cNvPr id="9" name="TextBox 8"/>
          <p:cNvSpPr txBox="1"/>
          <p:nvPr/>
        </p:nvSpPr>
        <p:spPr>
          <a:xfrm>
            <a:off x="504719" y="5473800"/>
            <a:ext cx="1767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Conversions</a:t>
            </a:r>
          </a:p>
        </p:txBody>
      </p:sp>
      <p:sp>
        <p:nvSpPr>
          <p:cNvPr id="10" name="TextBox 9"/>
          <p:cNvSpPr txBox="1"/>
          <p:nvPr/>
        </p:nvSpPr>
        <p:spPr>
          <a:xfrm>
            <a:off x="505079" y="5834160"/>
            <a:ext cx="186947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Comparisons</a:t>
            </a:r>
          </a:p>
        </p:txBody>
      </p:sp>
      <p:sp>
        <p:nvSpPr>
          <p:cNvPr id="11" name="TextBox 10"/>
          <p:cNvSpPr txBox="1"/>
          <p:nvPr/>
        </p:nvSpPr>
        <p:spPr>
          <a:xfrm>
            <a:off x="504719" y="4393440"/>
            <a:ext cx="24454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Names for values</a:t>
            </a:r>
          </a:p>
        </p:txBody>
      </p:sp>
      <p:sp>
        <p:nvSpPr>
          <p:cNvPr id="12" name="TextBox 11"/>
          <p:cNvSpPr txBox="1"/>
          <p:nvPr/>
        </p:nvSpPr>
        <p:spPr>
          <a:xfrm>
            <a:off x="505439" y="4034519"/>
            <a:ext cx="6321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Text</a:t>
            </a:r>
          </a:p>
        </p:txBody>
      </p:sp>
      <p:pic>
        <p:nvPicPr>
          <p:cNvPr id="13" name="Picture 12"/>
          <p:cNvPicPr>
            <a:picLocks noChangeAspect="1"/>
          </p:cNvPicPr>
          <p:nvPr/>
        </p:nvPicPr>
        <p:blipFill>
          <a:blip r:embed="rId3">
            <a:lum/>
            <a:alphaModFix/>
          </a:blip>
          <a:srcRect/>
          <a:stretch>
            <a:fillRect/>
          </a:stretch>
        </p:blipFill>
        <p:spPr>
          <a:xfrm>
            <a:off x="6433200" y="360000"/>
            <a:ext cx="3286799" cy="972000"/>
          </a:xfrm>
          <a:prstGeom prst="rect">
            <a:avLst/>
          </a:prstGeom>
          <a:noFill/>
          <a:ln>
            <a:noFill/>
          </a:ln>
        </p:spPr>
      </p:pic>
      <p:sp>
        <p:nvSpPr>
          <p:cNvPr id="14" name="TextBox 13"/>
          <p:cNvSpPr txBox="1"/>
          <p:nvPr/>
        </p:nvSpPr>
        <p:spPr>
          <a:xfrm>
            <a:off x="505439" y="6194520"/>
            <a:ext cx="25704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Truth &amp; Falsehood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pPr lvl="0"/>
            <a:fld id="{30BB686A-88B0-4384-A855-2F54E08CDD48}" type="slidenum">
              <a:t>20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Progress</a:t>
            </a:r>
          </a:p>
        </p:txBody>
      </p:sp>
      <p:sp>
        <p:nvSpPr>
          <p:cNvPr id="3" name="TextBox 2"/>
          <p:cNvSpPr txBox="1"/>
          <p:nvPr/>
        </p:nvSpPr>
        <p:spPr>
          <a:xfrm>
            <a:off x="503999" y="1923839"/>
            <a:ext cx="2514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Interactive Python</a:t>
            </a:r>
          </a:p>
        </p:txBody>
      </p:sp>
      <p:sp>
        <p:nvSpPr>
          <p:cNvPr id="4" name="TextBox 3"/>
          <p:cNvSpPr txBox="1"/>
          <p:nvPr/>
        </p:nvSpPr>
        <p:spPr>
          <a:xfrm>
            <a:off x="504359" y="3004200"/>
            <a:ext cx="19882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Python scripts</a:t>
            </a:r>
          </a:p>
        </p:txBody>
      </p:sp>
      <p:sp>
        <p:nvSpPr>
          <p:cNvPr id="5" name="TextBox 4"/>
          <p:cNvSpPr txBox="1"/>
          <p:nvPr/>
        </p:nvSpPr>
        <p:spPr>
          <a:xfrm>
            <a:off x="504719" y="4084560"/>
            <a:ext cx="2776320" cy="43955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a:t>
            </a:r>
            <a:r>
              <a:rPr lang="en-GB" sz="2400" b="0" i="0" u="none" strike="noStrike" kern="1200">
                <a:ln>
                  <a:noFill/>
                </a:ln>
                <a:latin typeface="Liberation Sans" pitchFamily="18"/>
                <a:ea typeface="WenQuanYi Micro Hei" pitchFamily="2"/>
                <a:cs typeface="Lohit Devanagari" pitchFamily="2"/>
              </a:rPr>
              <a:t> command</a:t>
            </a:r>
          </a:p>
        </p:txBody>
      </p:sp>
      <p:sp>
        <p:nvSpPr>
          <p:cNvPr id="6" name="TextBox 5"/>
          <p:cNvSpPr txBox="1"/>
          <p:nvPr/>
        </p:nvSpPr>
        <p:spPr>
          <a:xfrm>
            <a:off x="504719" y="5164560"/>
            <a:ext cx="2614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Simple Python text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name="page200">
    <p:spTree>
      <p:nvGrpSpPr>
        <p:cNvPr id="1" name=""/>
        <p:cNvGrpSpPr/>
        <p:nvPr/>
      </p:nvGrpSpPr>
      <p:grpSpPr>
        <a:xfrm>
          <a:off x="0" y="0"/>
          <a:ext cx="0" cy="0"/>
          <a:chOff x="0" y="0"/>
          <a:chExt cx="0" cy="0"/>
        </a:xfrm>
      </p:grpSpPr>
      <p:sp>
        <p:nvSpPr>
          <p:cNvPr id="36" name="Slide Number Placeholder 1"/>
          <p:cNvSpPr>
            <a:spLocks noGrp="1"/>
          </p:cNvSpPr>
          <p:nvPr>
            <p:ph type="sldNum" sz="quarter" idx="10"/>
          </p:nvPr>
        </p:nvSpPr>
        <p:spPr/>
        <p:txBody>
          <a:bodyPr/>
          <a:lstStyle/>
          <a:p>
            <a:pPr lvl="0"/>
            <a:fld id="{ED9E874C-86E1-476E-8E19-F60CE21635A4}" type="slidenum">
              <a:t>200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Changing a value in a list </a:t>
            </a:r>
            <a:r>
              <a:rPr lang="en-GB">
                <a:latin typeface="Liberation Sans" pitchFamily="34"/>
              </a:rPr>
              <a:t>―</a:t>
            </a:r>
            <a:r>
              <a:rPr lang="en-GB"/>
              <a:t> 5</a:t>
            </a:r>
          </a:p>
        </p:txBody>
      </p:sp>
      <p:sp>
        <p:nvSpPr>
          <p:cNvPr id="3" name="TextBox 2"/>
          <p:cNvSpPr txBox="1"/>
          <p:nvPr/>
        </p:nvSpPr>
        <p:spPr>
          <a:xfrm>
            <a:off x="503999" y="194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5519" y="194400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data[2] = </a:t>
            </a:r>
            <a:r>
              <a:rPr lang="en-GB" sz="2400" b="1" i="0" u="none" strike="noStrike" kern="1200">
                <a:ln>
                  <a:noFill/>
                </a:ln>
                <a:solidFill>
                  <a:srgbClr val="808080"/>
                </a:solidFill>
                <a:latin typeface="Liberation Mono" pitchFamily="49"/>
                <a:ea typeface="Liberation Mono" pitchFamily="49"/>
                <a:cs typeface="Liberation Mono" pitchFamily="49"/>
              </a:rPr>
              <a:t>'G'</a:t>
            </a:r>
          </a:p>
        </p:txBody>
      </p:sp>
      <p:sp>
        <p:nvSpPr>
          <p:cNvPr id="5" name="Straight Connector 4"/>
          <p:cNvSpPr/>
          <p:nvPr/>
        </p:nvSpPr>
        <p:spPr>
          <a:xfrm flipH="1">
            <a:off x="1224000" y="1728000"/>
            <a:ext cx="2376000" cy="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6" name="TextBox 5"/>
          <p:cNvSpPr txBox="1"/>
          <p:nvPr/>
        </p:nvSpPr>
        <p:spPr>
          <a:xfrm>
            <a:off x="8280000" y="1512000"/>
            <a:ext cx="16149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Right to left</a:t>
            </a:r>
          </a:p>
        </p:txBody>
      </p:sp>
      <p:sp>
        <p:nvSpPr>
          <p:cNvPr id="7" name="Freeform 6"/>
          <p:cNvSpPr/>
          <p:nvPr/>
        </p:nvSpPr>
        <p:spPr>
          <a:xfrm>
            <a:off x="433440" y="3705479"/>
            <a:ext cx="1268640" cy="724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data</a:t>
            </a:r>
          </a:p>
        </p:txBody>
      </p:sp>
      <p:cxnSp>
        <p:nvCxnSpPr>
          <p:cNvPr id="8" name="Straight Arrow Connector 7"/>
          <p:cNvCxnSpPr>
            <a:stCxn id="7" idx="1"/>
            <a:endCxn id="9" idx="3"/>
          </p:cNvCxnSpPr>
          <p:nvPr/>
        </p:nvCxnSpPr>
        <p:spPr>
          <a:xfrm flipV="1">
            <a:off x="1702080" y="4067640"/>
            <a:ext cx="603000" cy="179"/>
          </a:xfrm>
          <a:prstGeom prst="straightConnector1">
            <a:avLst/>
          </a:prstGeom>
          <a:noFill/>
          <a:ln w="18000">
            <a:solidFill>
              <a:srgbClr val="008000"/>
            </a:solidFill>
            <a:prstDash val="solid"/>
            <a:tailEnd type="arrow"/>
          </a:ln>
        </p:spPr>
      </p:cxnSp>
      <p:sp>
        <p:nvSpPr>
          <p:cNvPr id="9" name="Freeform 8"/>
          <p:cNvSpPr/>
          <p:nvPr/>
        </p:nvSpPr>
        <p:spPr>
          <a:xfrm>
            <a:off x="2305080" y="2735640"/>
            <a:ext cx="864000" cy="26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t" anchorCtr="1"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list</a:t>
            </a:r>
          </a:p>
        </p:txBody>
      </p:sp>
      <p:sp>
        <p:nvSpPr>
          <p:cNvPr id="10" name="Freeform 9"/>
          <p:cNvSpPr/>
          <p:nvPr/>
        </p:nvSpPr>
        <p:spPr>
          <a:xfrm>
            <a:off x="2413800" y="323892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a:t>
            </a:r>
          </a:p>
        </p:txBody>
      </p:sp>
      <p:sp>
        <p:nvSpPr>
          <p:cNvPr id="11" name="Freeform 10"/>
          <p:cNvSpPr/>
          <p:nvPr/>
        </p:nvSpPr>
        <p:spPr>
          <a:xfrm>
            <a:off x="2557439" y="410364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12" name="Freeform 11"/>
          <p:cNvSpPr/>
          <p:nvPr/>
        </p:nvSpPr>
        <p:spPr>
          <a:xfrm>
            <a:off x="2557800" y="446364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13" name="Freeform 12"/>
          <p:cNvSpPr/>
          <p:nvPr/>
        </p:nvSpPr>
        <p:spPr>
          <a:xfrm>
            <a:off x="2558160" y="482364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grpSp>
        <p:nvGrpSpPr>
          <p:cNvPr id="14" name="Group 13"/>
          <p:cNvGrpSpPr/>
          <p:nvPr/>
        </p:nvGrpSpPr>
        <p:grpSpPr>
          <a:xfrm>
            <a:off x="4464360" y="3131640"/>
            <a:ext cx="3671999" cy="864000"/>
            <a:chOff x="4464360" y="3131640"/>
            <a:chExt cx="3671999" cy="864000"/>
          </a:xfrm>
        </p:grpSpPr>
        <p:sp>
          <p:nvSpPr>
            <p:cNvPr id="15" name="Freeform 14"/>
            <p:cNvSpPr/>
            <p:nvPr/>
          </p:nvSpPr>
          <p:spPr>
            <a:xfrm>
              <a:off x="4464360" y="3131640"/>
              <a:ext cx="3671999"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16" name="Freeform 15"/>
            <p:cNvSpPr/>
            <p:nvPr/>
          </p:nvSpPr>
          <p:spPr>
            <a:xfrm>
              <a:off x="5149440" y="3275279"/>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a:t>
              </a:r>
            </a:p>
          </p:txBody>
        </p:sp>
        <p:sp>
          <p:nvSpPr>
            <p:cNvPr id="17" name="Freeform 16"/>
            <p:cNvSpPr/>
            <p:nvPr/>
          </p:nvSpPr>
          <p:spPr>
            <a:xfrm>
              <a:off x="6049440" y="3275279"/>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sp>
          <p:nvSpPr>
            <p:cNvPr id="18" name="Freeform 17"/>
            <p:cNvSpPr/>
            <p:nvPr/>
          </p:nvSpPr>
          <p:spPr>
            <a:xfrm>
              <a:off x="6409800" y="3275279"/>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19" name="Freeform 18"/>
            <p:cNvSpPr/>
            <p:nvPr/>
          </p:nvSpPr>
          <p:spPr>
            <a:xfrm>
              <a:off x="6770160" y="3275279"/>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a:t>
              </a:r>
            </a:p>
          </p:txBody>
        </p:sp>
        <p:sp>
          <p:nvSpPr>
            <p:cNvPr id="20" name="Freeform 19"/>
            <p:cNvSpPr/>
            <p:nvPr/>
          </p:nvSpPr>
          <p:spPr>
            <a:xfrm>
              <a:off x="7130520" y="3275279"/>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a:t>
              </a:r>
            </a:p>
          </p:txBody>
        </p:sp>
        <p:sp>
          <p:nvSpPr>
            <p:cNvPr id="21" name="Freeform 20"/>
            <p:cNvSpPr/>
            <p:nvPr/>
          </p:nvSpPr>
          <p:spPr>
            <a:xfrm>
              <a:off x="7490880" y="3275279"/>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grpSp>
        <p:nvGrpSpPr>
          <p:cNvPr id="22" name="Group 21"/>
          <p:cNvGrpSpPr/>
          <p:nvPr/>
        </p:nvGrpSpPr>
        <p:grpSpPr>
          <a:xfrm>
            <a:off x="4464360" y="4211640"/>
            <a:ext cx="3311999" cy="864000"/>
            <a:chOff x="4464360" y="4211640"/>
            <a:chExt cx="3311999" cy="864000"/>
          </a:xfrm>
        </p:grpSpPr>
        <p:sp>
          <p:nvSpPr>
            <p:cNvPr id="23" name="Freeform 22"/>
            <p:cNvSpPr/>
            <p:nvPr/>
          </p:nvSpPr>
          <p:spPr>
            <a:xfrm>
              <a:off x="4464360" y="4211640"/>
              <a:ext cx="3311999"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24" name="Freeform 23"/>
            <p:cNvSpPr/>
            <p:nvPr/>
          </p:nvSpPr>
          <p:spPr>
            <a:xfrm>
              <a:off x="5149440" y="435528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4</a:t>
              </a:r>
            </a:p>
          </p:txBody>
        </p:sp>
        <p:sp>
          <p:nvSpPr>
            <p:cNvPr id="25" name="Freeform 24"/>
            <p:cNvSpPr/>
            <p:nvPr/>
          </p:nvSpPr>
          <p:spPr>
            <a:xfrm>
              <a:off x="6049440" y="435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a:t>
              </a:r>
            </a:p>
          </p:txBody>
        </p:sp>
        <p:sp>
          <p:nvSpPr>
            <p:cNvPr id="26" name="Freeform 25"/>
            <p:cNvSpPr/>
            <p:nvPr/>
          </p:nvSpPr>
          <p:spPr>
            <a:xfrm>
              <a:off x="6409800" y="435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a:t>
              </a:r>
            </a:p>
          </p:txBody>
        </p:sp>
        <p:sp>
          <p:nvSpPr>
            <p:cNvPr id="27" name="Freeform 26"/>
            <p:cNvSpPr/>
            <p:nvPr/>
          </p:nvSpPr>
          <p:spPr>
            <a:xfrm>
              <a:off x="6770160" y="435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a:t>
              </a:r>
            </a:p>
          </p:txBody>
        </p:sp>
        <p:sp>
          <p:nvSpPr>
            <p:cNvPr id="28" name="Freeform 27"/>
            <p:cNvSpPr/>
            <p:nvPr/>
          </p:nvSpPr>
          <p:spPr>
            <a:xfrm>
              <a:off x="7130520" y="435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cxnSp>
        <p:nvCxnSpPr>
          <p:cNvPr id="29" name="Elbow Connector 28"/>
          <p:cNvCxnSpPr>
            <a:stCxn id="11" idx="1"/>
          </p:cNvCxnSpPr>
          <p:nvPr/>
        </p:nvCxnSpPr>
        <p:spPr>
          <a:xfrm flipV="1">
            <a:off x="2917079" y="3563640"/>
            <a:ext cx="1547281" cy="720000"/>
          </a:xfrm>
          <a:prstGeom prst="bentConnector3">
            <a:avLst/>
          </a:prstGeom>
          <a:noFill/>
          <a:ln w="18000">
            <a:solidFill>
              <a:srgbClr val="008000"/>
            </a:solidFill>
            <a:prstDash val="solid"/>
            <a:tailEnd type="arrow"/>
          </a:ln>
        </p:spPr>
      </p:cxnSp>
      <p:cxnSp>
        <p:nvCxnSpPr>
          <p:cNvPr id="30" name="Elbow Connector 29"/>
          <p:cNvCxnSpPr>
            <a:stCxn id="13" idx="1"/>
            <a:endCxn id="33" idx="3"/>
          </p:cNvCxnSpPr>
          <p:nvPr/>
        </p:nvCxnSpPr>
        <p:spPr>
          <a:xfrm>
            <a:off x="2917800" y="5003640"/>
            <a:ext cx="1546560" cy="1800000"/>
          </a:xfrm>
          <a:prstGeom prst="bentConnector3">
            <a:avLst/>
          </a:prstGeom>
          <a:noFill/>
          <a:ln w="18000">
            <a:solidFill>
              <a:srgbClr val="008000"/>
            </a:solidFill>
            <a:prstDash val="solid"/>
            <a:tailEnd type="arrow"/>
          </a:ln>
        </p:spPr>
      </p:cxnSp>
      <p:cxnSp>
        <p:nvCxnSpPr>
          <p:cNvPr id="31" name="Straight Arrow Connector 30"/>
          <p:cNvCxnSpPr>
            <a:stCxn id="12" idx="1"/>
          </p:cNvCxnSpPr>
          <p:nvPr/>
        </p:nvCxnSpPr>
        <p:spPr>
          <a:xfrm>
            <a:off x="2917440" y="4643640"/>
            <a:ext cx="1546920" cy="0"/>
          </a:xfrm>
          <a:prstGeom prst="straightConnector1">
            <a:avLst/>
          </a:prstGeom>
          <a:noFill/>
          <a:ln w="18000">
            <a:solidFill>
              <a:srgbClr val="008000"/>
            </a:solidFill>
            <a:prstDash val="solid"/>
            <a:tailEnd type="arrow"/>
          </a:ln>
        </p:spPr>
      </p:cxnSp>
      <p:grpSp>
        <p:nvGrpSpPr>
          <p:cNvPr id="32" name="Group 31"/>
          <p:cNvGrpSpPr/>
          <p:nvPr/>
        </p:nvGrpSpPr>
        <p:grpSpPr>
          <a:xfrm>
            <a:off x="4464360" y="6371640"/>
            <a:ext cx="2159640" cy="864000"/>
            <a:chOff x="4464360" y="6371640"/>
            <a:chExt cx="2159640" cy="864000"/>
          </a:xfrm>
        </p:grpSpPr>
        <p:sp>
          <p:nvSpPr>
            <p:cNvPr id="33" name="Freeform 32"/>
            <p:cNvSpPr/>
            <p:nvPr/>
          </p:nvSpPr>
          <p:spPr>
            <a:xfrm>
              <a:off x="4464360" y="6371640"/>
              <a:ext cx="215964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34" name="Freeform 33"/>
            <p:cNvSpPr/>
            <p:nvPr/>
          </p:nvSpPr>
          <p:spPr>
            <a:xfrm>
              <a:off x="5149440" y="651528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sp>
          <p:nvSpPr>
            <p:cNvPr id="35" name="Freeform 34"/>
            <p:cNvSpPr/>
            <p:nvPr/>
          </p:nvSpPr>
          <p:spPr>
            <a:xfrm>
              <a:off x="6049440" y="651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name="page201">
    <p:spTree>
      <p:nvGrpSpPr>
        <p:cNvPr id="1" name=""/>
        <p:cNvGrpSpPr/>
        <p:nvPr/>
      </p:nvGrpSpPr>
      <p:grpSpPr>
        <a:xfrm>
          <a:off x="0" y="0"/>
          <a:ext cx="0" cy="0"/>
          <a:chOff x="0" y="0"/>
          <a:chExt cx="0" cy="0"/>
        </a:xfrm>
      </p:grpSpPr>
      <p:sp>
        <p:nvSpPr>
          <p:cNvPr id="42" name="Slide Number Placeholder 1"/>
          <p:cNvSpPr>
            <a:spLocks noGrp="1"/>
          </p:cNvSpPr>
          <p:nvPr>
            <p:ph type="sldNum" sz="quarter" idx="10"/>
          </p:nvPr>
        </p:nvSpPr>
        <p:spPr/>
        <p:txBody>
          <a:bodyPr/>
          <a:lstStyle/>
          <a:p>
            <a:pPr lvl="0"/>
            <a:fld id="{C614333F-5177-430F-B4B8-36706FB08B74}" type="slidenum">
              <a:t>201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Removing an entry from a list </a:t>
            </a:r>
            <a:r>
              <a:rPr lang="en-GB">
                <a:latin typeface="Liberation Sans" pitchFamily="34"/>
              </a:rPr>
              <a:t>―</a:t>
            </a:r>
            <a:r>
              <a:rPr lang="en-GB"/>
              <a:t> 1</a:t>
            </a:r>
          </a:p>
        </p:txBody>
      </p:sp>
      <p:sp>
        <p:nvSpPr>
          <p:cNvPr id="3" name="TextBox 2"/>
          <p:cNvSpPr txBox="1"/>
          <p:nvPr/>
        </p:nvSpPr>
        <p:spPr>
          <a:xfrm>
            <a:off x="503640" y="1935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5159" y="193536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del data[1]</a:t>
            </a:r>
          </a:p>
        </p:txBody>
      </p:sp>
      <p:sp>
        <p:nvSpPr>
          <p:cNvPr id="5" name="Freeform 4"/>
          <p:cNvSpPr/>
          <p:nvPr/>
        </p:nvSpPr>
        <p:spPr>
          <a:xfrm>
            <a:off x="433079" y="3696840"/>
            <a:ext cx="1268640" cy="724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data</a:t>
            </a:r>
          </a:p>
        </p:txBody>
      </p:sp>
      <p:cxnSp>
        <p:nvCxnSpPr>
          <p:cNvPr id="6" name="Straight Arrow Connector 5"/>
          <p:cNvCxnSpPr>
            <a:stCxn id="5" idx="1"/>
            <a:endCxn id="7" idx="3"/>
          </p:cNvCxnSpPr>
          <p:nvPr/>
        </p:nvCxnSpPr>
        <p:spPr>
          <a:xfrm flipV="1">
            <a:off x="1701719" y="4059000"/>
            <a:ext cx="603001" cy="180"/>
          </a:xfrm>
          <a:prstGeom prst="straightConnector1">
            <a:avLst/>
          </a:prstGeom>
          <a:noFill/>
          <a:ln w="18000">
            <a:solidFill>
              <a:srgbClr val="008000"/>
            </a:solidFill>
            <a:prstDash val="solid"/>
            <a:tailEnd type="arrow"/>
          </a:ln>
        </p:spPr>
      </p:cxnSp>
      <p:sp>
        <p:nvSpPr>
          <p:cNvPr id="7" name="Freeform 6"/>
          <p:cNvSpPr/>
          <p:nvPr/>
        </p:nvSpPr>
        <p:spPr>
          <a:xfrm>
            <a:off x="2304720" y="2727000"/>
            <a:ext cx="864000" cy="26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t" anchorCtr="1"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list</a:t>
            </a:r>
          </a:p>
        </p:txBody>
      </p:sp>
      <p:sp>
        <p:nvSpPr>
          <p:cNvPr id="8" name="Freeform 7"/>
          <p:cNvSpPr/>
          <p:nvPr/>
        </p:nvSpPr>
        <p:spPr>
          <a:xfrm>
            <a:off x="2413440" y="323028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a:t>
            </a:r>
          </a:p>
        </p:txBody>
      </p:sp>
      <p:sp>
        <p:nvSpPr>
          <p:cNvPr id="9" name="Freeform 8"/>
          <p:cNvSpPr/>
          <p:nvPr/>
        </p:nvSpPr>
        <p:spPr>
          <a:xfrm>
            <a:off x="2557080" y="409500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10" name="Freeform 9"/>
          <p:cNvSpPr/>
          <p:nvPr/>
        </p:nvSpPr>
        <p:spPr>
          <a:xfrm>
            <a:off x="2557439" y="445500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11" name="Freeform 10"/>
          <p:cNvSpPr/>
          <p:nvPr/>
        </p:nvSpPr>
        <p:spPr>
          <a:xfrm>
            <a:off x="2557800" y="481500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grpSp>
        <p:nvGrpSpPr>
          <p:cNvPr id="12" name="Group 11"/>
          <p:cNvGrpSpPr/>
          <p:nvPr/>
        </p:nvGrpSpPr>
        <p:grpSpPr>
          <a:xfrm>
            <a:off x="4464000" y="3123000"/>
            <a:ext cx="3671999" cy="864000"/>
            <a:chOff x="4464000" y="3123000"/>
            <a:chExt cx="3671999" cy="864000"/>
          </a:xfrm>
        </p:grpSpPr>
        <p:sp>
          <p:nvSpPr>
            <p:cNvPr id="13" name="Freeform 12"/>
            <p:cNvSpPr/>
            <p:nvPr/>
          </p:nvSpPr>
          <p:spPr>
            <a:xfrm>
              <a:off x="4464000" y="3123000"/>
              <a:ext cx="3671999"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14" name="Freeform 13"/>
            <p:cNvSpPr/>
            <p:nvPr/>
          </p:nvSpPr>
          <p:spPr>
            <a:xfrm>
              <a:off x="5149080" y="326664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a:t>
              </a:r>
            </a:p>
          </p:txBody>
        </p:sp>
        <p:sp>
          <p:nvSpPr>
            <p:cNvPr id="15" name="Freeform 14"/>
            <p:cNvSpPr/>
            <p:nvPr/>
          </p:nvSpPr>
          <p:spPr>
            <a:xfrm>
              <a:off x="6049080" y="326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sp>
          <p:nvSpPr>
            <p:cNvPr id="16" name="Freeform 15"/>
            <p:cNvSpPr/>
            <p:nvPr/>
          </p:nvSpPr>
          <p:spPr>
            <a:xfrm>
              <a:off x="6409440" y="326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17" name="Freeform 16"/>
            <p:cNvSpPr/>
            <p:nvPr/>
          </p:nvSpPr>
          <p:spPr>
            <a:xfrm>
              <a:off x="6769800" y="326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a:t>
              </a:r>
            </a:p>
          </p:txBody>
        </p:sp>
        <p:sp>
          <p:nvSpPr>
            <p:cNvPr id="18" name="Freeform 17"/>
            <p:cNvSpPr/>
            <p:nvPr/>
          </p:nvSpPr>
          <p:spPr>
            <a:xfrm>
              <a:off x="7130160" y="326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a:t>
              </a:r>
            </a:p>
          </p:txBody>
        </p:sp>
        <p:sp>
          <p:nvSpPr>
            <p:cNvPr id="19" name="Freeform 18"/>
            <p:cNvSpPr/>
            <p:nvPr/>
          </p:nvSpPr>
          <p:spPr>
            <a:xfrm>
              <a:off x="7490520" y="326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grpSp>
        <p:nvGrpSpPr>
          <p:cNvPr id="20" name="Group 19"/>
          <p:cNvGrpSpPr/>
          <p:nvPr/>
        </p:nvGrpSpPr>
        <p:grpSpPr>
          <a:xfrm>
            <a:off x="4464000" y="4203000"/>
            <a:ext cx="3311999" cy="864000"/>
            <a:chOff x="4464000" y="4203000"/>
            <a:chExt cx="3311999" cy="864000"/>
          </a:xfrm>
        </p:grpSpPr>
        <p:sp>
          <p:nvSpPr>
            <p:cNvPr id="21" name="Freeform 20"/>
            <p:cNvSpPr/>
            <p:nvPr/>
          </p:nvSpPr>
          <p:spPr>
            <a:xfrm>
              <a:off x="4464000" y="4203000"/>
              <a:ext cx="3311999"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22" name="Freeform 21"/>
            <p:cNvSpPr/>
            <p:nvPr/>
          </p:nvSpPr>
          <p:spPr>
            <a:xfrm>
              <a:off x="5149080" y="434664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4</a:t>
              </a:r>
            </a:p>
          </p:txBody>
        </p:sp>
        <p:sp>
          <p:nvSpPr>
            <p:cNvPr id="23" name="Freeform 22"/>
            <p:cNvSpPr/>
            <p:nvPr/>
          </p:nvSpPr>
          <p:spPr>
            <a:xfrm>
              <a:off x="6049080" y="434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a:t>
              </a:r>
            </a:p>
          </p:txBody>
        </p:sp>
        <p:sp>
          <p:nvSpPr>
            <p:cNvPr id="24" name="Freeform 23"/>
            <p:cNvSpPr/>
            <p:nvPr/>
          </p:nvSpPr>
          <p:spPr>
            <a:xfrm>
              <a:off x="6409440" y="434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a:t>
              </a:r>
            </a:p>
          </p:txBody>
        </p:sp>
        <p:sp>
          <p:nvSpPr>
            <p:cNvPr id="25" name="Freeform 24"/>
            <p:cNvSpPr/>
            <p:nvPr/>
          </p:nvSpPr>
          <p:spPr>
            <a:xfrm>
              <a:off x="6769800" y="434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a:t>
              </a:r>
            </a:p>
          </p:txBody>
        </p:sp>
        <p:sp>
          <p:nvSpPr>
            <p:cNvPr id="26" name="Freeform 25"/>
            <p:cNvSpPr/>
            <p:nvPr/>
          </p:nvSpPr>
          <p:spPr>
            <a:xfrm>
              <a:off x="7130160" y="434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grpSp>
        <p:nvGrpSpPr>
          <p:cNvPr id="27" name="Group 26"/>
          <p:cNvGrpSpPr/>
          <p:nvPr/>
        </p:nvGrpSpPr>
        <p:grpSpPr>
          <a:xfrm>
            <a:off x="4464000" y="5283000"/>
            <a:ext cx="3671999" cy="864000"/>
            <a:chOff x="4464000" y="5283000"/>
            <a:chExt cx="3671999" cy="864000"/>
          </a:xfrm>
        </p:grpSpPr>
        <p:sp>
          <p:nvSpPr>
            <p:cNvPr id="28" name="Freeform 27"/>
            <p:cNvSpPr/>
            <p:nvPr/>
          </p:nvSpPr>
          <p:spPr>
            <a:xfrm>
              <a:off x="4464000" y="5283000"/>
              <a:ext cx="3671999"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29" name="Freeform 28"/>
            <p:cNvSpPr/>
            <p:nvPr/>
          </p:nvSpPr>
          <p:spPr>
            <a:xfrm>
              <a:off x="5149080" y="542664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a:t>
              </a:r>
            </a:p>
          </p:txBody>
        </p:sp>
        <p:sp>
          <p:nvSpPr>
            <p:cNvPr id="30" name="Freeform 29"/>
            <p:cNvSpPr/>
            <p:nvPr/>
          </p:nvSpPr>
          <p:spPr>
            <a:xfrm>
              <a:off x="6049080" y="542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a:t>
              </a:r>
            </a:p>
          </p:txBody>
        </p:sp>
        <p:sp>
          <p:nvSpPr>
            <p:cNvPr id="31" name="Freeform 30"/>
            <p:cNvSpPr/>
            <p:nvPr/>
          </p:nvSpPr>
          <p:spPr>
            <a:xfrm>
              <a:off x="6409440" y="542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sp>
          <p:nvSpPr>
            <p:cNvPr id="32" name="Freeform 31"/>
            <p:cNvSpPr/>
            <p:nvPr/>
          </p:nvSpPr>
          <p:spPr>
            <a:xfrm>
              <a:off x="6769800" y="542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a:t>
              </a:r>
            </a:p>
          </p:txBody>
        </p:sp>
        <p:sp>
          <p:nvSpPr>
            <p:cNvPr id="33" name="Freeform 32"/>
            <p:cNvSpPr/>
            <p:nvPr/>
          </p:nvSpPr>
          <p:spPr>
            <a:xfrm>
              <a:off x="7130160" y="542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a:t>
              </a:r>
            </a:p>
          </p:txBody>
        </p:sp>
        <p:sp>
          <p:nvSpPr>
            <p:cNvPr id="34" name="Freeform 33"/>
            <p:cNvSpPr/>
            <p:nvPr/>
          </p:nvSpPr>
          <p:spPr>
            <a:xfrm>
              <a:off x="7490520" y="542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cxnSp>
        <p:nvCxnSpPr>
          <p:cNvPr id="35" name="Elbow Connector 34"/>
          <p:cNvCxnSpPr>
            <a:stCxn id="9" idx="1"/>
          </p:cNvCxnSpPr>
          <p:nvPr/>
        </p:nvCxnSpPr>
        <p:spPr>
          <a:xfrm flipV="1">
            <a:off x="2916720" y="3555000"/>
            <a:ext cx="1547280" cy="720000"/>
          </a:xfrm>
          <a:prstGeom prst="bentConnector3">
            <a:avLst/>
          </a:prstGeom>
          <a:noFill/>
          <a:ln w="18000">
            <a:solidFill>
              <a:srgbClr val="008000"/>
            </a:solidFill>
            <a:prstDash val="solid"/>
            <a:tailEnd type="arrow"/>
          </a:ln>
        </p:spPr>
      </p:cxnSp>
      <p:cxnSp>
        <p:nvCxnSpPr>
          <p:cNvPr id="36" name="Elbow Connector 35"/>
          <p:cNvCxnSpPr>
            <a:stCxn id="11" idx="1"/>
          </p:cNvCxnSpPr>
          <p:nvPr/>
        </p:nvCxnSpPr>
        <p:spPr>
          <a:xfrm>
            <a:off x="2917439" y="4995000"/>
            <a:ext cx="1546561" cy="720000"/>
          </a:xfrm>
          <a:prstGeom prst="bentConnector3">
            <a:avLst/>
          </a:prstGeom>
          <a:noFill/>
          <a:ln w="18000">
            <a:solidFill>
              <a:srgbClr val="008000"/>
            </a:solidFill>
            <a:prstDash val="solid"/>
            <a:tailEnd type="arrow"/>
          </a:ln>
        </p:spPr>
      </p:cxnSp>
      <p:cxnSp>
        <p:nvCxnSpPr>
          <p:cNvPr id="37" name="Straight Arrow Connector 36"/>
          <p:cNvCxnSpPr>
            <a:stCxn id="10" idx="1"/>
          </p:cNvCxnSpPr>
          <p:nvPr/>
        </p:nvCxnSpPr>
        <p:spPr>
          <a:xfrm>
            <a:off x="2917079" y="4635000"/>
            <a:ext cx="1546921" cy="0"/>
          </a:xfrm>
          <a:prstGeom prst="straightConnector1">
            <a:avLst/>
          </a:prstGeom>
          <a:noFill/>
          <a:ln w="18000">
            <a:solidFill>
              <a:srgbClr val="008000"/>
            </a:solidFill>
            <a:prstDash val="solid"/>
            <a:tailEnd type="arrow"/>
          </a:ln>
        </p:spPr>
      </p:cxnSp>
      <p:sp>
        <p:nvSpPr>
          <p:cNvPr id="38" name="TextBox 37"/>
          <p:cNvSpPr txBox="1"/>
          <p:nvPr/>
        </p:nvSpPr>
        <p:spPr>
          <a:xfrm>
            <a:off x="8423640" y="3345839"/>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data[0]</a:t>
            </a:r>
          </a:p>
        </p:txBody>
      </p:sp>
      <p:sp>
        <p:nvSpPr>
          <p:cNvPr id="39" name="TextBox 38"/>
          <p:cNvSpPr txBox="1"/>
          <p:nvPr/>
        </p:nvSpPr>
        <p:spPr>
          <a:xfrm>
            <a:off x="8423640" y="442584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data[1]</a:t>
            </a:r>
          </a:p>
        </p:txBody>
      </p:sp>
      <p:sp>
        <p:nvSpPr>
          <p:cNvPr id="40" name="TextBox 39"/>
          <p:cNvSpPr txBox="1"/>
          <p:nvPr/>
        </p:nvSpPr>
        <p:spPr>
          <a:xfrm>
            <a:off x="8423640" y="550584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data[2]</a:t>
            </a:r>
          </a:p>
        </p:txBody>
      </p:sp>
      <p:sp>
        <p:nvSpPr>
          <p:cNvPr id="41" name="TextBox 40"/>
          <p:cNvSpPr txBox="1"/>
          <p:nvPr/>
        </p:nvSpPr>
        <p:spPr>
          <a:xfrm>
            <a:off x="2439360" y="4352760"/>
            <a:ext cx="441360" cy="6022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3600" b="0" i="0" u="none" strike="noStrike" kern="1200">
                <a:ln>
                  <a:noFill/>
                </a:ln>
                <a:solidFill>
                  <a:srgbClr val="FF0000"/>
                </a:solidFill>
                <a:latin typeface="Liberation Sans" pitchFamily="18"/>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name="page202">
    <p:spTree>
      <p:nvGrpSpPr>
        <p:cNvPr id="1" name=""/>
        <p:cNvGrpSpPr/>
        <p:nvPr/>
      </p:nvGrpSpPr>
      <p:grpSpPr>
        <a:xfrm>
          <a:off x="0" y="0"/>
          <a:ext cx="0" cy="0"/>
          <a:chOff x="0" y="0"/>
          <a:chExt cx="0" cy="0"/>
        </a:xfrm>
      </p:grpSpPr>
      <p:sp>
        <p:nvSpPr>
          <p:cNvPr id="39" name="Slide Number Placeholder 1"/>
          <p:cNvSpPr>
            <a:spLocks noGrp="1"/>
          </p:cNvSpPr>
          <p:nvPr>
            <p:ph type="sldNum" sz="quarter" idx="10"/>
          </p:nvPr>
        </p:nvSpPr>
        <p:spPr/>
        <p:txBody>
          <a:bodyPr/>
          <a:lstStyle/>
          <a:p>
            <a:pPr lvl="0"/>
            <a:fld id="{4FD0118E-6583-4AB9-8205-F8D3D2D12DA9}" type="slidenum">
              <a:t>202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Removing an entry from a list </a:t>
            </a:r>
            <a:r>
              <a:rPr lang="en-GB">
                <a:latin typeface="Liberation Sans" pitchFamily="34"/>
              </a:rPr>
              <a:t>―</a:t>
            </a:r>
            <a:r>
              <a:rPr lang="en-GB"/>
              <a:t> 2</a:t>
            </a:r>
          </a:p>
        </p:txBody>
      </p:sp>
      <p:sp>
        <p:nvSpPr>
          <p:cNvPr id="3" name="TextBox 2"/>
          <p:cNvSpPr txBox="1"/>
          <p:nvPr/>
        </p:nvSpPr>
        <p:spPr>
          <a:xfrm>
            <a:off x="503640" y="1935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5159" y="193536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del data[1]</a:t>
            </a:r>
          </a:p>
        </p:txBody>
      </p:sp>
      <p:sp>
        <p:nvSpPr>
          <p:cNvPr id="5" name="Freeform 4"/>
          <p:cNvSpPr/>
          <p:nvPr/>
        </p:nvSpPr>
        <p:spPr>
          <a:xfrm>
            <a:off x="433079" y="3696840"/>
            <a:ext cx="1268640" cy="724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data</a:t>
            </a:r>
          </a:p>
        </p:txBody>
      </p:sp>
      <p:cxnSp>
        <p:nvCxnSpPr>
          <p:cNvPr id="6" name="Straight Arrow Connector 5"/>
          <p:cNvCxnSpPr>
            <a:stCxn id="5" idx="1"/>
            <a:endCxn id="7" idx="3"/>
          </p:cNvCxnSpPr>
          <p:nvPr/>
        </p:nvCxnSpPr>
        <p:spPr>
          <a:xfrm flipV="1">
            <a:off x="1701719" y="4059000"/>
            <a:ext cx="603001" cy="180"/>
          </a:xfrm>
          <a:prstGeom prst="straightConnector1">
            <a:avLst/>
          </a:prstGeom>
          <a:noFill/>
          <a:ln w="18000">
            <a:solidFill>
              <a:srgbClr val="008000"/>
            </a:solidFill>
            <a:prstDash val="solid"/>
            <a:tailEnd type="arrow"/>
          </a:ln>
        </p:spPr>
      </p:cxnSp>
      <p:sp>
        <p:nvSpPr>
          <p:cNvPr id="7" name="Freeform 6"/>
          <p:cNvSpPr/>
          <p:nvPr/>
        </p:nvSpPr>
        <p:spPr>
          <a:xfrm>
            <a:off x="2304720" y="2727000"/>
            <a:ext cx="864000" cy="26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t" anchorCtr="1"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list</a:t>
            </a:r>
          </a:p>
        </p:txBody>
      </p:sp>
      <p:sp>
        <p:nvSpPr>
          <p:cNvPr id="8" name="Freeform 7"/>
          <p:cNvSpPr/>
          <p:nvPr/>
        </p:nvSpPr>
        <p:spPr>
          <a:xfrm>
            <a:off x="2413440" y="323028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a:t>
            </a:r>
          </a:p>
        </p:txBody>
      </p:sp>
      <p:sp>
        <p:nvSpPr>
          <p:cNvPr id="9" name="Freeform 8"/>
          <p:cNvSpPr/>
          <p:nvPr/>
        </p:nvSpPr>
        <p:spPr>
          <a:xfrm>
            <a:off x="2557080" y="409500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10" name="Freeform 9"/>
          <p:cNvSpPr/>
          <p:nvPr/>
        </p:nvSpPr>
        <p:spPr>
          <a:xfrm>
            <a:off x="2557800" y="445500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grpSp>
        <p:nvGrpSpPr>
          <p:cNvPr id="11" name="Group 10"/>
          <p:cNvGrpSpPr/>
          <p:nvPr/>
        </p:nvGrpSpPr>
        <p:grpSpPr>
          <a:xfrm>
            <a:off x="4464000" y="3123000"/>
            <a:ext cx="3671999" cy="864000"/>
            <a:chOff x="4464000" y="3123000"/>
            <a:chExt cx="3671999" cy="864000"/>
          </a:xfrm>
        </p:grpSpPr>
        <p:sp>
          <p:nvSpPr>
            <p:cNvPr id="12" name="Freeform 11"/>
            <p:cNvSpPr/>
            <p:nvPr/>
          </p:nvSpPr>
          <p:spPr>
            <a:xfrm>
              <a:off x="4464000" y="3123000"/>
              <a:ext cx="3671999"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13" name="Freeform 12"/>
            <p:cNvSpPr/>
            <p:nvPr/>
          </p:nvSpPr>
          <p:spPr>
            <a:xfrm>
              <a:off x="5149080" y="326664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a:t>
              </a:r>
            </a:p>
          </p:txBody>
        </p:sp>
        <p:sp>
          <p:nvSpPr>
            <p:cNvPr id="14" name="Freeform 13"/>
            <p:cNvSpPr/>
            <p:nvPr/>
          </p:nvSpPr>
          <p:spPr>
            <a:xfrm>
              <a:off x="6049080" y="326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sp>
          <p:nvSpPr>
            <p:cNvPr id="15" name="Freeform 14"/>
            <p:cNvSpPr/>
            <p:nvPr/>
          </p:nvSpPr>
          <p:spPr>
            <a:xfrm>
              <a:off x="6409440" y="326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16" name="Freeform 15"/>
            <p:cNvSpPr/>
            <p:nvPr/>
          </p:nvSpPr>
          <p:spPr>
            <a:xfrm>
              <a:off x="6769800" y="326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a:t>
              </a:r>
            </a:p>
          </p:txBody>
        </p:sp>
        <p:sp>
          <p:nvSpPr>
            <p:cNvPr id="17" name="Freeform 16"/>
            <p:cNvSpPr/>
            <p:nvPr/>
          </p:nvSpPr>
          <p:spPr>
            <a:xfrm>
              <a:off x="7130160" y="326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a:t>
              </a:r>
            </a:p>
          </p:txBody>
        </p:sp>
        <p:sp>
          <p:nvSpPr>
            <p:cNvPr id="18" name="Freeform 17"/>
            <p:cNvSpPr/>
            <p:nvPr/>
          </p:nvSpPr>
          <p:spPr>
            <a:xfrm>
              <a:off x="7490520" y="326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grpSp>
        <p:nvGrpSpPr>
          <p:cNvPr id="19" name="Group 18"/>
          <p:cNvGrpSpPr/>
          <p:nvPr/>
        </p:nvGrpSpPr>
        <p:grpSpPr>
          <a:xfrm>
            <a:off x="4464000" y="4203000"/>
            <a:ext cx="3311999" cy="864000"/>
            <a:chOff x="4464000" y="4203000"/>
            <a:chExt cx="3311999" cy="864000"/>
          </a:xfrm>
        </p:grpSpPr>
        <p:sp>
          <p:nvSpPr>
            <p:cNvPr id="20" name="Freeform 19"/>
            <p:cNvSpPr/>
            <p:nvPr/>
          </p:nvSpPr>
          <p:spPr>
            <a:xfrm>
              <a:off x="4464000" y="4203000"/>
              <a:ext cx="3311999"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21" name="Freeform 20"/>
            <p:cNvSpPr/>
            <p:nvPr/>
          </p:nvSpPr>
          <p:spPr>
            <a:xfrm>
              <a:off x="5149080" y="434664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4</a:t>
              </a:r>
            </a:p>
          </p:txBody>
        </p:sp>
        <p:sp>
          <p:nvSpPr>
            <p:cNvPr id="22" name="Freeform 21"/>
            <p:cNvSpPr/>
            <p:nvPr/>
          </p:nvSpPr>
          <p:spPr>
            <a:xfrm>
              <a:off x="6049080" y="434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a:t>
              </a:r>
            </a:p>
          </p:txBody>
        </p:sp>
        <p:sp>
          <p:nvSpPr>
            <p:cNvPr id="23" name="Freeform 22"/>
            <p:cNvSpPr/>
            <p:nvPr/>
          </p:nvSpPr>
          <p:spPr>
            <a:xfrm>
              <a:off x="6409440" y="434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a:t>
              </a:r>
            </a:p>
          </p:txBody>
        </p:sp>
        <p:sp>
          <p:nvSpPr>
            <p:cNvPr id="24" name="Freeform 23"/>
            <p:cNvSpPr/>
            <p:nvPr/>
          </p:nvSpPr>
          <p:spPr>
            <a:xfrm>
              <a:off x="6769800" y="434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a:t>
              </a:r>
            </a:p>
          </p:txBody>
        </p:sp>
        <p:sp>
          <p:nvSpPr>
            <p:cNvPr id="25" name="Freeform 24"/>
            <p:cNvSpPr/>
            <p:nvPr/>
          </p:nvSpPr>
          <p:spPr>
            <a:xfrm>
              <a:off x="7130160" y="434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grpSp>
        <p:nvGrpSpPr>
          <p:cNvPr id="26" name="Group 25"/>
          <p:cNvGrpSpPr/>
          <p:nvPr/>
        </p:nvGrpSpPr>
        <p:grpSpPr>
          <a:xfrm>
            <a:off x="4464000" y="5283000"/>
            <a:ext cx="3671999" cy="864000"/>
            <a:chOff x="4464000" y="5283000"/>
            <a:chExt cx="3671999" cy="864000"/>
          </a:xfrm>
        </p:grpSpPr>
        <p:sp>
          <p:nvSpPr>
            <p:cNvPr id="27" name="Freeform 26"/>
            <p:cNvSpPr/>
            <p:nvPr/>
          </p:nvSpPr>
          <p:spPr>
            <a:xfrm>
              <a:off x="4464000" y="5283000"/>
              <a:ext cx="3671999"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28" name="Freeform 27"/>
            <p:cNvSpPr/>
            <p:nvPr/>
          </p:nvSpPr>
          <p:spPr>
            <a:xfrm>
              <a:off x="5149080" y="542664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a:t>
              </a:r>
            </a:p>
          </p:txBody>
        </p:sp>
        <p:sp>
          <p:nvSpPr>
            <p:cNvPr id="29" name="Freeform 28"/>
            <p:cNvSpPr/>
            <p:nvPr/>
          </p:nvSpPr>
          <p:spPr>
            <a:xfrm>
              <a:off x="6049080" y="542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a:t>
              </a:r>
            </a:p>
          </p:txBody>
        </p:sp>
        <p:sp>
          <p:nvSpPr>
            <p:cNvPr id="30" name="Freeform 29"/>
            <p:cNvSpPr/>
            <p:nvPr/>
          </p:nvSpPr>
          <p:spPr>
            <a:xfrm>
              <a:off x="6409440" y="542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sp>
          <p:nvSpPr>
            <p:cNvPr id="31" name="Freeform 30"/>
            <p:cNvSpPr/>
            <p:nvPr/>
          </p:nvSpPr>
          <p:spPr>
            <a:xfrm>
              <a:off x="6769800" y="542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a:t>
              </a:r>
            </a:p>
          </p:txBody>
        </p:sp>
        <p:sp>
          <p:nvSpPr>
            <p:cNvPr id="32" name="Freeform 31"/>
            <p:cNvSpPr/>
            <p:nvPr/>
          </p:nvSpPr>
          <p:spPr>
            <a:xfrm>
              <a:off x="7130160" y="542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a:t>
              </a:r>
            </a:p>
          </p:txBody>
        </p:sp>
        <p:sp>
          <p:nvSpPr>
            <p:cNvPr id="33" name="Freeform 32"/>
            <p:cNvSpPr/>
            <p:nvPr/>
          </p:nvSpPr>
          <p:spPr>
            <a:xfrm>
              <a:off x="7490520" y="542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cxnSp>
        <p:nvCxnSpPr>
          <p:cNvPr id="34" name="Elbow Connector 33"/>
          <p:cNvCxnSpPr>
            <a:stCxn id="9" idx="1"/>
          </p:cNvCxnSpPr>
          <p:nvPr/>
        </p:nvCxnSpPr>
        <p:spPr>
          <a:xfrm flipV="1">
            <a:off x="2916720" y="3555000"/>
            <a:ext cx="1547280" cy="720000"/>
          </a:xfrm>
          <a:prstGeom prst="bentConnector3">
            <a:avLst/>
          </a:prstGeom>
          <a:noFill/>
          <a:ln w="18000">
            <a:solidFill>
              <a:srgbClr val="008000"/>
            </a:solidFill>
            <a:prstDash val="solid"/>
            <a:tailEnd type="arrow"/>
          </a:ln>
        </p:spPr>
      </p:cxnSp>
      <p:cxnSp>
        <p:nvCxnSpPr>
          <p:cNvPr id="35" name="Elbow Connector 34"/>
          <p:cNvCxnSpPr>
            <a:stCxn id="10" idx="1"/>
          </p:cNvCxnSpPr>
          <p:nvPr/>
        </p:nvCxnSpPr>
        <p:spPr>
          <a:xfrm>
            <a:off x="2917439" y="4635000"/>
            <a:ext cx="1546561" cy="1080000"/>
          </a:xfrm>
          <a:prstGeom prst="bentConnector3">
            <a:avLst/>
          </a:prstGeom>
          <a:noFill/>
          <a:ln w="18000">
            <a:solidFill>
              <a:srgbClr val="008000"/>
            </a:solidFill>
            <a:prstDash val="solid"/>
            <a:tailEnd type="arrow"/>
          </a:ln>
        </p:spPr>
      </p:cxnSp>
      <p:sp>
        <p:nvSpPr>
          <p:cNvPr id="36" name="TextBox 35"/>
          <p:cNvSpPr txBox="1"/>
          <p:nvPr/>
        </p:nvSpPr>
        <p:spPr>
          <a:xfrm>
            <a:off x="8423640" y="3345839"/>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data[0]</a:t>
            </a:r>
          </a:p>
        </p:txBody>
      </p:sp>
      <p:sp>
        <p:nvSpPr>
          <p:cNvPr id="37" name="TextBox 36"/>
          <p:cNvSpPr txBox="1"/>
          <p:nvPr/>
        </p:nvSpPr>
        <p:spPr>
          <a:xfrm>
            <a:off x="8423640" y="550584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data[1]</a:t>
            </a:r>
          </a:p>
        </p:txBody>
      </p:sp>
      <p:sp>
        <p:nvSpPr>
          <p:cNvPr id="38" name="TextBox 37"/>
          <p:cNvSpPr txBox="1"/>
          <p:nvPr/>
        </p:nvSpPr>
        <p:spPr>
          <a:xfrm>
            <a:off x="8271360" y="4259160"/>
            <a:ext cx="153108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No longer</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referenced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name="page203">
    <p:spTree>
      <p:nvGrpSpPr>
        <p:cNvPr id="1" name=""/>
        <p:cNvGrpSpPr/>
        <p:nvPr/>
      </p:nvGrpSpPr>
      <p:grpSpPr>
        <a:xfrm>
          <a:off x="0" y="0"/>
          <a:ext cx="0" cy="0"/>
          <a:chOff x="0" y="0"/>
          <a:chExt cx="0" cy="0"/>
        </a:xfrm>
      </p:grpSpPr>
      <p:sp>
        <p:nvSpPr>
          <p:cNvPr id="31" name="Slide Number Placeholder 1"/>
          <p:cNvSpPr>
            <a:spLocks noGrp="1"/>
          </p:cNvSpPr>
          <p:nvPr>
            <p:ph type="sldNum" sz="quarter" idx="10"/>
          </p:nvPr>
        </p:nvSpPr>
        <p:spPr/>
        <p:txBody>
          <a:bodyPr/>
          <a:lstStyle/>
          <a:p>
            <a:pPr lvl="0"/>
            <a:fld id="{B8F03E53-85DC-425F-AD79-60BD35D000FA}" type="slidenum">
              <a:t>203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Removing an entry from a list </a:t>
            </a:r>
            <a:r>
              <a:rPr lang="en-GB">
                <a:latin typeface="Liberation Sans" pitchFamily="34"/>
              </a:rPr>
              <a:t>―</a:t>
            </a:r>
            <a:r>
              <a:rPr lang="en-GB"/>
              <a:t> 3</a:t>
            </a:r>
          </a:p>
        </p:txBody>
      </p:sp>
      <p:sp>
        <p:nvSpPr>
          <p:cNvPr id="3" name="TextBox 2"/>
          <p:cNvSpPr txBox="1"/>
          <p:nvPr/>
        </p:nvSpPr>
        <p:spPr>
          <a:xfrm>
            <a:off x="503640" y="1935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5159" y="193536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del data[1]</a:t>
            </a:r>
          </a:p>
        </p:txBody>
      </p:sp>
      <p:sp>
        <p:nvSpPr>
          <p:cNvPr id="5" name="Freeform 4"/>
          <p:cNvSpPr/>
          <p:nvPr/>
        </p:nvSpPr>
        <p:spPr>
          <a:xfrm>
            <a:off x="433079" y="3696840"/>
            <a:ext cx="1268640" cy="724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data</a:t>
            </a:r>
          </a:p>
        </p:txBody>
      </p:sp>
      <p:cxnSp>
        <p:nvCxnSpPr>
          <p:cNvPr id="6" name="Straight Arrow Connector 5"/>
          <p:cNvCxnSpPr>
            <a:stCxn id="5" idx="1"/>
            <a:endCxn id="7" idx="3"/>
          </p:cNvCxnSpPr>
          <p:nvPr/>
        </p:nvCxnSpPr>
        <p:spPr>
          <a:xfrm flipV="1">
            <a:off x="1701719" y="4059000"/>
            <a:ext cx="603001" cy="180"/>
          </a:xfrm>
          <a:prstGeom prst="straightConnector1">
            <a:avLst/>
          </a:prstGeom>
          <a:noFill/>
          <a:ln w="18000">
            <a:solidFill>
              <a:srgbClr val="008000"/>
            </a:solidFill>
            <a:prstDash val="solid"/>
            <a:tailEnd type="arrow"/>
          </a:ln>
        </p:spPr>
      </p:cxnSp>
      <p:sp>
        <p:nvSpPr>
          <p:cNvPr id="7" name="Freeform 6"/>
          <p:cNvSpPr/>
          <p:nvPr/>
        </p:nvSpPr>
        <p:spPr>
          <a:xfrm>
            <a:off x="2304720" y="2727000"/>
            <a:ext cx="864000" cy="26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t" anchorCtr="1"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list</a:t>
            </a:r>
          </a:p>
        </p:txBody>
      </p:sp>
      <p:sp>
        <p:nvSpPr>
          <p:cNvPr id="8" name="Freeform 7"/>
          <p:cNvSpPr/>
          <p:nvPr/>
        </p:nvSpPr>
        <p:spPr>
          <a:xfrm>
            <a:off x="2413440" y="323028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a:t>
            </a:r>
          </a:p>
        </p:txBody>
      </p:sp>
      <p:sp>
        <p:nvSpPr>
          <p:cNvPr id="9" name="Freeform 8"/>
          <p:cNvSpPr/>
          <p:nvPr/>
        </p:nvSpPr>
        <p:spPr>
          <a:xfrm>
            <a:off x="2557080" y="409500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10" name="Freeform 9"/>
          <p:cNvSpPr/>
          <p:nvPr/>
        </p:nvSpPr>
        <p:spPr>
          <a:xfrm>
            <a:off x="2557800" y="445500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grpSp>
        <p:nvGrpSpPr>
          <p:cNvPr id="11" name="Group 10"/>
          <p:cNvGrpSpPr/>
          <p:nvPr/>
        </p:nvGrpSpPr>
        <p:grpSpPr>
          <a:xfrm>
            <a:off x="4464000" y="3123000"/>
            <a:ext cx="3671999" cy="864000"/>
            <a:chOff x="4464000" y="3123000"/>
            <a:chExt cx="3671999" cy="864000"/>
          </a:xfrm>
        </p:grpSpPr>
        <p:sp>
          <p:nvSpPr>
            <p:cNvPr id="12" name="Freeform 11"/>
            <p:cNvSpPr/>
            <p:nvPr/>
          </p:nvSpPr>
          <p:spPr>
            <a:xfrm>
              <a:off x="4464000" y="3123000"/>
              <a:ext cx="3671999"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13" name="Freeform 12"/>
            <p:cNvSpPr/>
            <p:nvPr/>
          </p:nvSpPr>
          <p:spPr>
            <a:xfrm>
              <a:off x="5149080" y="326664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a:t>
              </a:r>
            </a:p>
          </p:txBody>
        </p:sp>
        <p:sp>
          <p:nvSpPr>
            <p:cNvPr id="14" name="Freeform 13"/>
            <p:cNvSpPr/>
            <p:nvPr/>
          </p:nvSpPr>
          <p:spPr>
            <a:xfrm>
              <a:off x="6049080" y="326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sp>
          <p:nvSpPr>
            <p:cNvPr id="15" name="Freeform 14"/>
            <p:cNvSpPr/>
            <p:nvPr/>
          </p:nvSpPr>
          <p:spPr>
            <a:xfrm>
              <a:off x="6409440" y="326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16" name="Freeform 15"/>
            <p:cNvSpPr/>
            <p:nvPr/>
          </p:nvSpPr>
          <p:spPr>
            <a:xfrm>
              <a:off x="6769800" y="326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a:t>
              </a:r>
            </a:p>
          </p:txBody>
        </p:sp>
        <p:sp>
          <p:nvSpPr>
            <p:cNvPr id="17" name="Freeform 16"/>
            <p:cNvSpPr/>
            <p:nvPr/>
          </p:nvSpPr>
          <p:spPr>
            <a:xfrm>
              <a:off x="7130160" y="326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a:t>
              </a:r>
            </a:p>
          </p:txBody>
        </p:sp>
        <p:sp>
          <p:nvSpPr>
            <p:cNvPr id="18" name="Freeform 17"/>
            <p:cNvSpPr/>
            <p:nvPr/>
          </p:nvSpPr>
          <p:spPr>
            <a:xfrm>
              <a:off x="7490520" y="326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grpSp>
        <p:nvGrpSpPr>
          <p:cNvPr id="19" name="Group 18"/>
          <p:cNvGrpSpPr/>
          <p:nvPr/>
        </p:nvGrpSpPr>
        <p:grpSpPr>
          <a:xfrm>
            <a:off x="4464000" y="5283000"/>
            <a:ext cx="3671999" cy="864000"/>
            <a:chOff x="4464000" y="5283000"/>
            <a:chExt cx="3671999" cy="864000"/>
          </a:xfrm>
        </p:grpSpPr>
        <p:sp>
          <p:nvSpPr>
            <p:cNvPr id="20" name="Freeform 19"/>
            <p:cNvSpPr/>
            <p:nvPr/>
          </p:nvSpPr>
          <p:spPr>
            <a:xfrm>
              <a:off x="4464000" y="5283000"/>
              <a:ext cx="3671999"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21" name="Freeform 20"/>
            <p:cNvSpPr/>
            <p:nvPr/>
          </p:nvSpPr>
          <p:spPr>
            <a:xfrm>
              <a:off x="5149080" y="542664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a:t>
              </a:r>
            </a:p>
          </p:txBody>
        </p:sp>
        <p:sp>
          <p:nvSpPr>
            <p:cNvPr id="22" name="Freeform 21"/>
            <p:cNvSpPr/>
            <p:nvPr/>
          </p:nvSpPr>
          <p:spPr>
            <a:xfrm>
              <a:off x="6049080" y="542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a:t>
              </a:r>
            </a:p>
          </p:txBody>
        </p:sp>
        <p:sp>
          <p:nvSpPr>
            <p:cNvPr id="23" name="Freeform 22"/>
            <p:cNvSpPr/>
            <p:nvPr/>
          </p:nvSpPr>
          <p:spPr>
            <a:xfrm>
              <a:off x="6409440" y="542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sp>
          <p:nvSpPr>
            <p:cNvPr id="24" name="Freeform 23"/>
            <p:cNvSpPr/>
            <p:nvPr/>
          </p:nvSpPr>
          <p:spPr>
            <a:xfrm>
              <a:off x="6769800" y="542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a:t>
              </a:r>
            </a:p>
          </p:txBody>
        </p:sp>
        <p:sp>
          <p:nvSpPr>
            <p:cNvPr id="25" name="Freeform 24"/>
            <p:cNvSpPr/>
            <p:nvPr/>
          </p:nvSpPr>
          <p:spPr>
            <a:xfrm>
              <a:off x="7130160" y="542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a:t>
              </a:r>
            </a:p>
          </p:txBody>
        </p:sp>
        <p:sp>
          <p:nvSpPr>
            <p:cNvPr id="26" name="Freeform 25"/>
            <p:cNvSpPr/>
            <p:nvPr/>
          </p:nvSpPr>
          <p:spPr>
            <a:xfrm>
              <a:off x="7490520" y="5426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cxnSp>
        <p:nvCxnSpPr>
          <p:cNvPr id="27" name="Elbow Connector 26"/>
          <p:cNvCxnSpPr>
            <a:stCxn id="9" idx="1"/>
          </p:cNvCxnSpPr>
          <p:nvPr/>
        </p:nvCxnSpPr>
        <p:spPr>
          <a:xfrm flipV="1">
            <a:off x="2916720" y="3555000"/>
            <a:ext cx="1547280" cy="720000"/>
          </a:xfrm>
          <a:prstGeom prst="bentConnector3">
            <a:avLst/>
          </a:prstGeom>
          <a:noFill/>
          <a:ln w="18000">
            <a:solidFill>
              <a:srgbClr val="008000"/>
            </a:solidFill>
            <a:prstDash val="solid"/>
            <a:tailEnd type="arrow"/>
          </a:ln>
        </p:spPr>
      </p:cxnSp>
      <p:cxnSp>
        <p:nvCxnSpPr>
          <p:cNvPr id="28" name="Elbow Connector 27"/>
          <p:cNvCxnSpPr>
            <a:stCxn id="10" idx="1"/>
          </p:cNvCxnSpPr>
          <p:nvPr/>
        </p:nvCxnSpPr>
        <p:spPr>
          <a:xfrm>
            <a:off x="2917439" y="4635000"/>
            <a:ext cx="1546561" cy="1080000"/>
          </a:xfrm>
          <a:prstGeom prst="bentConnector3">
            <a:avLst/>
          </a:prstGeom>
          <a:noFill/>
          <a:ln w="18000">
            <a:solidFill>
              <a:srgbClr val="008000"/>
            </a:solidFill>
            <a:prstDash val="solid"/>
            <a:tailEnd type="arrow"/>
          </a:ln>
        </p:spPr>
      </p:cxnSp>
      <p:sp>
        <p:nvSpPr>
          <p:cNvPr id="29" name="TextBox 28"/>
          <p:cNvSpPr txBox="1"/>
          <p:nvPr/>
        </p:nvSpPr>
        <p:spPr>
          <a:xfrm>
            <a:off x="8423640" y="3345839"/>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data[0]</a:t>
            </a:r>
          </a:p>
        </p:txBody>
      </p:sp>
      <p:sp>
        <p:nvSpPr>
          <p:cNvPr id="30" name="TextBox 29"/>
          <p:cNvSpPr txBox="1"/>
          <p:nvPr/>
        </p:nvSpPr>
        <p:spPr>
          <a:xfrm>
            <a:off x="8423640" y="550584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data[1]</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name="page204">
    <p:spTree>
      <p:nvGrpSpPr>
        <p:cNvPr id="1" name=""/>
        <p:cNvGrpSpPr/>
        <p:nvPr/>
      </p:nvGrpSpPr>
      <p:grpSpPr>
        <a:xfrm>
          <a:off x="0" y="0"/>
          <a:ext cx="0" cy="0"/>
          <a:chOff x="0" y="0"/>
          <a:chExt cx="0" cy="0"/>
        </a:xfrm>
      </p:grpSpPr>
      <p:sp>
        <p:nvSpPr>
          <p:cNvPr id="35" name="Slide Number Placeholder 1"/>
          <p:cNvSpPr>
            <a:spLocks noGrp="1"/>
          </p:cNvSpPr>
          <p:nvPr>
            <p:ph type="sldNum" sz="quarter" idx="10"/>
          </p:nvPr>
        </p:nvSpPr>
        <p:spPr/>
        <p:txBody>
          <a:bodyPr/>
          <a:lstStyle/>
          <a:p>
            <a:pPr lvl="0"/>
            <a:fld id="{9EC0E8E1-8B23-45B8-8619-61B65EC3C0D5}" type="slidenum">
              <a:t>204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Running off the end</a:t>
            </a:r>
          </a:p>
        </p:txBody>
      </p:sp>
      <p:sp>
        <p:nvSpPr>
          <p:cNvPr id="3" name="Freeform 2"/>
          <p:cNvSpPr/>
          <p:nvPr/>
        </p:nvSpPr>
        <p:spPr>
          <a:xfrm>
            <a:off x="2304360" y="1656360"/>
            <a:ext cx="864000" cy="453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t" anchorCtr="1"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list</a:t>
            </a:r>
          </a:p>
        </p:txBody>
      </p:sp>
      <p:sp>
        <p:nvSpPr>
          <p:cNvPr id="4" name="Freeform 3"/>
          <p:cNvSpPr/>
          <p:nvPr/>
        </p:nvSpPr>
        <p:spPr>
          <a:xfrm>
            <a:off x="2413080" y="215964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8</a:t>
            </a:r>
          </a:p>
        </p:txBody>
      </p:sp>
      <p:sp>
        <p:nvSpPr>
          <p:cNvPr id="5" name="Freeform 4"/>
          <p:cNvSpPr/>
          <p:nvPr/>
        </p:nvSpPr>
        <p:spPr>
          <a:xfrm>
            <a:off x="2556720" y="302436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grpSp>
        <p:nvGrpSpPr>
          <p:cNvPr id="6" name="Group 5"/>
          <p:cNvGrpSpPr/>
          <p:nvPr/>
        </p:nvGrpSpPr>
        <p:grpSpPr>
          <a:xfrm>
            <a:off x="4464360" y="6012000"/>
            <a:ext cx="1512000" cy="864000"/>
            <a:chOff x="4464360" y="6012000"/>
            <a:chExt cx="1512000" cy="864000"/>
          </a:xfrm>
        </p:grpSpPr>
        <p:sp>
          <p:nvSpPr>
            <p:cNvPr id="7" name="Freeform 6"/>
            <p:cNvSpPr/>
            <p:nvPr/>
          </p:nvSpPr>
          <p:spPr>
            <a:xfrm>
              <a:off x="4464360" y="6012000"/>
              <a:ext cx="151200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8" name="Freeform 7"/>
            <p:cNvSpPr/>
            <p:nvPr/>
          </p:nvSpPr>
          <p:spPr>
            <a:xfrm>
              <a:off x="5149440" y="615564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19</a:t>
              </a:r>
            </a:p>
          </p:txBody>
        </p:sp>
      </p:grpSp>
      <p:sp>
        <p:nvSpPr>
          <p:cNvPr id="9" name="TextBox 8"/>
          <p:cNvSpPr txBox="1"/>
          <p:nvPr/>
        </p:nvSpPr>
        <p:spPr>
          <a:xfrm>
            <a:off x="5031720" y="4222079"/>
            <a:ext cx="377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34"/>
                <a:ea typeface="Liberation Sans" pitchFamily="34"/>
                <a:cs typeface="Liberation Sans" pitchFamily="34"/>
              </a:rPr>
              <a:t>…</a:t>
            </a:r>
          </a:p>
        </p:txBody>
      </p:sp>
      <p:sp>
        <p:nvSpPr>
          <p:cNvPr id="10" name="Freeform 9"/>
          <p:cNvSpPr/>
          <p:nvPr/>
        </p:nvSpPr>
        <p:spPr>
          <a:xfrm>
            <a:off x="432720" y="3562200"/>
            <a:ext cx="1268640" cy="724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primes</a:t>
            </a:r>
          </a:p>
        </p:txBody>
      </p:sp>
      <p:cxnSp>
        <p:nvCxnSpPr>
          <p:cNvPr id="11" name="Straight Arrow Connector 10"/>
          <p:cNvCxnSpPr>
            <a:stCxn id="10" idx="1"/>
            <a:endCxn id="3" idx="3"/>
          </p:cNvCxnSpPr>
          <p:nvPr/>
        </p:nvCxnSpPr>
        <p:spPr>
          <a:xfrm flipV="1">
            <a:off x="1701360" y="3924360"/>
            <a:ext cx="603000" cy="180"/>
          </a:xfrm>
          <a:prstGeom prst="straightConnector1">
            <a:avLst/>
          </a:prstGeom>
          <a:noFill/>
          <a:ln w="18000">
            <a:solidFill>
              <a:srgbClr val="008000"/>
            </a:solidFill>
            <a:prstDash val="solid"/>
            <a:tailEnd type="arrow"/>
          </a:ln>
        </p:spPr>
      </p:cxnSp>
      <p:grpSp>
        <p:nvGrpSpPr>
          <p:cNvPr id="12" name="Group 11"/>
          <p:cNvGrpSpPr/>
          <p:nvPr/>
        </p:nvGrpSpPr>
        <p:grpSpPr>
          <a:xfrm>
            <a:off x="4464360" y="4932000"/>
            <a:ext cx="1512000" cy="864000"/>
            <a:chOff x="4464360" y="4932000"/>
            <a:chExt cx="1512000" cy="864000"/>
          </a:xfrm>
        </p:grpSpPr>
        <p:sp>
          <p:nvSpPr>
            <p:cNvPr id="13" name="Freeform 12"/>
            <p:cNvSpPr/>
            <p:nvPr/>
          </p:nvSpPr>
          <p:spPr>
            <a:xfrm>
              <a:off x="4464360" y="4932000"/>
              <a:ext cx="151200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14" name="Freeform 13"/>
            <p:cNvSpPr/>
            <p:nvPr/>
          </p:nvSpPr>
          <p:spPr>
            <a:xfrm>
              <a:off x="5149440" y="507564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17</a:t>
              </a:r>
            </a:p>
          </p:txBody>
        </p:sp>
      </p:grpSp>
      <p:grpSp>
        <p:nvGrpSpPr>
          <p:cNvPr id="15" name="Group 14"/>
          <p:cNvGrpSpPr/>
          <p:nvPr/>
        </p:nvGrpSpPr>
        <p:grpSpPr>
          <a:xfrm>
            <a:off x="4464360" y="3131999"/>
            <a:ext cx="1512000" cy="864000"/>
            <a:chOff x="4464360" y="3131999"/>
            <a:chExt cx="1512000" cy="864000"/>
          </a:xfrm>
        </p:grpSpPr>
        <p:sp>
          <p:nvSpPr>
            <p:cNvPr id="16" name="Freeform 15"/>
            <p:cNvSpPr/>
            <p:nvPr/>
          </p:nvSpPr>
          <p:spPr>
            <a:xfrm>
              <a:off x="4464360" y="3131999"/>
              <a:ext cx="151200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17" name="Freeform 16"/>
            <p:cNvSpPr/>
            <p:nvPr/>
          </p:nvSpPr>
          <p:spPr>
            <a:xfrm>
              <a:off x="5149440" y="327564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a:t>
              </a:r>
            </a:p>
          </p:txBody>
        </p:sp>
      </p:grpSp>
      <p:grpSp>
        <p:nvGrpSpPr>
          <p:cNvPr id="18" name="Group 17"/>
          <p:cNvGrpSpPr/>
          <p:nvPr/>
        </p:nvGrpSpPr>
        <p:grpSpPr>
          <a:xfrm>
            <a:off x="4464360" y="2052000"/>
            <a:ext cx="1512000" cy="864000"/>
            <a:chOff x="4464360" y="2052000"/>
            <a:chExt cx="1512000" cy="864000"/>
          </a:xfrm>
        </p:grpSpPr>
        <p:sp>
          <p:nvSpPr>
            <p:cNvPr id="19" name="Freeform 18"/>
            <p:cNvSpPr/>
            <p:nvPr/>
          </p:nvSpPr>
          <p:spPr>
            <a:xfrm>
              <a:off x="4464360" y="2052000"/>
              <a:ext cx="151200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20" name="Freeform 19"/>
            <p:cNvSpPr/>
            <p:nvPr/>
          </p:nvSpPr>
          <p:spPr>
            <a:xfrm>
              <a:off x="5149440" y="219564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a:t>
              </a:r>
            </a:p>
          </p:txBody>
        </p:sp>
      </p:grpSp>
      <p:sp>
        <p:nvSpPr>
          <p:cNvPr id="21" name="Freeform 20"/>
          <p:cNvSpPr/>
          <p:nvPr/>
        </p:nvSpPr>
        <p:spPr>
          <a:xfrm>
            <a:off x="2557080" y="338436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22" name="Freeform 21"/>
          <p:cNvSpPr/>
          <p:nvPr/>
        </p:nvSpPr>
        <p:spPr>
          <a:xfrm>
            <a:off x="2557439" y="374436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23" name="Freeform 22"/>
          <p:cNvSpPr/>
          <p:nvPr/>
        </p:nvSpPr>
        <p:spPr>
          <a:xfrm>
            <a:off x="2557800" y="410436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24" name="Freeform 23"/>
          <p:cNvSpPr/>
          <p:nvPr/>
        </p:nvSpPr>
        <p:spPr>
          <a:xfrm>
            <a:off x="2556720" y="446436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25" name="Freeform 24"/>
          <p:cNvSpPr/>
          <p:nvPr/>
        </p:nvSpPr>
        <p:spPr>
          <a:xfrm>
            <a:off x="2557080" y="482436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26" name="Freeform 25"/>
          <p:cNvSpPr/>
          <p:nvPr/>
        </p:nvSpPr>
        <p:spPr>
          <a:xfrm>
            <a:off x="2557439" y="518436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27" name="Freeform 26"/>
          <p:cNvSpPr/>
          <p:nvPr/>
        </p:nvSpPr>
        <p:spPr>
          <a:xfrm>
            <a:off x="2557800" y="554436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cxnSp>
        <p:nvCxnSpPr>
          <p:cNvPr id="28" name="Straight Arrow Connector 27"/>
          <p:cNvCxnSpPr>
            <a:stCxn id="5" idx="1"/>
          </p:cNvCxnSpPr>
          <p:nvPr/>
        </p:nvCxnSpPr>
        <p:spPr>
          <a:xfrm flipV="1">
            <a:off x="2916360" y="2484000"/>
            <a:ext cx="1548000" cy="720360"/>
          </a:xfrm>
          <a:prstGeom prst="straightConnector1">
            <a:avLst/>
          </a:prstGeom>
          <a:noFill/>
          <a:ln w="18000">
            <a:solidFill>
              <a:srgbClr val="008000"/>
            </a:solidFill>
            <a:prstDash val="solid"/>
            <a:tailEnd type="arrow"/>
          </a:ln>
        </p:spPr>
      </p:cxnSp>
      <p:cxnSp>
        <p:nvCxnSpPr>
          <p:cNvPr id="29" name="Straight Arrow Connector 28"/>
          <p:cNvCxnSpPr>
            <a:stCxn id="21" idx="1"/>
          </p:cNvCxnSpPr>
          <p:nvPr/>
        </p:nvCxnSpPr>
        <p:spPr>
          <a:xfrm flipV="1">
            <a:off x="2916720" y="3564000"/>
            <a:ext cx="1547640" cy="360"/>
          </a:xfrm>
          <a:prstGeom prst="straightConnector1">
            <a:avLst/>
          </a:prstGeom>
          <a:noFill/>
          <a:ln w="18000">
            <a:solidFill>
              <a:srgbClr val="008000"/>
            </a:solidFill>
            <a:prstDash val="solid"/>
            <a:tailEnd type="arrow"/>
          </a:ln>
        </p:spPr>
      </p:cxnSp>
      <p:cxnSp>
        <p:nvCxnSpPr>
          <p:cNvPr id="30" name="Straight Arrow Connector 29"/>
          <p:cNvCxnSpPr>
            <a:stCxn id="26" idx="1"/>
          </p:cNvCxnSpPr>
          <p:nvPr/>
        </p:nvCxnSpPr>
        <p:spPr>
          <a:xfrm flipV="1">
            <a:off x="2917079" y="5364000"/>
            <a:ext cx="1547281" cy="360"/>
          </a:xfrm>
          <a:prstGeom prst="straightConnector1">
            <a:avLst/>
          </a:prstGeom>
          <a:noFill/>
          <a:ln w="18000">
            <a:solidFill>
              <a:srgbClr val="008000"/>
            </a:solidFill>
            <a:prstDash val="solid"/>
            <a:tailEnd type="arrow"/>
          </a:ln>
        </p:spPr>
      </p:cxnSp>
      <p:cxnSp>
        <p:nvCxnSpPr>
          <p:cNvPr id="31" name="Straight Arrow Connector 30"/>
          <p:cNvCxnSpPr>
            <a:stCxn id="27" idx="1"/>
          </p:cNvCxnSpPr>
          <p:nvPr/>
        </p:nvCxnSpPr>
        <p:spPr>
          <a:xfrm>
            <a:off x="2917440" y="5724360"/>
            <a:ext cx="1546920" cy="719639"/>
          </a:xfrm>
          <a:prstGeom prst="straightConnector1">
            <a:avLst/>
          </a:prstGeom>
          <a:noFill/>
          <a:ln w="18000">
            <a:solidFill>
              <a:srgbClr val="008000"/>
            </a:solidFill>
            <a:prstDash val="solid"/>
            <a:tailEnd type="arrow"/>
          </a:ln>
        </p:spPr>
      </p:cxnSp>
      <p:sp>
        <p:nvSpPr>
          <p:cNvPr id="32" name="TextBox 31"/>
          <p:cNvSpPr txBox="1"/>
          <p:nvPr/>
        </p:nvSpPr>
        <p:spPr>
          <a:xfrm>
            <a:off x="6898680" y="6959520"/>
            <a:ext cx="13269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primes[8]</a:t>
            </a:r>
          </a:p>
        </p:txBody>
      </p:sp>
      <p:sp>
        <p:nvSpPr>
          <p:cNvPr id="33" name="TextBox 32"/>
          <p:cNvSpPr txBox="1"/>
          <p:nvPr/>
        </p:nvSpPr>
        <p:spPr>
          <a:xfrm>
            <a:off x="5279040" y="6959880"/>
            <a:ext cx="1580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 </a:t>
            </a:r>
          </a:p>
        </p:txBody>
      </p:sp>
      <p:cxnSp>
        <p:nvCxnSpPr>
          <p:cNvPr id="34" name="Straight Arrow Connector 33"/>
          <p:cNvCxnSpPr>
            <a:stCxn id="32" idx="1"/>
            <a:endCxn id="33" idx="3"/>
          </p:cNvCxnSpPr>
          <p:nvPr/>
        </p:nvCxnSpPr>
        <p:spPr>
          <a:xfrm flipH="1">
            <a:off x="5437080" y="7165620"/>
            <a:ext cx="1461600" cy="36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name="page205">
    <p:spTree>
      <p:nvGrpSpPr>
        <p:cNvPr id="1" name=""/>
        <p:cNvGrpSpPr/>
        <p:nvPr/>
      </p:nvGrpSpPr>
      <p:grpSpPr>
        <a:xfrm>
          <a:off x="0" y="0"/>
          <a:ext cx="0" cy="0"/>
          <a:chOff x="0" y="0"/>
          <a:chExt cx="0" cy="0"/>
        </a:xfrm>
      </p:grpSpPr>
      <p:sp>
        <p:nvSpPr>
          <p:cNvPr id="18" name="Slide Number Placeholder 1"/>
          <p:cNvSpPr>
            <a:spLocks noGrp="1"/>
          </p:cNvSpPr>
          <p:nvPr>
            <p:ph type="sldNum" sz="quarter" idx="10"/>
          </p:nvPr>
        </p:nvSpPr>
        <p:spPr/>
        <p:txBody>
          <a:bodyPr/>
          <a:lstStyle/>
          <a:p>
            <a:pPr lvl="0"/>
            <a:fld id="{C89185AF-DECF-4F20-BF5C-2E7233F62CDF}" type="slidenum">
              <a:t>205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Running off the end</a:t>
            </a:r>
          </a:p>
        </p:txBody>
      </p:sp>
      <p:sp>
        <p:nvSpPr>
          <p:cNvPr id="3" name="TextBox 2"/>
          <p:cNvSpPr txBox="1"/>
          <p:nvPr/>
        </p:nvSpPr>
        <p:spPr>
          <a:xfrm>
            <a:off x="503999" y="194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5519" y="194400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len(primes)</a:t>
            </a:r>
          </a:p>
        </p:txBody>
      </p:sp>
      <p:sp>
        <p:nvSpPr>
          <p:cNvPr id="5" name="TextBox 4"/>
          <p:cNvSpPr txBox="1"/>
          <p:nvPr/>
        </p:nvSpPr>
        <p:spPr>
          <a:xfrm>
            <a:off x="503999" y="24840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8</a:t>
            </a:r>
          </a:p>
        </p:txBody>
      </p:sp>
      <p:sp>
        <p:nvSpPr>
          <p:cNvPr id="6" name="TextBox 5"/>
          <p:cNvSpPr txBox="1"/>
          <p:nvPr/>
        </p:nvSpPr>
        <p:spPr>
          <a:xfrm>
            <a:off x="503999" y="338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1235519" y="338400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primes[7]</a:t>
            </a:r>
          </a:p>
        </p:txBody>
      </p:sp>
      <p:sp>
        <p:nvSpPr>
          <p:cNvPr id="8" name="TextBox 7"/>
          <p:cNvSpPr txBox="1"/>
          <p:nvPr/>
        </p:nvSpPr>
        <p:spPr>
          <a:xfrm>
            <a:off x="503999" y="392400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19</a:t>
            </a:r>
          </a:p>
        </p:txBody>
      </p:sp>
      <p:sp>
        <p:nvSpPr>
          <p:cNvPr id="9" name="TextBox 8"/>
          <p:cNvSpPr txBox="1"/>
          <p:nvPr/>
        </p:nvSpPr>
        <p:spPr>
          <a:xfrm>
            <a:off x="503999" y="482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0" name="TextBox 9"/>
          <p:cNvSpPr txBox="1"/>
          <p:nvPr/>
        </p:nvSpPr>
        <p:spPr>
          <a:xfrm>
            <a:off x="1235519" y="482400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primes[8]</a:t>
            </a:r>
          </a:p>
        </p:txBody>
      </p:sp>
      <p:sp>
        <p:nvSpPr>
          <p:cNvPr id="11" name="TextBox 10"/>
          <p:cNvSpPr txBox="1"/>
          <p:nvPr/>
        </p:nvSpPr>
        <p:spPr>
          <a:xfrm>
            <a:off x="503999" y="5364000"/>
            <a:ext cx="684216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Traceback (most recent call last):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File "&lt;stdin&gt;", line 1, in &lt;module&gt;</a:t>
            </a:r>
          </a:p>
        </p:txBody>
      </p:sp>
      <p:sp>
        <p:nvSpPr>
          <p:cNvPr id="12" name="TextBox 11"/>
          <p:cNvSpPr txBox="1"/>
          <p:nvPr/>
        </p:nvSpPr>
        <p:spPr>
          <a:xfrm>
            <a:off x="503999" y="605592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IndexError:</a:t>
            </a:r>
          </a:p>
        </p:txBody>
      </p:sp>
      <p:sp>
        <p:nvSpPr>
          <p:cNvPr id="13" name="TextBox 12"/>
          <p:cNvSpPr txBox="1"/>
          <p:nvPr/>
        </p:nvSpPr>
        <p:spPr>
          <a:xfrm>
            <a:off x="2698560" y="6055920"/>
            <a:ext cx="42818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list index out of range</a:t>
            </a:r>
          </a:p>
        </p:txBody>
      </p:sp>
      <p:sp>
        <p:nvSpPr>
          <p:cNvPr id="14" name="TextBox 13"/>
          <p:cNvSpPr txBox="1"/>
          <p:nvPr/>
        </p:nvSpPr>
        <p:spPr>
          <a:xfrm>
            <a:off x="644400" y="6955920"/>
            <a:ext cx="18010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Type of error</a:t>
            </a:r>
          </a:p>
        </p:txBody>
      </p:sp>
      <p:cxnSp>
        <p:nvCxnSpPr>
          <p:cNvPr id="15" name="Straight Arrow Connector 14"/>
          <p:cNvCxnSpPr>
            <a:stCxn id="14" idx="0"/>
            <a:endCxn id="12" idx="2"/>
          </p:cNvCxnSpPr>
          <p:nvPr/>
        </p:nvCxnSpPr>
        <p:spPr>
          <a:xfrm flipV="1">
            <a:off x="1544940" y="6474240"/>
            <a:ext cx="1979" cy="481680"/>
          </a:xfrm>
          <a:prstGeom prst="straightConnector1">
            <a:avLst/>
          </a:prstGeom>
          <a:noFill/>
          <a:ln w="18000">
            <a:solidFill>
              <a:srgbClr val="00FFFF"/>
            </a:solidFill>
            <a:prstDash val="solid"/>
            <a:tailEnd type="arrow"/>
          </a:ln>
        </p:spPr>
      </p:cxnSp>
      <p:sp>
        <p:nvSpPr>
          <p:cNvPr id="16" name="TextBox 15"/>
          <p:cNvSpPr txBox="1"/>
          <p:nvPr/>
        </p:nvSpPr>
        <p:spPr>
          <a:xfrm>
            <a:off x="3505679" y="6956280"/>
            <a:ext cx="26650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Description of error</a:t>
            </a:r>
          </a:p>
        </p:txBody>
      </p:sp>
      <p:cxnSp>
        <p:nvCxnSpPr>
          <p:cNvPr id="17" name="Straight Arrow Connector 16"/>
          <p:cNvCxnSpPr>
            <a:stCxn id="16" idx="0"/>
            <a:endCxn id="13" idx="2"/>
          </p:cNvCxnSpPr>
          <p:nvPr/>
        </p:nvCxnSpPr>
        <p:spPr>
          <a:xfrm flipV="1">
            <a:off x="4838219" y="6474240"/>
            <a:ext cx="1261" cy="48204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name="page206">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pPr lvl="0"/>
            <a:fld id="{99BBFE9A-02BC-4C9D-9620-7B3ED26D0E48}" type="slidenum">
              <a:t>206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Running off the end</a:t>
            </a:r>
          </a:p>
        </p:txBody>
      </p:sp>
      <p:sp>
        <p:nvSpPr>
          <p:cNvPr id="3" name="TextBox 2"/>
          <p:cNvSpPr txBox="1"/>
          <p:nvPr/>
        </p:nvSpPr>
        <p:spPr>
          <a:xfrm>
            <a:off x="503999" y="194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5519" y="194400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primes[8] = 23</a:t>
            </a:r>
          </a:p>
        </p:txBody>
      </p:sp>
      <p:sp>
        <p:nvSpPr>
          <p:cNvPr id="5" name="TextBox 4"/>
          <p:cNvSpPr txBox="1"/>
          <p:nvPr/>
        </p:nvSpPr>
        <p:spPr>
          <a:xfrm>
            <a:off x="503999" y="2484000"/>
            <a:ext cx="684216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Traceback (most recent call last):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File "&lt;stdin&gt;", line 1, in &lt;module&gt;</a:t>
            </a:r>
          </a:p>
        </p:txBody>
      </p:sp>
      <p:sp>
        <p:nvSpPr>
          <p:cNvPr id="6" name="TextBox 5"/>
          <p:cNvSpPr txBox="1"/>
          <p:nvPr/>
        </p:nvSpPr>
        <p:spPr>
          <a:xfrm>
            <a:off x="503999" y="317592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IndexError:</a:t>
            </a:r>
          </a:p>
        </p:txBody>
      </p:sp>
      <p:sp>
        <p:nvSpPr>
          <p:cNvPr id="7" name="TextBox 6"/>
          <p:cNvSpPr txBox="1"/>
          <p:nvPr/>
        </p:nvSpPr>
        <p:spPr>
          <a:xfrm>
            <a:off x="2698560" y="3175920"/>
            <a:ext cx="629351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list assignment index out of range</a:t>
            </a:r>
          </a:p>
        </p:txBody>
      </p:sp>
      <p:sp>
        <p:nvSpPr>
          <p:cNvPr id="8" name="TextBox 7"/>
          <p:cNvSpPr txBox="1"/>
          <p:nvPr/>
        </p:nvSpPr>
        <p:spPr>
          <a:xfrm>
            <a:off x="779760" y="4075920"/>
            <a:ext cx="152964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Same type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of error</a:t>
            </a:r>
          </a:p>
        </p:txBody>
      </p:sp>
      <p:sp>
        <p:nvSpPr>
          <p:cNvPr id="9" name="TextBox 8"/>
          <p:cNvSpPr txBox="1"/>
          <p:nvPr/>
        </p:nvSpPr>
        <p:spPr>
          <a:xfrm>
            <a:off x="4027679" y="4076280"/>
            <a:ext cx="363132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Similar description of error</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but with “assignment”</a:t>
            </a:r>
          </a:p>
        </p:txBody>
      </p:sp>
      <p:cxnSp>
        <p:nvCxnSpPr>
          <p:cNvPr id="10" name="Straight Arrow Connector 9"/>
          <p:cNvCxnSpPr>
            <a:stCxn id="8" idx="0"/>
            <a:endCxn id="6" idx="2"/>
          </p:cNvCxnSpPr>
          <p:nvPr/>
        </p:nvCxnSpPr>
        <p:spPr>
          <a:xfrm flipV="1">
            <a:off x="1544580" y="3594240"/>
            <a:ext cx="2339" cy="481680"/>
          </a:xfrm>
          <a:prstGeom prst="straightConnector1">
            <a:avLst/>
          </a:prstGeom>
          <a:noFill/>
          <a:ln w="18000">
            <a:solidFill>
              <a:srgbClr val="00FFFF"/>
            </a:solidFill>
            <a:prstDash val="solid"/>
            <a:tailEnd type="arrow"/>
          </a:ln>
        </p:spPr>
      </p:cxnSp>
      <p:cxnSp>
        <p:nvCxnSpPr>
          <p:cNvPr id="11" name="Straight Arrow Connector 10"/>
          <p:cNvCxnSpPr>
            <a:endCxn id="7" idx="2"/>
          </p:cNvCxnSpPr>
          <p:nvPr/>
        </p:nvCxnSpPr>
        <p:spPr>
          <a:xfrm flipV="1">
            <a:off x="5843160" y="3594240"/>
            <a:ext cx="2160" cy="48204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name="page207">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pPr lvl="0"/>
            <a:fld id="{004DE7EC-4D68-47A8-80BE-8247EF3116D5}" type="slidenum">
              <a:t>207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Progress</a:t>
            </a:r>
          </a:p>
        </p:txBody>
      </p:sp>
      <p:sp>
        <p:nvSpPr>
          <p:cNvPr id="3" name="TextBox 2"/>
          <p:cNvSpPr txBox="1"/>
          <p:nvPr/>
        </p:nvSpPr>
        <p:spPr>
          <a:xfrm>
            <a:off x="503999" y="1944000"/>
            <a:ext cx="6991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Lists</a:t>
            </a:r>
          </a:p>
        </p:txBody>
      </p:sp>
      <p:sp>
        <p:nvSpPr>
          <p:cNvPr id="4" name="TextBox 3"/>
          <p:cNvSpPr txBox="1"/>
          <p:nvPr/>
        </p:nvSpPr>
        <p:spPr>
          <a:xfrm>
            <a:off x="503999" y="2844360"/>
            <a:ext cx="8013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index</a:t>
            </a:r>
          </a:p>
        </p:txBody>
      </p:sp>
      <p:sp>
        <p:nvSpPr>
          <p:cNvPr id="5" name="TextBox 4"/>
          <p:cNvSpPr txBox="1"/>
          <p:nvPr/>
        </p:nvSpPr>
        <p:spPr>
          <a:xfrm>
            <a:off x="504359" y="3744720"/>
            <a:ext cx="22582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Count from zero</a:t>
            </a:r>
          </a:p>
        </p:txBody>
      </p:sp>
      <p:sp>
        <p:nvSpPr>
          <p:cNvPr id="6" name="TextBox 5"/>
          <p:cNvSpPr txBox="1"/>
          <p:nvPr/>
        </p:nvSpPr>
        <p:spPr>
          <a:xfrm>
            <a:off x="504719" y="5545080"/>
            <a:ext cx="10054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Length</a:t>
            </a:r>
          </a:p>
        </p:txBody>
      </p:sp>
      <p:sp>
        <p:nvSpPr>
          <p:cNvPr id="7" name="TextBox 6"/>
          <p:cNvSpPr txBox="1"/>
          <p:nvPr/>
        </p:nvSpPr>
        <p:spPr>
          <a:xfrm>
            <a:off x="505079" y="6445440"/>
            <a:ext cx="1852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Over-running</a:t>
            </a:r>
          </a:p>
        </p:txBody>
      </p:sp>
      <p:sp>
        <p:nvSpPr>
          <p:cNvPr id="8" name="TextBox 7"/>
          <p:cNvSpPr txBox="1"/>
          <p:nvPr/>
        </p:nvSpPr>
        <p:spPr>
          <a:xfrm>
            <a:off x="4824000" y="1944360"/>
            <a:ext cx="5196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[2, 3, 5, 7, 11, 13, 17, 19]</a:t>
            </a:r>
          </a:p>
        </p:txBody>
      </p:sp>
      <p:sp>
        <p:nvSpPr>
          <p:cNvPr id="9" name="TextBox 8"/>
          <p:cNvSpPr txBox="1"/>
          <p:nvPr/>
        </p:nvSpPr>
        <p:spPr>
          <a:xfrm>
            <a:off x="4824000" y="284472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primes[4]</a:t>
            </a:r>
          </a:p>
        </p:txBody>
      </p:sp>
      <p:sp>
        <p:nvSpPr>
          <p:cNvPr id="10" name="TextBox 9"/>
          <p:cNvSpPr txBox="1"/>
          <p:nvPr/>
        </p:nvSpPr>
        <p:spPr>
          <a:xfrm>
            <a:off x="4824360" y="374508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primes[0]</a:t>
            </a:r>
          </a:p>
        </p:txBody>
      </p:sp>
      <p:sp>
        <p:nvSpPr>
          <p:cNvPr id="11" name="TextBox 10"/>
          <p:cNvSpPr txBox="1"/>
          <p:nvPr/>
        </p:nvSpPr>
        <p:spPr>
          <a:xfrm>
            <a:off x="4824720" y="554544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len(primes)</a:t>
            </a:r>
          </a:p>
        </p:txBody>
      </p:sp>
      <p:sp>
        <p:nvSpPr>
          <p:cNvPr id="12" name="TextBox 11"/>
          <p:cNvSpPr txBox="1"/>
          <p:nvPr/>
        </p:nvSpPr>
        <p:spPr>
          <a:xfrm>
            <a:off x="4825080" y="6445799"/>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primes[8]</a:t>
            </a:r>
          </a:p>
        </p:txBody>
      </p:sp>
      <p:sp>
        <p:nvSpPr>
          <p:cNvPr id="13" name="TextBox 12"/>
          <p:cNvSpPr txBox="1"/>
          <p:nvPr/>
        </p:nvSpPr>
        <p:spPr>
          <a:xfrm>
            <a:off x="504719" y="4645440"/>
            <a:ext cx="1191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Deletion</a:t>
            </a:r>
          </a:p>
        </p:txBody>
      </p:sp>
      <p:sp>
        <p:nvSpPr>
          <p:cNvPr id="14" name="TextBox 13"/>
          <p:cNvSpPr txBox="1"/>
          <p:nvPr/>
        </p:nvSpPr>
        <p:spPr>
          <a:xfrm>
            <a:off x="4824720" y="464580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del primes[6]</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name="page208">
    <p:spTree>
      <p:nvGrpSpPr>
        <p:cNvPr id="1" name=""/>
        <p:cNvGrpSpPr/>
        <p:nvPr/>
      </p:nvGrpSpPr>
      <p:grpSpPr>
        <a:xfrm>
          <a:off x="0" y="0"/>
          <a:ext cx="0" cy="0"/>
          <a:chOff x="0" y="0"/>
          <a:chExt cx="0" cy="0"/>
        </a:xfrm>
      </p:grpSpPr>
      <p:sp>
        <p:nvSpPr>
          <p:cNvPr id="17" name="Slide Number Placeholder 1"/>
          <p:cNvSpPr>
            <a:spLocks noGrp="1"/>
          </p:cNvSpPr>
          <p:nvPr>
            <p:ph type="sldNum" sz="quarter" idx="10"/>
          </p:nvPr>
        </p:nvSpPr>
        <p:spPr/>
        <p:txBody>
          <a:bodyPr/>
          <a:lstStyle/>
          <a:p>
            <a:pPr lvl="0"/>
            <a:fld id="{051D191A-20FF-46F2-AF0A-D1EA59F9E632}" type="slidenum">
              <a:t>208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Exercise 11</a:t>
            </a:r>
          </a:p>
        </p:txBody>
      </p:sp>
      <p:grpSp>
        <p:nvGrpSpPr>
          <p:cNvPr id="3" name="Group 2"/>
          <p:cNvGrpSpPr/>
          <p:nvPr/>
        </p:nvGrpSpPr>
        <p:grpSpPr>
          <a:xfrm>
            <a:off x="7559640" y="6293159"/>
            <a:ext cx="2250359" cy="871200"/>
            <a:chOff x="7559640" y="6293159"/>
            <a:chExt cx="2250359" cy="871200"/>
          </a:xfrm>
        </p:grpSpPr>
        <p:sp>
          <p:nvSpPr>
            <p:cNvPr id="4" name="TextBox 3"/>
            <p:cNvSpPr txBox="1"/>
            <p:nvPr/>
          </p:nvSpPr>
          <p:spPr>
            <a:xfrm>
              <a:off x="8416080" y="6428520"/>
              <a:ext cx="1393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5 minutes</a:t>
              </a:r>
            </a:p>
          </p:txBody>
        </p:sp>
        <p:pic>
          <p:nvPicPr>
            <p:cNvPr id="5" name="Picture 4"/>
            <p:cNvPicPr>
              <a:picLocks noChangeAspect="1"/>
            </p:cNvPicPr>
            <p:nvPr/>
          </p:nvPicPr>
          <p:blipFill>
            <a:blip r:embed="rId3">
              <a:lum/>
              <a:alphaModFix/>
            </a:blip>
            <a:srcRect/>
            <a:stretch>
              <a:fillRect/>
            </a:stretch>
          </p:blipFill>
          <p:spPr>
            <a:xfrm>
              <a:off x="7559640" y="6293159"/>
              <a:ext cx="871200" cy="871200"/>
            </a:xfrm>
            <a:prstGeom prst="rect">
              <a:avLst/>
            </a:prstGeom>
            <a:noFill/>
            <a:ln>
              <a:noFill/>
            </a:ln>
          </p:spPr>
        </p:pic>
      </p:grpSp>
      <p:sp>
        <p:nvSpPr>
          <p:cNvPr id="6" name="TextBox 5"/>
          <p:cNvSpPr txBox="1"/>
          <p:nvPr/>
        </p:nvSpPr>
        <p:spPr>
          <a:xfrm>
            <a:off x="503999" y="1944360"/>
            <a:ext cx="6721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Track what is happening to this list at each stage.</a:t>
            </a:r>
          </a:p>
        </p:txBody>
      </p:sp>
      <p:sp>
        <p:nvSpPr>
          <p:cNvPr id="7" name="TextBox 6"/>
          <p:cNvSpPr txBox="1"/>
          <p:nvPr/>
        </p:nvSpPr>
        <p:spPr>
          <a:xfrm>
            <a:off x="1224360" y="3204720"/>
            <a:ext cx="7392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dirty="0">
                <a:ln>
                  <a:noFill/>
                </a:ln>
                <a:latin typeface="Liberation Mono" pitchFamily="49"/>
                <a:ea typeface="WenQuanYi Micro Hei" pitchFamily="2"/>
                <a:cs typeface="Lohit Devanagari" pitchFamily="2"/>
              </a:rPr>
              <a:t>numbers = [5, 7, 11, 13, 17, 19, 29, 31]</a:t>
            </a:r>
          </a:p>
        </p:txBody>
      </p:sp>
      <p:sp>
        <p:nvSpPr>
          <p:cNvPr id="8" name="TextBox 7"/>
          <p:cNvSpPr txBox="1"/>
          <p:nvPr/>
        </p:nvSpPr>
        <p:spPr>
          <a:xfrm>
            <a:off x="504359" y="32047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9" name="TextBox 8"/>
          <p:cNvSpPr txBox="1"/>
          <p:nvPr/>
        </p:nvSpPr>
        <p:spPr>
          <a:xfrm>
            <a:off x="1224360" y="392472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numbers[1] = 3</a:t>
            </a:r>
          </a:p>
        </p:txBody>
      </p:sp>
      <p:sp>
        <p:nvSpPr>
          <p:cNvPr id="10" name="TextBox 9"/>
          <p:cNvSpPr txBox="1"/>
          <p:nvPr/>
        </p:nvSpPr>
        <p:spPr>
          <a:xfrm>
            <a:off x="504359" y="39247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1" name="TextBox 10"/>
          <p:cNvSpPr txBox="1"/>
          <p:nvPr/>
        </p:nvSpPr>
        <p:spPr>
          <a:xfrm>
            <a:off x="1224360" y="464472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del numbers[3]</a:t>
            </a:r>
          </a:p>
        </p:txBody>
      </p:sp>
      <p:sp>
        <p:nvSpPr>
          <p:cNvPr id="12" name="TextBox 11"/>
          <p:cNvSpPr txBox="1"/>
          <p:nvPr/>
        </p:nvSpPr>
        <p:spPr>
          <a:xfrm>
            <a:off x="504359" y="46447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3" name="TextBox 12"/>
          <p:cNvSpPr txBox="1"/>
          <p:nvPr/>
        </p:nvSpPr>
        <p:spPr>
          <a:xfrm>
            <a:off x="1224360" y="536472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numbers[3] = 37</a:t>
            </a:r>
          </a:p>
        </p:txBody>
      </p:sp>
      <p:sp>
        <p:nvSpPr>
          <p:cNvPr id="14" name="TextBox 13"/>
          <p:cNvSpPr txBox="1"/>
          <p:nvPr/>
        </p:nvSpPr>
        <p:spPr>
          <a:xfrm>
            <a:off x="504359" y="53647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5" name="TextBox 14"/>
          <p:cNvSpPr txBox="1"/>
          <p:nvPr/>
        </p:nvSpPr>
        <p:spPr>
          <a:xfrm>
            <a:off x="1224360" y="6084719"/>
            <a:ext cx="42818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numbers[4] = numbers[5]</a:t>
            </a:r>
          </a:p>
        </p:txBody>
      </p:sp>
      <p:sp>
        <p:nvSpPr>
          <p:cNvPr id="16" name="TextBox 15"/>
          <p:cNvSpPr txBox="1"/>
          <p:nvPr/>
        </p:nvSpPr>
        <p:spPr>
          <a:xfrm>
            <a:off x="504359" y="608471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name="page209">
    <p:spTree>
      <p:nvGrpSpPr>
        <p:cNvPr id="1" name=""/>
        <p:cNvGrpSpPr/>
        <p:nvPr/>
      </p:nvGrpSpPr>
      <p:grpSpPr>
        <a:xfrm>
          <a:off x="0" y="0"/>
          <a:ext cx="0" cy="0"/>
          <a:chOff x="0" y="0"/>
          <a:chExt cx="0" cy="0"/>
        </a:xfrm>
      </p:grpSpPr>
      <p:sp>
        <p:nvSpPr>
          <p:cNvPr id="63" name="Slide Number Placeholder 1"/>
          <p:cNvSpPr>
            <a:spLocks noGrp="1"/>
          </p:cNvSpPr>
          <p:nvPr>
            <p:ph type="sldNum" sz="quarter" idx="10"/>
          </p:nvPr>
        </p:nvSpPr>
        <p:spPr/>
        <p:txBody>
          <a:bodyPr/>
          <a:lstStyle/>
          <a:p>
            <a:pPr lvl="0"/>
            <a:fld id="{FF8FE5A2-67EC-4428-BC36-B4A233C8FB89}" type="slidenum">
              <a:t>209</a:t>
            </a:fld>
            <a:endParaRPr lang="en-GB"/>
          </a:p>
        </p:txBody>
      </p:sp>
      <p:sp>
        <p:nvSpPr>
          <p:cNvPr id="2" name="Straight Connector 1"/>
          <p:cNvSpPr/>
          <p:nvPr/>
        </p:nvSpPr>
        <p:spPr>
          <a:xfrm flipH="1" flipV="1">
            <a:off x="1368000" y="1862639"/>
            <a:ext cx="4895999" cy="9361"/>
          </a:xfrm>
          <a:prstGeom prst="line">
            <a:avLst/>
          </a:prstGeom>
          <a:noFill/>
          <a:ln w="18000">
            <a:solidFill>
              <a:srgbClr val="00FFFF"/>
            </a:solidFill>
            <a:prstDash val="solid"/>
            <a:headEnd type="arrow"/>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3" name="Freeform 2"/>
          <p:cNvSpPr/>
          <p:nvPr/>
        </p:nvSpPr>
        <p:spPr>
          <a:xfrm>
            <a:off x="7920000" y="6263999"/>
            <a:ext cx="1800000" cy="108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18000">
            <a:solidFill>
              <a:srgbClr val="00FFFF"/>
            </a:solidFill>
            <a:prstDash val="solid"/>
          </a:ln>
        </p:spPr>
        <p:txBody>
          <a:bodyPr vert="horz" wrap="none" lIns="36000" tIns="36000" rIns="36000" bIns="36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Sans" pitchFamily="18"/>
              <a:ea typeface="WenQuanYi Micro Hei" pitchFamily="2"/>
              <a:cs typeface="Lohit Devanagari" pitchFamily="2"/>
            </a:endParaRPr>
          </a:p>
        </p:txBody>
      </p:sp>
      <p:sp>
        <p:nvSpPr>
          <p:cNvPr id="4" name="Title 3"/>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How can we add to a list?</a:t>
            </a:r>
          </a:p>
        </p:txBody>
      </p:sp>
      <p:sp>
        <p:nvSpPr>
          <p:cNvPr id="5" name="Freeform 4"/>
          <p:cNvSpPr/>
          <p:nvPr/>
        </p:nvSpPr>
        <p:spPr>
          <a:xfrm>
            <a:off x="503999" y="1656719"/>
            <a:ext cx="864000" cy="453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t" anchorCtr="1"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list</a:t>
            </a:r>
          </a:p>
        </p:txBody>
      </p:sp>
      <p:sp>
        <p:nvSpPr>
          <p:cNvPr id="6" name="Freeform 5"/>
          <p:cNvSpPr/>
          <p:nvPr/>
        </p:nvSpPr>
        <p:spPr>
          <a:xfrm>
            <a:off x="612720" y="216000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8</a:t>
            </a:r>
          </a:p>
        </p:txBody>
      </p:sp>
      <p:sp>
        <p:nvSpPr>
          <p:cNvPr id="7" name="Freeform 6"/>
          <p:cNvSpPr/>
          <p:nvPr/>
        </p:nvSpPr>
        <p:spPr>
          <a:xfrm>
            <a:off x="756360" y="302472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grpSp>
        <p:nvGrpSpPr>
          <p:cNvPr id="8" name="Group 7"/>
          <p:cNvGrpSpPr/>
          <p:nvPr/>
        </p:nvGrpSpPr>
        <p:grpSpPr>
          <a:xfrm>
            <a:off x="2304000" y="5292360"/>
            <a:ext cx="1512000" cy="864000"/>
            <a:chOff x="2304000" y="5292360"/>
            <a:chExt cx="1512000" cy="864000"/>
          </a:xfrm>
        </p:grpSpPr>
        <p:sp>
          <p:nvSpPr>
            <p:cNvPr id="9" name="Freeform 8"/>
            <p:cNvSpPr/>
            <p:nvPr/>
          </p:nvSpPr>
          <p:spPr>
            <a:xfrm>
              <a:off x="2304000" y="5292360"/>
              <a:ext cx="151200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10" name="Freeform 9"/>
            <p:cNvSpPr/>
            <p:nvPr/>
          </p:nvSpPr>
          <p:spPr>
            <a:xfrm>
              <a:off x="2989080" y="543600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19</a:t>
              </a:r>
            </a:p>
          </p:txBody>
        </p:sp>
      </p:grpSp>
      <p:sp>
        <p:nvSpPr>
          <p:cNvPr id="11" name="TextBox 10"/>
          <p:cNvSpPr txBox="1"/>
          <p:nvPr/>
        </p:nvSpPr>
        <p:spPr>
          <a:xfrm>
            <a:off x="2871360" y="3682439"/>
            <a:ext cx="377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34"/>
                <a:ea typeface="Liberation Sans" pitchFamily="34"/>
                <a:cs typeface="Liberation Sans" pitchFamily="34"/>
              </a:rPr>
              <a:t>…</a:t>
            </a:r>
          </a:p>
        </p:txBody>
      </p:sp>
      <p:grpSp>
        <p:nvGrpSpPr>
          <p:cNvPr id="12" name="Group 11"/>
          <p:cNvGrpSpPr/>
          <p:nvPr/>
        </p:nvGrpSpPr>
        <p:grpSpPr>
          <a:xfrm>
            <a:off x="2304000" y="4212360"/>
            <a:ext cx="1512000" cy="864000"/>
            <a:chOff x="2304000" y="4212360"/>
            <a:chExt cx="1512000" cy="864000"/>
          </a:xfrm>
        </p:grpSpPr>
        <p:sp>
          <p:nvSpPr>
            <p:cNvPr id="13" name="Freeform 12"/>
            <p:cNvSpPr/>
            <p:nvPr/>
          </p:nvSpPr>
          <p:spPr>
            <a:xfrm>
              <a:off x="2304000" y="4212360"/>
              <a:ext cx="151200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14" name="Freeform 13"/>
            <p:cNvSpPr/>
            <p:nvPr/>
          </p:nvSpPr>
          <p:spPr>
            <a:xfrm>
              <a:off x="2989080" y="435600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17</a:t>
              </a:r>
            </a:p>
          </p:txBody>
        </p:sp>
      </p:grpSp>
      <p:grpSp>
        <p:nvGrpSpPr>
          <p:cNvPr id="15" name="Group 14"/>
          <p:cNvGrpSpPr/>
          <p:nvPr/>
        </p:nvGrpSpPr>
        <p:grpSpPr>
          <a:xfrm>
            <a:off x="2304000" y="2772360"/>
            <a:ext cx="1512000" cy="864000"/>
            <a:chOff x="2304000" y="2772360"/>
            <a:chExt cx="1512000" cy="864000"/>
          </a:xfrm>
        </p:grpSpPr>
        <p:sp>
          <p:nvSpPr>
            <p:cNvPr id="16" name="Freeform 15"/>
            <p:cNvSpPr/>
            <p:nvPr/>
          </p:nvSpPr>
          <p:spPr>
            <a:xfrm>
              <a:off x="2304000" y="2772360"/>
              <a:ext cx="151200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17" name="Freeform 16"/>
            <p:cNvSpPr/>
            <p:nvPr/>
          </p:nvSpPr>
          <p:spPr>
            <a:xfrm>
              <a:off x="2989080" y="291600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a:t>
              </a:r>
            </a:p>
          </p:txBody>
        </p:sp>
      </p:grpSp>
      <p:sp>
        <p:nvSpPr>
          <p:cNvPr id="18" name="Freeform 17"/>
          <p:cNvSpPr/>
          <p:nvPr/>
        </p:nvSpPr>
        <p:spPr>
          <a:xfrm>
            <a:off x="756720" y="338472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19" name="Freeform 18"/>
          <p:cNvSpPr/>
          <p:nvPr/>
        </p:nvSpPr>
        <p:spPr>
          <a:xfrm>
            <a:off x="757080" y="374472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20" name="Freeform 19"/>
          <p:cNvSpPr/>
          <p:nvPr/>
        </p:nvSpPr>
        <p:spPr>
          <a:xfrm>
            <a:off x="757440" y="410472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21" name="Freeform 20"/>
          <p:cNvSpPr/>
          <p:nvPr/>
        </p:nvSpPr>
        <p:spPr>
          <a:xfrm>
            <a:off x="756360" y="446472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22" name="Freeform 21"/>
          <p:cNvSpPr/>
          <p:nvPr/>
        </p:nvSpPr>
        <p:spPr>
          <a:xfrm>
            <a:off x="756720" y="482472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23" name="Freeform 22"/>
          <p:cNvSpPr/>
          <p:nvPr/>
        </p:nvSpPr>
        <p:spPr>
          <a:xfrm>
            <a:off x="757080" y="518472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24" name="Freeform 23"/>
          <p:cNvSpPr/>
          <p:nvPr/>
        </p:nvSpPr>
        <p:spPr>
          <a:xfrm>
            <a:off x="757440" y="554472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cxnSp>
        <p:nvCxnSpPr>
          <p:cNvPr id="25" name="Straight Arrow Connector 24"/>
          <p:cNvCxnSpPr>
            <a:stCxn id="7" idx="1"/>
          </p:cNvCxnSpPr>
          <p:nvPr/>
        </p:nvCxnSpPr>
        <p:spPr>
          <a:xfrm flipV="1">
            <a:off x="1116000" y="3204360"/>
            <a:ext cx="1188000" cy="360"/>
          </a:xfrm>
          <a:prstGeom prst="straightConnector1">
            <a:avLst/>
          </a:prstGeom>
          <a:noFill/>
          <a:ln w="18000">
            <a:solidFill>
              <a:srgbClr val="008000"/>
            </a:solidFill>
            <a:prstDash val="solid"/>
            <a:tailEnd type="arrow"/>
          </a:ln>
        </p:spPr>
      </p:cxnSp>
      <p:cxnSp>
        <p:nvCxnSpPr>
          <p:cNvPr id="26" name="Straight Arrow Connector 25"/>
          <p:cNvCxnSpPr>
            <a:stCxn id="23" idx="1"/>
          </p:cNvCxnSpPr>
          <p:nvPr/>
        </p:nvCxnSpPr>
        <p:spPr>
          <a:xfrm flipV="1">
            <a:off x="1116720" y="4644360"/>
            <a:ext cx="1187280" cy="720360"/>
          </a:xfrm>
          <a:prstGeom prst="straightConnector1">
            <a:avLst/>
          </a:prstGeom>
          <a:noFill/>
          <a:ln w="18000">
            <a:solidFill>
              <a:srgbClr val="008000"/>
            </a:solidFill>
            <a:prstDash val="solid"/>
            <a:tailEnd type="arrow"/>
          </a:ln>
        </p:spPr>
      </p:cxnSp>
      <p:cxnSp>
        <p:nvCxnSpPr>
          <p:cNvPr id="27" name="Straight Arrow Connector 26"/>
          <p:cNvCxnSpPr>
            <a:stCxn id="24" idx="1"/>
          </p:cNvCxnSpPr>
          <p:nvPr/>
        </p:nvCxnSpPr>
        <p:spPr>
          <a:xfrm flipV="1">
            <a:off x="1117080" y="5724360"/>
            <a:ext cx="1186920" cy="360"/>
          </a:xfrm>
          <a:prstGeom prst="straightConnector1">
            <a:avLst/>
          </a:prstGeom>
          <a:noFill/>
          <a:ln w="18000">
            <a:solidFill>
              <a:srgbClr val="008000"/>
            </a:solidFill>
            <a:prstDash val="solid"/>
            <a:tailEnd type="arrow"/>
          </a:ln>
        </p:spPr>
      </p:cxnSp>
      <p:sp>
        <p:nvSpPr>
          <p:cNvPr id="28" name="TextBox 27"/>
          <p:cNvSpPr txBox="1"/>
          <p:nvPr/>
        </p:nvSpPr>
        <p:spPr>
          <a:xfrm>
            <a:off x="3478680" y="6960240"/>
            <a:ext cx="1580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 </a:t>
            </a:r>
          </a:p>
        </p:txBody>
      </p:sp>
      <p:sp>
        <p:nvSpPr>
          <p:cNvPr id="29" name="Freeform 28"/>
          <p:cNvSpPr/>
          <p:nvPr/>
        </p:nvSpPr>
        <p:spPr>
          <a:xfrm>
            <a:off x="6263999" y="1656719"/>
            <a:ext cx="864000" cy="4895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t" anchorCtr="1"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list</a:t>
            </a:r>
          </a:p>
        </p:txBody>
      </p:sp>
      <p:sp>
        <p:nvSpPr>
          <p:cNvPr id="30" name="Freeform 29"/>
          <p:cNvSpPr/>
          <p:nvPr/>
        </p:nvSpPr>
        <p:spPr>
          <a:xfrm>
            <a:off x="6372719" y="216000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9</a:t>
            </a:r>
          </a:p>
        </p:txBody>
      </p:sp>
      <p:sp>
        <p:nvSpPr>
          <p:cNvPr id="31" name="Freeform 30"/>
          <p:cNvSpPr/>
          <p:nvPr/>
        </p:nvSpPr>
        <p:spPr>
          <a:xfrm>
            <a:off x="6516360" y="302472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grpSp>
        <p:nvGrpSpPr>
          <p:cNvPr id="32" name="Group 31"/>
          <p:cNvGrpSpPr/>
          <p:nvPr/>
        </p:nvGrpSpPr>
        <p:grpSpPr>
          <a:xfrm>
            <a:off x="8063999" y="5292360"/>
            <a:ext cx="1512000" cy="864000"/>
            <a:chOff x="8063999" y="5292360"/>
            <a:chExt cx="1512000" cy="864000"/>
          </a:xfrm>
        </p:grpSpPr>
        <p:sp>
          <p:nvSpPr>
            <p:cNvPr id="33" name="Freeform 32"/>
            <p:cNvSpPr/>
            <p:nvPr/>
          </p:nvSpPr>
          <p:spPr>
            <a:xfrm>
              <a:off x="8063999" y="5292360"/>
              <a:ext cx="151200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34" name="Freeform 33"/>
            <p:cNvSpPr/>
            <p:nvPr/>
          </p:nvSpPr>
          <p:spPr>
            <a:xfrm>
              <a:off x="8749080" y="543600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19</a:t>
              </a:r>
            </a:p>
          </p:txBody>
        </p:sp>
      </p:grpSp>
      <p:sp>
        <p:nvSpPr>
          <p:cNvPr id="35" name="TextBox 34"/>
          <p:cNvSpPr txBox="1"/>
          <p:nvPr/>
        </p:nvSpPr>
        <p:spPr>
          <a:xfrm>
            <a:off x="8631360" y="3682439"/>
            <a:ext cx="377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34"/>
                <a:ea typeface="Liberation Sans" pitchFamily="34"/>
                <a:cs typeface="Liberation Sans" pitchFamily="34"/>
              </a:rPr>
              <a:t>…</a:t>
            </a:r>
          </a:p>
        </p:txBody>
      </p:sp>
      <p:grpSp>
        <p:nvGrpSpPr>
          <p:cNvPr id="36" name="Group 35"/>
          <p:cNvGrpSpPr/>
          <p:nvPr/>
        </p:nvGrpSpPr>
        <p:grpSpPr>
          <a:xfrm>
            <a:off x="8063999" y="4212360"/>
            <a:ext cx="1512000" cy="864000"/>
            <a:chOff x="8063999" y="4212360"/>
            <a:chExt cx="1512000" cy="864000"/>
          </a:xfrm>
        </p:grpSpPr>
        <p:sp>
          <p:nvSpPr>
            <p:cNvPr id="37" name="Freeform 36"/>
            <p:cNvSpPr/>
            <p:nvPr/>
          </p:nvSpPr>
          <p:spPr>
            <a:xfrm>
              <a:off x="8063999" y="4212360"/>
              <a:ext cx="151200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38" name="Freeform 37"/>
            <p:cNvSpPr/>
            <p:nvPr/>
          </p:nvSpPr>
          <p:spPr>
            <a:xfrm>
              <a:off x="8749080" y="435600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17</a:t>
              </a:r>
            </a:p>
          </p:txBody>
        </p:sp>
      </p:grpSp>
      <p:grpSp>
        <p:nvGrpSpPr>
          <p:cNvPr id="39" name="Group 38"/>
          <p:cNvGrpSpPr/>
          <p:nvPr/>
        </p:nvGrpSpPr>
        <p:grpSpPr>
          <a:xfrm>
            <a:off x="8063999" y="2772360"/>
            <a:ext cx="1512000" cy="864000"/>
            <a:chOff x="8063999" y="2772360"/>
            <a:chExt cx="1512000" cy="864000"/>
          </a:xfrm>
        </p:grpSpPr>
        <p:sp>
          <p:nvSpPr>
            <p:cNvPr id="40" name="Freeform 39"/>
            <p:cNvSpPr/>
            <p:nvPr/>
          </p:nvSpPr>
          <p:spPr>
            <a:xfrm>
              <a:off x="8063999" y="2772360"/>
              <a:ext cx="151200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41" name="Freeform 40"/>
            <p:cNvSpPr/>
            <p:nvPr/>
          </p:nvSpPr>
          <p:spPr>
            <a:xfrm>
              <a:off x="8749080" y="291600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a:t>
              </a:r>
            </a:p>
          </p:txBody>
        </p:sp>
      </p:grpSp>
      <p:sp>
        <p:nvSpPr>
          <p:cNvPr id="42" name="Freeform 41"/>
          <p:cNvSpPr/>
          <p:nvPr/>
        </p:nvSpPr>
        <p:spPr>
          <a:xfrm>
            <a:off x="6516720" y="338472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43" name="Freeform 42"/>
          <p:cNvSpPr/>
          <p:nvPr/>
        </p:nvSpPr>
        <p:spPr>
          <a:xfrm>
            <a:off x="6517080" y="374472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44" name="Freeform 43"/>
          <p:cNvSpPr/>
          <p:nvPr/>
        </p:nvSpPr>
        <p:spPr>
          <a:xfrm>
            <a:off x="6517440" y="410472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45" name="Freeform 44"/>
          <p:cNvSpPr/>
          <p:nvPr/>
        </p:nvSpPr>
        <p:spPr>
          <a:xfrm>
            <a:off x="6516360" y="446472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46" name="Freeform 45"/>
          <p:cNvSpPr/>
          <p:nvPr/>
        </p:nvSpPr>
        <p:spPr>
          <a:xfrm>
            <a:off x="6516720" y="482472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47" name="Freeform 46"/>
          <p:cNvSpPr/>
          <p:nvPr/>
        </p:nvSpPr>
        <p:spPr>
          <a:xfrm>
            <a:off x="6517080" y="518472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48" name="Freeform 47"/>
          <p:cNvSpPr/>
          <p:nvPr/>
        </p:nvSpPr>
        <p:spPr>
          <a:xfrm>
            <a:off x="6517440" y="554472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cxnSp>
        <p:nvCxnSpPr>
          <p:cNvPr id="49" name="Straight Arrow Connector 48"/>
          <p:cNvCxnSpPr>
            <a:stCxn id="31" idx="1"/>
          </p:cNvCxnSpPr>
          <p:nvPr/>
        </p:nvCxnSpPr>
        <p:spPr>
          <a:xfrm flipV="1">
            <a:off x="6876000" y="3204360"/>
            <a:ext cx="1187999" cy="360"/>
          </a:xfrm>
          <a:prstGeom prst="straightConnector1">
            <a:avLst/>
          </a:prstGeom>
          <a:noFill/>
          <a:ln w="18000">
            <a:solidFill>
              <a:srgbClr val="008000"/>
            </a:solidFill>
            <a:prstDash val="solid"/>
            <a:tailEnd type="arrow"/>
          </a:ln>
        </p:spPr>
      </p:cxnSp>
      <p:cxnSp>
        <p:nvCxnSpPr>
          <p:cNvPr id="50" name="Straight Arrow Connector 49"/>
          <p:cNvCxnSpPr>
            <a:stCxn id="47" idx="1"/>
          </p:cNvCxnSpPr>
          <p:nvPr/>
        </p:nvCxnSpPr>
        <p:spPr>
          <a:xfrm flipV="1">
            <a:off x="6876720" y="4644360"/>
            <a:ext cx="1187279" cy="720360"/>
          </a:xfrm>
          <a:prstGeom prst="straightConnector1">
            <a:avLst/>
          </a:prstGeom>
          <a:noFill/>
          <a:ln w="18000">
            <a:solidFill>
              <a:srgbClr val="008000"/>
            </a:solidFill>
            <a:prstDash val="solid"/>
            <a:tailEnd type="arrow"/>
          </a:ln>
        </p:spPr>
      </p:cxnSp>
      <p:cxnSp>
        <p:nvCxnSpPr>
          <p:cNvPr id="51" name="Straight Arrow Connector 50"/>
          <p:cNvCxnSpPr>
            <a:stCxn id="48" idx="1"/>
          </p:cNvCxnSpPr>
          <p:nvPr/>
        </p:nvCxnSpPr>
        <p:spPr>
          <a:xfrm flipV="1">
            <a:off x="6877080" y="5724360"/>
            <a:ext cx="1186919" cy="360"/>
          </a:xfrm>
          <a:prstGeom prst="straightConnector1">
            <a:avLst/>
          </a:prstGeom>
          <a:noFill/>
          <a:ln w="18000">
            <a:solidFill>
              <a:srgbClr val="008000"/>
            </a:solidFill>
            <a:prstDash val="solid"/>
            <a:tailEnd type="arrow"/>
          </a:ln>
        </p:spPr>
      </p:cxnSp>
      <p:sp>
        <p:nvSpPr>
          <p:cNvPr id="52" name="Freeform 51"/>
          <p:cNvSpPr/>
          <p:nvPr/>
        </p:nvSpPr>
        <p:spPr>
          <a:xfrm>
            <a:off x="6517800" y="5904719"/>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grpSp>
        <p:nvGrpSpPr>
          <p:cNvPr id="53" name="Group 52"/>
          <p:cNvGrpSpPr/>
          <p:nvPr/>
        </p:nvGrpSpPr>
        <p:grpSpPr>
          <a:xfrm>
            <a:off x="8063999" y="6372360"/>
            <a:ext cx="1512000" cy="864000"/>
            <a:chOff x="8063999" y="6372360"/>
            <a:chExt cx="1512000" cy="864000"/>
          </a:xfrm>
        </p:grpSpPr>
        <p:sp>
          <p:nvSpPr>
            <p:cNvPr id="54" name="Freeform 53"/>
            <p:cNvSpPr/>
            <p:nvPr/>
          </p:nvSpPr>
          <p:spPr>
            <a:xfrm>
              <a:off x="8063999" y="6372360"/>
              <a:ext cx="151200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55" name="Freeform 54"/>
            <p:cNvSpPr/>
            <p:nvPr/>
          </p:nvSpPr>
          <p:spPr>
            <a:xfrm>
              <a:off x="8749080" y="651600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23</a:t>
              </a:r>
            </a:p>
          </p:txBody>
        </p:sp>
      </p:grpSp>
      <p:sp>
        <p:nvSpPr>
          <p:cNvPr id="56" name="Straight Connector 55"/>
          <p:cNvSpPr/>
          <p:nvPr/>
        </p:nvSpPr>
        <p:spPr>
          <a:xfrm>
            <a:off x="4392000" y="4176000"/>
            <a:ext cx="1368000" cy="0"/>
          </a:xfrm>
          <a:prstGeom prst="line">
            <a:avLst/>
          </a:prstGeom>
          <a:noFill/>
          <a:ln w="180000">
            <a:solidFill>
              <a:srgbClr val="800080"/>
            </a:solidFill>
            <a:prstDash val="solid"/>
            <a:tailEnd type="arrow"/>
          </a:ln>
        </p:spPr>
        <p:txBody>
          <a:bodyPr vert="horz" wrap="none" lIns="171000" tIns="0" rIns="171000" bIns="0" anchor="b" anchorCtr="1" compatLnSpc="0"/>
          <a:lstStyle/>
          <a:p>
            <a:pPr marL="0" marR="0" lvl="0" indent="0" algn="ctr" rtl="0" hangingPunct="0">
              <a:lnSpc>
                <a:spcPct val="100000"/>
              </a:lnSpc>
              <a:spcBef>
                <a:spcPts val="0"/>
              </a:spcBef>
              <a:spcAft>
                <a:spcPts val="0"/>
              </a:spcAft>
              <a:buNone/>
              <a:tabLst/>
            </a:pPr>
            <a:r>
              <a:rPr lang="en-GB" sz="7200" b="0" i="0" u="none" strike="noStrike" kern="1200">
                <a:ln>
                  <a:noFill/>
                </a:ln>
                <a:solidFill>
                  <a:srgbClr val="800080"/>
                </a:solidFill>
                <a:latin typeface="Liberation Sans" pitchFamily="18"/>
                <a:ea typeface="WenQuanYi Micro Hei" pitchFamily="2"/>
                <a:cs typeface="Lohit Devanagari" pitchFamily="2"/>
              </a:rPr>
              <a:t>?</a:t>
            </a:r>
          </a:p>
        </p:txBody>
      </p:sp>
      <p:sp>
        <p:nvSpPr>
          <p:cNvPr id="57" name="TextBox 56"/>
          <p:cNvSpPr txBox="1"/>
          <p:nvPr/>
        </p:nvSpPr>
        <p:spPr>
          <a:xfrm>
            <a:off x="3768480" y="1656719"/>
            <a:ext cx="13269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Same list</a:t>
            </a:r>
          </a:p>
        </p:txBody>
      </p:sp>
      <p:cxnSp>
        <p:nvCxnSpPr>
          <p:cNvPr id="58" name="Straight Arrow Connector 57"/>
          <p:cNvCxnSpPr>
            <a:stCxn id="52" idx="1"/>
          </p:cNvCxnSpPr>
          <p:nvPr/>
        </p:nvCxnSpPr>
        <p:spPr>
          <a:xfrm>
            <a:off x="6877440" y="6084719"/>
            <a:ext cx="1186559" cy="719641"/>
          </a:xfrm>
          <a:prstGeom prst="straightConnector1">
            <a:avLst/>
          </a:prstGeom>
          <a:noFill/>
          <a:ln w="18000">
            <a:solidFill>
              <a:srgbClr val="008000"/>
            </a:solidFill>
            <a:prstDash val="solid"/>
            <a:tailEnd type="arrow"/>
          </a:ln>
        </p:spPr>
      </p:cxnSp>
      <p:sp>
        <p:nvSpPr>
          <p:cNvPr id="59" name="TextBox 58"/>
          <p:cNvSpPr txBox="1"/>
          <p:nvPr/>
        </p:nvSpPr>
        <p:spPr>
          <a:xfrm>
            <a:off x="3768480" y="6598080"/>
            <a:ext cx="14457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Extra item</a:t>
            </a:r>
          </a:p>
        </p:txBody>
      </p:sp>
      <p:cxnSp>
        <p:nvCxnSpPr>
          <p:cNvPr id="60" name="Straight Arrow Connector 59"/>
          <p:cNvCxnSpPr>
            <a:stCxn id="59" idx="3"/>
          </p:cNvCxnSpPr>
          <p:nvPr/>
        </p:nvCxnSpPr>
        <p:spPr>
          <a:xfrm>
            <a:off x="5214240" y="6803999"/>
            <a:ext cx="2705760" cy="0"/>
          </a:xfrm>
          <a:prstGeom prst="straightConnector1">
            <a:avLst/>
          </a:prstGeom>
          <a:noFill/>
          <a:ln w="18000">
            <a:solidFill>
              <a:srgbClr val="00FFFF"/>
            </a:solidFill>
            <a:prstDash val="solid"/>
            <a:tailEnd type="arrow"/>
          </a:ln>
        </p:spPr>
      </p:cxnSp>
      <p:sp>
        <p:nvSpPr>
          <p:cNvPr id="61" name="TextBox 60"/>
          <p:cNvSpPr txBox="1"/>
          <p:nvPr/>
        </p:nvSpPr>
        <p:spPr>
          <a:xfrm>
            <a:off x="3768480" y="2242080"/>
            <a:ext cx="15984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New length</a:t>
            </a:r>
          </a:p>
        </p:txBody>
      </p:sp>
      <p:cxnSp>
        <p:nvCxnSpPr>
          <p:cNvPr id="62" name="Straight Arrow Connector 61"/>
          <p:cNvCxnSpPr>
            <a:stCxn id="61" idx="3"/>
            <a:endCxn id="30" idx="3"/>
          </p:cNvCxnSpPr>
          <p:nvPr/>
        </p:nvCxnSpPr>
        <p:spPr>
          <a:xfrm flipV="1">
            <a:off x="5366880" y="2448000"/>
            <a:ext cx="1005839" cy="18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sp>
        <p:nvSpPr>
          <p:cNvPr id="10" name="Slide Number Placeholder 1"/>
          <p:cNvSpPr>
            <a:spLocks noGrp="1"/>
          </p:cNvSpPr>
          <p:nvPr>
            <p:ph type="sldNum" sz="quarter" idx="10"/>
          </p:nvPr>
        </p:nvSpPr>
        <p:spPr/>
        <p:txBody>
          <a:bodyPr/>
          <a:lstStyle/>
          <a:p>
            <a:pPr lvl="0"/>
            <a:fld id="{51D49720-020E-444B-BD9B-BAC49195F4BA}" type="slidenum">
              <a:t>21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Exercise 1</a:t>
            </a:r>
          </a:p>
        </p:txBody>
      </p:sp>
      <p:sp>
        <p:nvSpPr>
          <p:cNvPr id="3" name="TextBox 2"/>
          <p:cNvSpPr txBox="1"/>
          <p:nvPr/>
        </p:nvSpPr>
        <p:spPr>
          <a:xfrm>
            <a:off x="504719" y="2284920"/>
            <a:ext cx="75798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 Print “</a:t>
            </a:r>
            <a:r>
              <a:rPr lang="en-GB" sz="2400" b="0" i="0" u="none" strike="noStrike" kern="1200">
                <a:ln>
                  <a:noFill/>
                </a:ln>
                <a:solidFill>
                  <a:srgbClr val="0000FF"/>
                </a:solidFill>
                <a:latin typeface="Liberation Sans" pitchFamily="18"/>
                <a:ea typeface="WenQuanYi Micro Hei" pitchFamily="2"/>
                <a:cs typeface="Lohit Devanagari" pitchFamily="2"/>
              </a:rPr>
              <a:t>Goodbye, cruel world!</a:t>
            </a:r>
            <a:r>
              <a:rPr lang="en-GB" sz="2400" b="0" i="0" u="none" strike="noStrike" kern="1200">
                <a:ln>
                  <a:noFill/>
                </a:ln>
                <a:latin typeface="Liberation Sans" pitchFamily="18"/>
                <a:ea typeface="WenQuanYi Micro Hei" pitchFamily="2"/>
                <a:cs typeface="Lohit Devanagari" pitchFamily="2"/>
              </a:rPr>
              <a:t>” from interactive Python.</a:t>
            </a:r>
          </a:p>
        </p:txBody>
      </p:sp>
      <p:sp>
        <p:nvSpPr>
          <p:cNvPr id="4" name="TextBox 3"/>
          <p:cNvSpPr txBox="1"/>
          <p:nvPr/>
        </p:nvSpPr>
        <p:spPr>
          <a:xfrm>
            <a:off x="504719" y="3005279"/>
            <a:ext cx="6234120" cy="43955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2. Edit </a:t>
            </a:r>
            <a:r>
              <a:rPr lang="en-GB" sz="2400" b="0" i="0" u="none" strike="noStrike" kern="1200">
                <a:ln>
                  <a:noFill/>
                </a:ln>
                <a:solidFill>
                  <a:srgbClr val="000080"/>
                </a:solidFill>
                <a:latin typeface="Liberation Mono" pitchFamily="49"/>
                <a:ea typeface="WenQuanYi Micro Hei" pitchFamily="2"/>
                <a:cs typeface="Lohit Devanagari" pitchFamily="2"/>
              </a:rPr>
              <a:t>exercise1.py</a:t>
            </a:r>
            <a:r>
              <a:rPr lang="en-GB" sz="2400" b="0" i="0" u="none" strike="noStrike" kern="1200">
                <a:ln>
                  <a:noFill/>
                </a:ln>
                <a:latin typeface="Liberation Sans" pitchFamily="18"/>
                <a:ea typeface="WenQuanYi Micro Hei" pitchFamily="2"/>
                <a:cs typeface="Lohit Devanagari" pitchFamily="2"/>
              </a:rPr>
              <a:t> to print the same text.</a:t>
            </a:r>
          </a:p>
        </p:txBody>
      </p:sp>
      <p:sp>
        <p:nvSpPr>
          <p:cNvPr id="5" name="TextBox 4"/>
          <p:cNvSpPr txBox="1"/>
          <p:nvPr/>
        </p:nvSpPr>
        <p:spPr>
          <a:xfrm>
            <a:off x="505079" y="3725640"/>
            <a:ext cx="5895720" cy="43955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3. Run the modified </a:t>
            </a:r>
            <a:r>
              <a:rPr lang="en-GB" sz="2400" b="0" i="0" u="none" strike="noStrike" kern="1200">
                <a:ln>
                  <a:noFill/>
                </a:ln>
                <a:solidFill>
                  <a:srgbClr val="000080"/>
                </a:solidFill>
                <a:latin typeface="Liberation Mono" pitchFamily="49"/>
                <a:ea typeface="WenQuanYi Micro Hei" pitchFamily="2"/>
                <a:cs typeface="Lohit Devanagari" pitchFamily="2"/>
              </a:rPr>
              <a:t>exercise1.py</a:t>
            </a:r>
            <a:r>
              <a:rPr lang="en-GB" sz="2400" b="0" i="0" u="none" strike="noStrike" kern="1200">
                <a:ln>
                  <a:noFill/>
                </a:ln>
                <a:latin typeface="Liberation Sans" pitchFamily="18"/>
                <a:ea typeface="WenQuanYi Micro Hei" pitchFamily="2"/>
                <a:cs typeface="Lohit Devanagari" pitchFamily="2"/>
              </a:rPr>
              <a:t> script.</a:t>
            </a:r>
          </a:p>
        </p:txBody>
      </p:sp>
      <p:grpSp>
        <p:nvGrpSpPr>
          <p:cNvPr id="6" name="Group 5"/>
          <p:cNvGrpSpPr/>
          <p:nvPr/>
        </p:nvGrpSpPr>
        <p:grpSpPr>
          <a:xfrm>
            <a:off x="7559640" y="6293159"/>
            <a:ext cx="2250359" cy="871200"/>
            <a:chOff x="7559640" y="6293159"/>
            <a:chExt cx="2250359" cy="871200"/>
          </a:xfrm>
        </p:grpSpPr>
        <p:sp>
          <p:nvSpPr>
            <p:cNvPr id="7" name="TextBox 6"/>
            <p:cNvSpPr txBox="1"/>
            <p:nvPr/>
          </p:nvSpPr>
          <p:spPr>
            <a:xfrm>
              <a:off x="8416080" y="6428520"/>
              <a:ext cx="1393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2 minutes</a:t>
              </a:r>
            </a:p>
          </p:txBody>
        </p:sp>
        <p:pic>
          <p:nvPicPr>
            <p:cNvPr id="8" name="Picture 7"/>
            <p:cNvPicPr>
              <a:picLocks noChangeAspect="1"/>
            </p:cNvPicPr>
            <p:nvPr/>
          </p:nvPicPr>
          <p:blipFill>
            <a:blip r:embed="rId3">
              <a:lum/>
              <a:alphaModFix/>
            </a:blip>
            <a:srcRect/>
            <a:stretch>
              <a:fillRect/>
            </a:stretch>
          </p:blipFill>
          <p:spPr>
            <a:xfrm>
              <a:off x="7559640" y="6293159"/>
              <a:ext cx="871200" cy="871200"/>
            </a:xfrm>
            <a:prstGeom prst="rect">
              <a:avLst/>
            </a:prstGeom>
            <a:noFill/>
            <a:ln>
              <a:noFill/>
            </a:ln>
          </p:spPr>
        </p:pic>
      </p:grpSp>
      <p:sp>
        <p:nvSpPr>
          <p:cNvPr id="9" name="TextBox 8"/>
          <p:cNvSpPr txBox="1"/>
          <p:nvPr/>
        </p:nvSpPr>
        <p:spPr>
          <a:xfrm>
            <a:off x="505079" y="5166000"/>
            <a:ext cx="48488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zh-CN" sz="1800" b="0" i="0" u="none" strike="noStrike" kern="1200">
                <a:ln>
                  <a:noFill/>
                </a:ln>
                <a:solidFill>
                  <a:srgbClr val="800000"/>
                </a:solidFill>
                <a:latin typeface="Liberation Sans" pitchFamily="18"/>
                <a:ea typeface="WenQuanYi Micro Hei" pitchFamily="2"/>
                <a:cs typeface="Lohit Devanagari" pitchFamily="2"/>
              </a:rPr>
              <a:t>❢ </a:t>
            </a:r>
            <a:r>
              <a:rPr lang="en-GB" sz="2400" b="0" i="0" u="none" strike="noStrike" kern="1200">
                <a:ln>
                  <a:noFill/>
                </a:ln>
                <a:solidFill>
                  <a:srgbClr val="800000"/>
                </a:solidFill>
                <a:latin typeface="Liberation Sans" pitchFamily="18"/>
                <a:ea typeface="WenQuanYi Micro Hei" pitchFamily="2"/>
                <a:cs typeface="Lohit Devanagari" pitchFamily="2"/>
              </a:rPr>
              <a:t>Please ask if you have questions.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name="page210">
    <p:spTree>
      <p:nvGrpSpPr>
        <p:cNvPr id="1" name=""/>
        <p:cNvGrpSpPr/>
        <p:nvPr/>
      </p:nvGrpSpPr>
      <p:grpSpPr>
        <a:xfrm>
          <a:off x="0" y="0"/>
          <a:ext cx="0" cy="0"/>
          <a:chOff x="0" y="0"/>
          <a:chExt cx="0" cy="0"/>
        </a:xfrm>
      </p:grpSpPr>
      <p:sp>
        <p:nvSpPr>
          <p:cNvPr id="20" name="Slide Number Placeholder 1"/>
          <p:cNvSpPr>
            <a:spLocks noGrp="1"/>
          </p:cNvSpPr>
          <p:nvPr>
            <p:ph type="sldNum" sz="quarter" idx="10"/>
          </p:nvPr>
        </p:nvSpPr>
        <p:spPr/>
        <p:txBody>
          <a:bodyPr/>
          <a:lstStyle/>
          <a:p>
            <a:pPr lvl="0"/>
            <a:fld id="{050A1717-EFD6-4883-B45A-4537DD18F245}" type="slidenum">
              <a:t>210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Appending to a list</a:t>
            </a:r>
          </a:p>
        </p:txBody>
      </p:sp>
      <p:sp>
        <p:nvSpPr>
          <p:cNvPr id="3" name="TextBox 2"/>
          <p:cNvSpPr txBox="1"/>
          <p:nvPr/>
        </p:nvSpPr>
        <p:spPr>
          <a:xfrm>
            <a:off x="503999" y="194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5519" y="1944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primes</a:t>
            </a:r>
          </a:p>
        </p:txBody>
      </p:sp>
      <p:sp>
        <p:nvSpPr>
          <p:cNvPr id="5" name="TextBox 4"/>
          <p:cNvSpPr txBox="1"/>
          <p:nvPr/>
        </p:nvSpPr>
        <p:spPr>
          <a:xfrm>
            <a:off x="503999" y="2484000"/>
            <a:ext cx="5196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 3, 5, 7, 11, 13, 17, 19]</a:t>
            </a:r>
          </a:p>
        </p:txBody>
      </p:sp>
      <p:sp>
        <p:nvSpPr>
          <p:cNvPr id="6" name="TextBox 5"/>
          <p:cNvSpPr txBox="1"/>
          <p:nvPr/>
        </p:nvSpPr>
        <p:spPr>
          <a:xfrm>
            <a:off x="503999" y="410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1235519" y="4104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primes</a:t>
            </a:r>
          </a:p>
        </p:txBody>
      </p:sp>
      <p:sp>
        <p:nvSpPr>
          <p:cNvPr id="8" name="TextBox 7"/>
          <p:cNvSpPr txBox="1"/>
          <p:nvPr/>
        </p:nvSpPr>
        <p:spPr>
          <a:xfrm>
            <a:off x="503999" y="626399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9" name="TextBox 8"/>
          <p:cNvSpPr txBox="1"/>
          <p:nvPr/>
        </p:nvSpPr>
        <p:spPr>
          <a:xfrm>
            <a:off x="1235519" y="6263999"/>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primes</a:t>
            </a:r>
          </a:p>
        </p:txBody>
      </p:sp>
      <p:sp>
        <p:nvSpPr>
          <p:cNvPr id="10" name="TextBox 9"/>
          <p:cNvSpPr txBox="1"/>
          <p:nvPr/>
        </p:nvSpPr>
        <p:spPr>
          <a:xfrm>
            <a:off x="503999" y="6803999"/>
            <a:ext cx="5196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 3, 5, 7, 11, 13, 17, 19,</a:t>
            </a:r>
          </a:p>
        </p:txBody>
      </p:sp>
      <p:sp>
        <p:nvSpPr>
          <p:cNvPr id="11" name="TextBox 10"/>
          <p:cNvSpPr txBox="1"/>
          <p:nvPr/>
        </p:nvSpPr>
        <p:spPr>
          <a:xfrm>
            <a:off x="3612960" y="4104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(23)</a:t>
            </a:r>
          </a:p>
        </p:txBody>
      </p:sp>
      <p:sp>
        <p:nvSpPr>
          <p:cNvPr id="12" name="TextBox 11"/>
          <p:cNvSpPr txBox="1"/>
          <p:nvPr/>
        </p:nvSpPr>
        <p:spPr>
          <a:xfrm>
            <a:off x="2515680" y="4104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append</a:t>
            </a:r>
          </a:p>
        </p:txBody>
      </p:sp>
      <p:sp>
        <p:nvSpPr>
          <p:cNvPr id="13" name="TextBox 12"/>
          <p:cNvSpPr txBox="1"/>
          <p:nvPr/>
        </p:nvSpPr>
        <p:spPr>
          <a:xfrm>
            <a:off x="2332800" y="41040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14" name="TextBox 13"/>
          <p:cNvSpPr txBox="1"/>
          <p:nvPr/>
        </p:nvSpPr>
        <p:spPr>
          <a:xfrm>
            <a:off x="5904360" y="6264360"/>
            <a:ext cx="31906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list is now updated</a:t>
            </a:r>
          </a:p>
        </p:txBody>
      </p:sp>
      <p:sp>
        <p:nvSpPr>
          <p:cNvPr id="15" name="TextBox 14"/>
          <p:cNvSpPr txBox="1"/>
          <p:nvPr/>
        </p:nvSpPr>
        <p:spPr>
          <a:xfrm>
            <a:off x="6173280" y="6803999"/>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6" name="TextBox 15"/>
          <p:cNvSpPr txBox="1"/>
          <p:nvPr/>
        </p:nvSpPr>
        <p:spPr>
          <a:xfrm>
            <a:off x="5807520" y="6803999"/>
            <a:ext cx="43848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23</a:t>
            </a:r>
          </a:p>
        </p:txBody>
      </p:sp>
      <p:cxnSp>
        <p:nvCxnSpPr>
          <p:cNvPr id="17" name="Elbow Connector 16"/>
          <p:cNvCxnSpPr>
            <a:stCxn id="14" idx="2"/>
            <a:endCxn id="16" idx="3"/>
          </p:cNvCxnSpPr>
          <p:nvPr/>
        </p:nvCxnSpPr>
        <p:spPr>
          <a:xfrm rot="5400000">
            <a:off x="6704551" y="6218009"/>
            <a:ext cx="336599" cy="1253700"/>
          </a:xfrm>
          <a:prstGeom prst="bentConnector2">
            <a:avLst/>
          </a:prstGeom>
          <a:noFill/>
          <a:ln w="18000">
            <a:solidFill>
              <a:srgbClr val="00FFFF"/>
            </a:solidFill>
            <a:prstDash val="solid"/>
            <a:tailEnd type="arrow"/>
          </a:ln>
        </p:spPr>
      </p:cxnSp>
      <p:sp>
        <p:nvSpPr>
          <p:cNvPr id="18" name="TextBox 17"/>
          <p:cNvSpPr txBox="1"/>
          <p:nvPr/>
        </p:nvSpPr>
        <p:spPr>
          <a:xfrm>
            <a:off x="5904719" y="3564720"/>
            <a:ext cx="334475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 function built into a list</a:t>
            </a:r>
          </a:p>
        </p:txBody>
      </p:sp>
      <p:cxnSp>
        <p:nvCxnSpPr>
          <p:cNvPr id="19" name="Elbow Connector 18"/>
          <p:cNvCxnSpPr>
            <a:stCxn id="18" idx="1"/>
            <a:endCxn id="12" idx="0"/>
          </p:cNvCxnSpPr>
          <p:nvPr/>
        </p:nvCxnSpPr>
        <p:spPr>
          <a:xfrm rot="10800000" flipV="1">
            <a:off x="3100681" y="3770820"/>
            <a:ext cx="2804039" cy="333180"/>
          </a:xfrm>
          <a:prstGeom prst="bentConnector2">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name="page211">
    <p:spTree>
      <p:nvGrpSpPr>
        <p:cNvPr id="1" name=""/>
        <p:cNvGrpSpPr/>
        <p:nvPr/>
      </p:nvGrpSpPr>
      <p:grpSpPr>
        <a:xfrm>
          <a:off x="0" y="0"/>
          <a:ext cx="0" cy="0"/>
          <a:chOff x="0" y="0"/>
          <a:chExt cx="0" cy="0"/>
        </a:xfrm>
      </p:grpSpPr>
      <p:sp>
        <p:nvSpPr>
          <p:cNvPr id="18" name="Slide Number Placeholder 1"/>
          <p:cNvSpPr>
            <a:spLocks noGrp="1"/>
          </p:cNvSpPr>
          <p:nvPr>
            <p:ph type="sldNum" sz="quarter" idx="10"/>
          </p:nvPr>
        </p:nvSpPr>
        <p:spPr/>
        <p:txBody>
          <a:bodyPr/>
          <a:lstStyle/>
          <a:p>
            <a:pPr lvl="0"/>
            <a:fld id="{74CE4A94-10FA-4E6B-A818-79398D2776A9}" type="slidenum">
              <a:t>211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latin typeface="Liberation Mono" pitchFamily="49"/>
              </a:rPr>
              <a:t>primes.append()</a:t>
            </a:r>
            <a:r>
              <a:rPr lang="en-GB"/>
              <a:t> ?</a:t>
            </a:r>
          </a:p>
        </p:txBody>
      </p:sp>
      <p:sp>
        <p:nvSpPr>
          <p:cNvPr id="3" name="TextBox 2"/>
          <p:cNvSpPr txBox="1"/>
          <p:nvPr/>
        </p:nvSpPr>
        <p:spPr>
          <a:xfrm>
            <a:off x="503999" y="410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5519" y="4104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primes</a:t>
            </a:r>
          </a:p>
        </p:txBody>
      </p:sp>
      <p:sp>
        <p:nvSpPr>
          <p:cNvPr id="5" name="TextBox 4"/>
          <p:cNvSpPr txBox="1"/>
          <p:nvPr/>
        </p:nvSpPr>
        <p:spPr>
          <a:xfrm>
            <a:off x="3612960" y="4104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(23)</a:t>
            </a:r>
          </a:p>
        </p:txBody>
      </p:sp>
      <p:sp>
        <p:nvSpPr>
          <p:cNvPr id="6" name="TextBox 5"/>
          <p:cNvSpPr txBox="1"/>
          <p:nvPr/>
        </p:nvSpPr>
        <p:spPr>
          <a:xfrm>
            <a:off x="2515680" y="4104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append</a:t>
            </a:r>
          </a:p>
        </p:txBody>
      </p:sp>
      <p:sp>
        <p:nvSpPr>
          <p:cNvPr id="7" name="TextBox 6"/>
          <p:cNvSpPr txBox="1"/>
          <p:nvPr/>
        </p:nvSpPr>
        <p:spPr>
          <a:xfrm>
            <a:off x="2332800" y="41040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8" name="TextBox 7"/>
          <p:cNvSpPr txBox="1"/>
          <p:nvPr/>
        </p:nvSpPr>
        <p:spPr>
          <a:xfrm>
            <a:off x="5903999" y="2484000"/>
            <a:ext cx="10558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list</a:t>
            </a:r>
          </a:p>
        </p:txBody>
      </p:sp>
      <p:cxnSp>
        <p:nvCxnSpPr>
          <p:cNvPr id="9" name="Elbow Connector 8"/>
          <p:cNvCxnSpPr>
            <a:stCxn id="8" idx="1"/>
            <a:endCxn id="4" idx="0"/>
          </p:cNvCxnSpPr>
          <p:nvPr/>
        </p:nvCxnSpPr>
        <p:spPr>
          <a:xfrm rot="10800000" flipV="1">
            <a:off x="1820519" y="2690100"/>
            <a:ext cx="4083480" cy="1413900"/>
          </a:xfrm>
          <a:prstGeom prst="bentConnector2">
            <a:avLst/>
          </a:prstGeom>
          <a:noFill/>
          <a:ln w="18000">
            <a:solidFill>
              <a:srgbClr val="00FFFF"/>
            </a:solidFill>
            <a:prstDash val="solid"/>
            <a:tailEnd type="arrow"/>
          </a:ln>
        </p:spPr>
      </p:cxnSp>
      <p:sp>
        <p:nvSpPr>
          <p:cNvPr id="10" name="TextBox 9"/>
          <p:cNvSpPr txBox="1"/>
          <p:nvPr/>
        </p:nvSpPr>
        <p:spPr>
          <a:xfrm>
            <a:off x="5904360" y="3204360"/>
            <a:ext cx="23266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 connecting dot</a:t>
            </a:r>
          </a:p>
        </p:txBody>
      </p:sp>
      <p:cxnSp>
        <p:nvCxnSpPr>
          <p:cNvPr id="11" name="Elbow Connector 10"/>
          <p:cNvCxnSpPr>
            <a:stCxn id="10" idx="1"/>
            <a:endCxn id="7" idx="0"/>
          </p:cNvCxnSpPr>
          <p:nvPr/>
        </p:nvCxnSpPr>
        <p:spPr>
          <a:xfrm rot="10800000" flipV="1">
            <a:off x="2460600" y="3410460"/>
            <a:ext cx="3443760" cy="693540"/>
          </a:xfrm>
          <a:prstGeom prst="bentConnector2">
            <a:avLst/>
          </a:prstGeom>
          <a:noFill/>
          <a:ln w="18000">
            <a:solidFill>
              <a:srgbClr val="00FFFF"/>
            </a:solidFill>
            <a:prstDash val="solid"/>
            <a:tailEnd type="arrow"/>
          </a:ln>
        </p:spPr>
      </p:cxnSp>
      <p:sp>
        <p:nvSpPr>
          <p:cNvPr id="12" name="TextBox 11"/>
          <p:cNvSpPr txBox="1"/>
          <p:nvPr/>
        </p:nvSpPr>
        <p:spPr>
          <a:xfrm>
            <a:off x="5904719" y="4104720"/>
            <a:ext cx="1537200" cy="41832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append()</a:t>
            </a:r>
          </a:p>
        </p:txBody>
      </p:sp>
      <p:sp>
        <p:nvSpPr>
          <p:cNvPr id="13" name="TextBox 12"/>
          <p:cNvSpPr txBox="1"/>
          <p:nvPr/>
        </p:nvSpPr>
        <p:spPr>
          <a:xfrm>
            <a:off x="5904719" y="5004720"/>
            <a:ext cx="28526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value to append</a:t>
            </a:r>
          </a:p>
        </p:txBody>
      </p:sp>
      <p:cxnSp>
        <p:nvCxnSpPr>
          <p:cNvPr id="14" name="Straight Arrow Connector 13"/>
          <p:cNvCxnSpPr>
            <a:stCxn id="12" idx="1"/>
            <a:endCxn id="5" idx="3"/>
          </p:cNvCxnSpPr>
          <p:nvPr/>
        </p:nvCxnSpPr>
        <p:spPr>
          <a:xfrm flipH="1" flipV="1">
            <a:off x="4417200" y="4313160"/>
            <a:ext cx="1487519" cy="720"/>
          </a:xfrm>
          <a:prstGeom prst="straightConnector1">
            <a:avLst/>
          </a:prstGeom>
          <a:noFill/>
          <a:ln w="18000">
            <a:solidFill>
              <a:srgbClr val="00FFFF"/>
            </a:solidFill>
            <a:prstDash val="solid"/>
            <a:tailEnd type="arrow"/>
          </a:ln>
        </p:spPr>
      </p:cxnSp>
      <p:cxnSp>
        <p:nvCxnSpPr>
          <p:cNvPr id="15" name="Elbow Connector 14"/>
          <p:cNvCxnSpPr>
            <a:stCxn id="13" idx="1"/>
            <a:endCxn id="5" idx="2"/>
          </p:cNvCxnSpPr>
          <p:nvPr/>
        </p:nvCxnSpPr>
        <p:spPr>
          <a:xfrm rot="10800000">
            <a:off x="4015081" y="4522320"/>
            <a:ext cx="1889639" cy="688500"/>
          </a:xfrm>
          <a:prstGeom prst="bentConnector2">
            <a:avLst/>
          </a:prstGeom>
          <a:noFill/>
          <a:ln w="18000">
            <a:solidFill>
              <a:srgbClr val="00FFFF"/>
            </a:solidFill>
            <a:prstDash val="solid"/>
            <a:tailEnd type="arrow"/>
          </a:ln>
        </p:spPr>
      </p:cxnSp>
      <p:cxnSp>
        <p:nvCxnSpPr>
          <p:cNvPr id="16" name="Elbow Connector 15"/>
          <p:cNvCxnSpPr>
            <a:stCxn id="6" idx="2"/>
            <a:endCxn id="4" idx="2"/>
          </p:cNvCxnSpPr>
          <p:nvPr/>
        </p:nvCxnSpPr>
        <p:spPr>
          <a:xfrm rot="5400000">
            <a:off x="2460600" y="3882240"/>
            <a:ext cx="12700" cy="1280161"/>
          </a:xfrm>
          <a:prstGeom prst="bentConnector3">
            <a:avLst>
              <a:gd name="adj1" fmla="val 1800000"/>
            </a:avLst>
          </a:prstGeom>
          <a:noFill/>
          <a:ln w="18000">
            <a:solidFill>
              <a:srgbClr val="00FFFF"/>
            </a:solidFill>
            <a:prstDash val="solid"/>
            <a:tailEnd type="arrow"/>
          </a:ln>
        </p:spPr>
      </p:cxnSp>
      <p:sp>
        <p:nvSpPr>
          <p:cNvPr id="17" name="TextBox 16"/>
          <p:cNvSpPr txBox="1"/>
          <p:nvPr/>
        </p:nvSpPr>
        <p:spPr>
          <a:xfrm>
            <a:off x="1368000" y="5616000"/>
            <a:ext cx="232668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All lists have this</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function built in.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name="page212">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pPr lvl="0"/>
            <a:fld id="{75BBBF82-191F-430E-8DF2-A6F9832FE5C5}" type="slidenum">
              <a:t>212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“Methods”</a:t>
            </a:r>
          </a:p>
        </p:txBody>
      </p:sp>
      <p:sp>
        <p:nvSpPr>
          <p:cNvPr id="3" name="TextBox 2"/>
          <p:cNvSpPr txBox="1"/>
          <p:nvPr/>
        </p:nvSpPr>
        <p:spPr>
          <a:xfrm>
            <a:off x="5232960" y="374400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r>
              <a:rPr lang="en-GB" sz="2400" b="1" i="1" u="none" strike="noStrike" kern="1200">
                <a:ln>
                  <a:noFill/>
                </a:ln>
                <a:solidFill>
                  <a:srgbClr val="008000"/>
                </a:solidFill>
                <a:latin typeface="Liberation Mono" pitchFamily="49"/>
                <a:ea typeface="WenQuanYi Micro Hei" pitchFamily="2"/>
                <a:cs typeface="Lohit Devanagari" pitchFamily="2"/>
              </a:rPr>
              <a:t>arguments</a:t>
            </a:r>
            <a:r>
              <a:rPr lang="en-GB" sz="2400" b="1" i="0" u="none" strike="noStrike" kern="1200">
                <a:ln>
                  <a:noFill/>
                </a:ln>
                <a:latin typeface="Liberation Mono" pitchFamily="49"/>
                <a:ea typeface="WenQuanYi Micro Hei" pitchFamily="2"/>
                <a:cs typeface="Lohit Devanagari" pitchFamily="2"/>
              </a:rPr>
              <a:t>)</a:t>
            </a:r>
          </a:p>
        </p:txBody>
      </p:sp>
      <p:sp>
        <p:nvSpPr>
          <p:cNvPr id="4" name="TextBox 3"/>
          <p:cNvSpPr txBox="1"/>
          <p:nvPr/>
        </p:nvSpPr>
        <p:spPr>
          <a:xfrm>
            <a:off x="1235519" y="3744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1" u="none" strike="noStrike" kern="1200">
                <a:ln>
                  <a:noFill/>
                </a:ln>
                <a:solidFill>
                  <a:srgbClr val="000080"/>
                </a:solidFill>
                <a:latin typeface="Liberation Mono" pitchFamily="49"/>
                <a:ea typeface="WenQuanYi Micro Hei" pitchFamily="2"/>
                <a:cs typeface="Lohit Devanagari" pitchFamily="2"/>
              </a:rPr>
              <a:t>object</a:t>
            </a:r>
          </a:p>
        </p:txBody>
      </p:sp>
      <p:sp>
        <p:nvSpPr>
          <p:cNvPr id="5" name="TextBox 4"/>
          <p:cNvSpPr txBox="1"/>
          <p:nvPr/>
        </p:nvSpPr>
        <p:spPr>
          <a:xfrm>
            <a:off x="3235680" y="374400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1" u="none" strike="noStrike" kern="1200">
                <a:ln>
                  <a:noFill/>
                </a:ln>
                <a:solidFill>
                  <a:srgbClr val="800000"/>
                </a:solidFill>
                <a:latin typeface="Liberation Mono" pitchFamily="49"/>
                <a:ea typeface="WenQuanYi Micro Hei" pitchFamily="2"/>
                <a:cs typeface="Lohit Devanagari" pitchFamily="2"/>
              </a:rPr>
              <a:t>function</a:t>
            </a:r>
          </a:p>
        </p:txBody>
      </p:sp>
      <p:sp>
        <p:nvSpPr>
          <p:cNvPr id="6" name="TextBox 5"/>
          <p:cNvSpPr txBox="1"/>
          <p:nvPr/>
        </p:nvSpPr>
        <p:spPr>
          <a:xfrm>
            <a:off x="2692800" y="37440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cxnSp>
        <p:nvCxnSpPr>
          <p:cNvPr id="7" name="Elbow Connector 6"/>
          <p:cNvCxnSpPr>
            <a:stCxn id="5" idx="2"/>
            <a:endCxn id="4" idx="2"/>
          </p:cNvCxnSpPr>
          <p:nvPr/>
        </p:nvCxnSpPr>
        <p:spPr>
          <a:xfrm rot="5400000">
            <a:off x="2912400" y="3070440"/>
            <a:ext cx="12700" cy="2183761"/>
          </a:xfrm>
          <a:prstGeom prst="bentConnector3">
            <a:avLst>
              <a:gd name="adj1" fmla="val 1800000"/>
            </a:avLst>
          </a:prstGeom>
          <a:noFill/>
          <a:ln w="18000">
            <a:solidFill>
              <a:srgbClr val="800080"/>
            </a:solidFill>
            <a:prstDash val="solid"/>
            <a:tailEnd type="arrow"/>
          </a:ln>
        </p:spPr>
      </p:cxnSp>
      <p:cxnSp>
        <p:nvCxnSpPr>
          <p:cNvPr id="8" name="Elbow Connector 7"/>
          <p:cNvCxnSpPr>
            <a:stCxn id="3" idx="0"/>
            <a:endCxn id="5" idx="0"/>
          </p:cNvCxnSpPr>
          <p:nvPr/>
        </p:nvCxnSpPr>
        <p:spPr>
          <a:xfrm rot="16200000" flipV="1">
            <a:off x="5140080" y="2608200"/>
            <a:ext cx="12700" cy="2271600"/>
          </a:xfrm>
          <a:prstGeom prst="bentConnector3">
            <a:avLst>
              <a:gd name="adj1" fmla="val 1800000"/>
            </a:avLst>
          </a:prstGeom>
          <a:noFill/>
          <a:ln w="18000">
            <a:solidFill>
              <a:srgbClr val="800080"/>
            </a:solidFill>
            <a:prstDash val="solid"/>
            <a:tailEnd type="arrow"/>
          </a:ln>
        </p:spPr>
      </p:cxnSp>
      <p:sp>
        <p:nvSpPr>
          <p:cNvPr id="9" name="TextBox 8"/>
          <p:cNvSpPr txBox="1"/>
          <p:nvPr/>
        </p:nvSpPr>
        <p:spPr>
          <a:xfrm>
            <a:off x="1721160" y="5832000"/>
            <a:ext cx="2564639" cy="109188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 function that has</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special access to</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object’s data.</a:t>
            </a:r>
          </a:p>
        </p:txBody>
      </p:sp>
      <p:sp>
        <p:nvSpPr>
          <p:cNvPr id="10" name="TextBox 9"/>
          <p:cNvSpPr txBox="1"/>
          <p:nvPr/>
        </p:nvSpPr>
        <p:spPr>
          <a:xfrm>
            <a:off x="4309200" y="1655999"/>
            <a:ext cx="193644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Behaves just</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like a function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name="page213">
    <p:spTree>
      <p:nvGrpSpPr>
        <p:cNvPr id="1" name=""/>
        <p:cNvGrpSpPr/>
        <p:nvPr/>
      </p:nvGrpSpPr>
      <p:grpSpPr>
        <a:xfrm>
          <a:off x="0" y="0"/>
          <a:ext cx="0" cy="0"/>
          <a:chOff x="0" y="0"/>
          <a:chExt cx="0" cy="0"/>
        </a:xfrm>
      </p:grpSpPr>
      <p:sp>
        <p:nvSpPr>
          <p:cNvPr id="35" name="Slide Number Placeholder 1"/>
          <p:cNvSpPr>
            <a:spLocks noGrp="1"/>
          </p:cNvSpPr>
          <p:nvPr>
            <p:ph type="sldNum" sz="quarter" idx="10"/>
          </p:nvPr>
        </p:nvSpPr>
        <p:spPr/>
        <p:txBody>
          <a:bodyPr/>
          <a:lstStyle/>
          <a:p>
            <a:pPr lvl="0"/>
            <a:fld id="{3ED323C2-958D-41F6-A4AE-4EC5A60A6C46}" type="slidenum">
              <a:t>213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Using the </a:t>
            </a:r>
            <a:r>
              <a:rPr lang="en-GB">
                <a:latin typeface="Liberation Mono" pitchFamily="49"/>
              </a:rPr>
              <a:t>append()</a:t>
            </a:r>
            <a:r>
              <a:rPr lang="en-GB"/>
              <a:t> method</a:t>
            </a:r>
          </a:p>
        </p:txBody>
      </p:sp>
      <p:sp>
        <p:nvSpPr>
          <p:cNvPr id="3" name="TextBox 2"/>
          <p:cNvSpPr txBox="1"/>
          <p:nvPr/>
        </p:nvSpPr>
        <p:spPr>
          <a:xfrm>
            <a:off x="503999" y="194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5519" y="194400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print(primes)</a:t>
            </a:r>
          </a:p>
        </p:txBody>
      </p:sp>
      <p:sp>
        <p:nvSpPr>
          <p:cNvPr id="5" name="TextBox 4"/>
          <p:cNvSpPr txBox="1"/>
          <p:nvPr/>
        </p:nvSpPr>
        <p:spPr>
          <a:xfrm>
            <a:off x="503999" y="2484000"/>
            <a:ext cx="5196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 3, 5, 7, 11, 13, 17, 19]</a:t>
            </a:r>
          </a:p>
        </p:txBody>
      </p:sp>
      <p:sp>
        <p:nvSpPr>
          <p:cNvPr id="6" name="TextBox 5"/>
          <p:cNvSpPr txBox="1"/>
          <p:nvPr/>
        </p:nvSpPr>
        <p:spPr>
          <a:xfrm>
            <a:off x="503999" y="338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1235519" y="3384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primes</a:t>
            </a:r>
          </a:p>
        </p:txBody>
      </p:sp>
      <p:sp>
        <p:nvSpPr>
          <p:cNvPr id="8" name="TextBox 7"/>
          <p:cNvSpPr txBox="1"/>
          <p:nvPr/>
        </p:nvSpPr>
        <p:spPr>
          <a:xfrm>
            <a:off x="3612960" y="3384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(23)</a:t>
            </a:r>
          </a:p>
        </p:txBody>
      </p:sp>
      <p:sp>
        <p:nvSpPr>
          <p:cNvPr id="9" name="TextBox 8"/>
          <p:cNvSpPr txBox="1"/>
          <p:nvPr/>
        </p:nvSpPr>
        <p:spPr>
          <a:xfrm>
            <a:off x="2515680" y="3384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append</a:t>
            </a:r>
          </a:p>
        </p:txBody>
      </p:sp>
      <p:sp>
        <p:nvSpPr>
          <p:cNvPr id="10" name="TextBox 9"/>
          <p:cNvSpPr txBox="1"/>
          <p:nvPr/>
        </p:nvSpPr>
        <p:spPr>
          <a:xfrm>
            <a:off x="2332800" y="33840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11" name="TextBox 10"/>
          <p:cNvSpPr txBox="1"/>
          <p:nvPr/>
        </p:nvSpPr>
        <p:spPr>
          <a:xfrm>
            <a:off x="503999" y="410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2" name="TextBox 11"/>
          <p:cNvSpPr txBox="1"/>
          <p:nvPr/>
        </p:nvSpPr>
        <p:spPr>
          <a:xfrm>
            <a:off x="1235519" y="4104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primes</a:t>
            </a:r>
          </a:p>
        </p:txBody>
      </p:sp>
      <p:sp>
        <p:nvSpPr>
          <p:cNvPr id="13" name="TextBox 12"/>
          <p:cNvSpPr txBox="1"/>
          <p:nvPr/>
        </p:nvSpPr>
        <p:spPr>
          <a:xfrm>
            <a:off x="3612960" y="4104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(29)</a:t>
            </a:r>
          </a:p>
        </p:txBody>
      </p:sp>
      <p:sp>
        <p:nvSpPr>
          <p:cNvPr id="14" name="TextBox 13"/>
          <p:cNvSpPr txBox="1"/>
          <p:nvPr/>
        </p:nvSpPr>
        <p:spPr>
          <a:xfrm>
            <a:off x="2515680" y="4104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append</a:t>
            </a:r>
          </a:p>
        </p:txBody>
      </p:sp>
      <p:sp>
        <p:nvSpPr>
          <p:cNvPr id="15" name="TextBox 14"/>
          <p:cNvSpPr txBox="1"/>
          <p:nvPr/>
        </p:nvSpPr>
        <p:spPr>
          <a:xfrm>
            <a:off x="2332800" y="41040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16" name="TextBox 15"/>
          <p:cNvSpPr txBox="1"/>
          <p:nvPr/>
        </p:nvSpPr>
        <p:spPr>
          <a:xfrm>
            <a:off x="503999" y="482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7" name="TextBox 16"/>
          <p:cNvSpPr txBox="1"/>
          <p:nvPr/>
        </p:nvSpPr>
        <p:spPr>
          <a:xfrm>
            <a:off x="1235519" y="4824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primes</a:t>
            </a:r>
          </a:p>
        </p:txBody>
      </p:sp>
      <p:sp>
        <p:nvSpPr>
          <p:cNvPr id="18" name="TextBox 17"/>
          <p:cNvSpPr txBox="1"/>
          <p:nvPr/>
        </p:nvSpPr>
        <p:spPr>
          <a:xfrm>
            <a:off x="3612960" y="4824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(31)</a:t>
            </a:r>
          </a:p>
        </p:txBody>
      </p:sp>
      <p:sp>
        <p:nvSpPr>
          <p:cNvPr id="19" name="TextBox 18"/>
          <p:cNvSpPr txBox="1"/>
          <p:nvPr/>
        </p:nvSpPr>
        <p:spPr>
          <a:xfrm>
            <a:off x="2515680" y="4824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append</a:t>
            </a:r>
          </a:p>
        </p:txBody>
      </p:sp>
      <p:sp>
        <p:nvSpPr>
          <p:cNvPr id="20" name="TextBox 19"/>
          <p:cNvSpPr txBox="1"/>
          <p:nvPr/>
        </p:nvSpPr>
        <p:spPr>
          <a:xfrm>
            <a:off x="2332800" y="48240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21" name="TextBox 20"/>
          <p:cNvSpPr txBox="1"/>
          <p:nvPr/>
        </p:nvSpPr>
        <p:spPr>
          <a:xfrm>
            <a:off x="503999" y="554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22" name="TextBox 21"/>
          <p:cNvSpPr txBox="1"/>
          <p:nvPr/>
        </p:nvSpPr>
        <p:spPr>
          <a:xfrm>
            <a:off x="1235519" y="5544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primes</a:t>
            </a:r>
          </a:p>
        </p:txBody>
      </p:sp>
      <p:sp>
        <p:nvSpPr>
          <p:cNvPr id="23" name="TextBox 22"/>
          <p:cNvSpPr txBox="1"/>
          <p:nvPr/>
        </p:nvSpPr>
        <p:spPr>
          <a:xfrm>
            <a:off x="3612960" y="5544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(37)</a:t>
            </a:r>
          </a:p>
        </p:txBody>
      </p:sp>
      <p:sp>
        <p:nvSpPr>
          <p:cNvPr id="24" name="TextBox 23"/>
          <p:cNvSpPr txBox="1"/>
          <p:nvPr/>
        </p:nvSpPr>
        <p:spPr>
          <a:xfrm>
            <a:off x="2515680" y="5544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append</a:t>
            </a:r>
          </a:p>
        </p:txBody>
      </p:sp>
      <p:sp>
        <p:nvSpPr>
          <p:cNvPr id="25" name="TextBox 24"/>
          <p:cNvSpPr txBox="1"/>
          <p:nvPr/>
        </p:nvSpPr>
        <p:spPr>
          <a:xfrm>
            <a:off x="2332800" y="55440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26" name="TextBox 25"/>
          <p:cNvSpPr txBox="1"/>
          <p:nvPr/>
        </p:nvSpPr>
        <p:spPr>
          <a:xfrm>
            <a:off x="503999" y="626399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27" name="TextBox 26"/>
          <p:cNvSpPr txBox="1"/>
          <p:nvPr/>
        </p:nvSpPr>
        <p:spPr>
          <a:xfrm>
            <a:off x="1235519" y="6263999"/>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print(primes)</a:t>
            </a:r>
          </a:p>
        </p:txBody>
      </p:sp>
      <p:sp>
        <p:nvSpPr>
          <p:cNvPr id="28" name="TextBox 27"/>
          <p:cNvSpPr txBox="1"/>
          <p:nvPr/>
        </p:nvSpPr>
        <p:spPr>
          <a:xfrm>
            <a:off x="503999" y="6803999"/>
            <a:ext cx="8124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 3, 5, 7, 11, 13, 17, 19, 23, 29, 31, 37]</a:t>
            </a:r>
          </a:p>
        </p:txBody>
      </p:sp>
      <p:sp>
        <p:nvSpPr>
          <p:cNvPr id="29" name="TextBox 28"/>
          <p:cNvSpPr txBox="1"/>
          <p:nvPr/>
        </p:nvSpPr>
        <p:spPr>
          <a:xfrm>
            <a:off x="503999" y="3744000"/>
            <a:ext cx="1580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 </a:t>
            </a:r>
          </a:p>
        </p:txBody>
      </p:sp>
      <p:sp>
        <p:nvSpPr>
          <p:cNvPr id="30" name="TextBox 29"/>
          <p:cNvSpPr txBox="1"/>
          <p:nvPr/>
        </p:nvSpPr>
        <p:spPr>
          <a:xfrm>
            <a:off x="5544000" y="3564000"/>
            <a:ext cx="281880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function doesn’t</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return any value.</a:t>
            </a:r>
          </a:p>
        </p:txBody>
      </p:sp>
      <p:cxnSp>
        <p:nvCxnSpPr>
          <p:cNvPr id="31" name="Straight Arrow Connector 30"/>
          <p:cNvCxnSpPr>
            <a:stCxn id="30" idx="1"/>
            <a:endCxn id="29" idx="3"/>
          </p:cNvCxnSpPr>
          <p:nvPr/>
        </p:nvCxnSpPr>
        <p:spPr>
          <a:xfrm flipH="1">
            <a:off x="662039" y="3940020"/>
            <a:ext cx="4881961" cy="10080"/>
          </a:xfrm>
          <a:prstGeom prst="straightConnector1">
            <a:avLst/>
          </a:prstGeom>
          <a:noFill/>
          <a:ln w="18000">
            <a:solidFill>
              <a:srgbClr val="00FFFF"/>
            </a:solidFill>
            <a:prstDash val="solid"/>
            <a:tailEnd type="arrow"/>
          </a:ln>
        </p:spPr>
      </p:cxnSp>
      <p:sp>
        <p:nvSpPr>
          <p:cNvPr id="32" name="TextBox 31"/>
          <p:cNvSpPr txBox="1"/>
          <p:nvPr/>
        </p:nvSpPr>
        <p:spPr>
          <a:xfrm>
            <a:off x="5544000" y="5364360"/>
            <a:ext cx="1750679"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It modifies</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list itself.</a:t>
            </a:r>
          </a:p>
        </p:txBody>
      </p:sp>
      <p:sp>
        <p:nvSpPr>
          <p:cNvPr id="33" name="TextBox 32"/>
          <p:cNvSpPr txBox="1"/>
          <p:nvPr/>
        </p:nvSpPr>
        <p:spPr>
          <a:xfrm>
            <a:off x="6340320" y="6768000"/>
            <a:ext cx="1580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 </a:t>
            </a:r>
          </a:p>
        </p:txBody>
      </p:sp>
      <p:cxnSp>
        <p:nvCxnSpPr>
          <p:cNvPr id="34" name="Straight Arrow Connector 33"/>
          <p:cNvCxnSpPr>
            <a:stCxn id="32" idx="2"/>
            <a:endCxn id="33" idx="0"/>
          </p:cNvCxnSpPr>
          <p:nvPr/>
        </p:nvCxnSpPr>
        <p:spPr>
          <a:xfrm>
            <a:off x="6419340" y="6116400"/>
            <a:ext cx="0" cy="65160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name="page214">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pPr lvl="0"/>
            <a:fld id="{6089B608-775C-44BB-A35E-054CA7AA6A3E}" type="slidenum">
              <a:t>214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Other methods on lists: </a:t>
            </a:r>
            <a:r>
              <a:rPr lang="en-GB">
                <a:latin typeface="Liberation Mono" pitchFamily="49"/>
              </a:rPr>
              <a:t>reverse()</a:t>
            </a:r>
          </a:p>
        </p:txBody>
      </p:sp>
      <p:sp>
        <p:nvSpPr>
          <p:cNvPr id="3" name="TextBox 2"/>
          <p:cNvSpPr txBox="1"/>
          <p:nvPr/>
        </p:nvSpPr>
        <p:spPr>
          <a:xfrm>
            <a:off x="503999" y="194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5519" y="1944000"/>
            <a:ext cx="40975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numbers = [4, 7, 5, 1</a:t>
            </a:r>
            <a:r>
              <a:rPr lang="en-GB" sz="2400" b="1" i="0" u="none" strike="noStrike" kern="1200">
                <a:ln>
                  <a:noFill/>
                </a:ln>
                <a:solidFill>
                  <a:srgbClr val="000000"/>
                </a:solidFill>
                <a:latin typeface="Liberation Mono" pitchFamily="49"/>
                <a:ea typeface="Liberation Mono" pitchFamily="49"/>
                <a:cs typeface="Liberation Mono" pitchFamily="49"/>
              </a:rPr>
              <a:t>]</a:t>
            </a:r>
          </a:p>
        </p:txBody>
      </p:sp>
      <p:sp>
        <p:nvSpPr>
          <p:cNvPr id="5" name="TextBox 4"/>
          <p:cNvSpPr txBox="1"/>
          <p:nvPr/>
        </p:nvSpPr>
        <p:spPr>
          <a:xfrm>
            <a:off x="503999" y="302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6" name="TextBox 5"/>
          <p:cNvSpPr txBox="1"/>
          <p:nvPr/>
        </p:nvSpPr>
        <p:spPr>
          <a:xfrm>
            <a:off x="1235519" y="3024000"/>
            <a:ext cx="3183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numbers.reverse()</a:t>
            </a:r>
          </a:p>
        </p:txBody>
      </p:sp>
      <p:sp>
        <p:nvSpPr>
          <p:cNvPr id="7" name="TextBox 6"/>
          <p:cNvSpPr txBox="1"/>
          <p:nvPr/>
        </p:nvSpPr>
        <p:spPr>
          <a:xfrm>
            <a:off x="503999" y="410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8" name="TextBox 7"/>
          <p:cNvSpPr txBox="1"/>
          <p:nvPr/>
        </p:nvSpPr>
        <p:spPr>
          <a:xfrm>
            <a:off x="1235519" y="410400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print(numbers)</a:t>
            </a:r>
          </a:p>
        </p:txBody>
      </p:sp>
      <p:sp>
        <p:nvSpPr>
          <p:cNvPr id="9" name="TextBox 8"/>
          <p:cNvSpPr txBox="1"/>
          <p:nvPr/>
        </p:nvSpPr>
        <p:spPr>
          <a:xfrm>
            <a:off x="503999" y="482400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 5, 7, 4]</a:t>
            </a:r>
          </a:p>
        </p:txBody>
      </p:sp>
      <p:sp>
        <p:nvSpPr>
          <p:cNvPr id="10" name="TextBox 9"/>
          <p:cNvSpPr txBox="1"/>
          <p:nvPr/>
        </p:nvSpPr>
        <p:spPr>
          <a:xfrm>
            <a:off x="503999" y="3384360"/>
            <a:ext cx="1580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 </a:t>
            </a:r>
          </a:p>
        </p:txBody>
      </p:sp>
      <p:sp>
        <p:nvSpPr>
          <p:cNvPr id="11" name="TextBox 10"/>
          <p:cNvSpPr txBox="1"/>
          <p:nvPr/>
        </p:nvSpPr>
        <p:spPr>
          <a:xfrm>
            <a:off x="5544000" y="3204360"/>
            <a:ext cx="281880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function doesn’t</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return any value.</a:t>
            </a:r>
          </a:p>
        </p:txBody>
      </p:sp>
      <p:cxnSp>
        <p:nvCxnSpPr>
          <p:cNvPr id="12" name="Straight Arrow Connector 11"/>
          <p:cNvCxnSpPr>
            <a:stCxn id="11" idx="1"/>
            <a:endCxn id="10" idx="3"/>
          </p:cNvCxnSpPr>
          <p:nvPr/>
        </p:nvCxnSpPr>
        <p:spPr>
          <a:xfrm flipH="1">
            <a:off x="662039" y="3580380"/>
            <a:ext cx="4881961" cy="10080"/>
          </a:xfrm>
          <a:prstGeom prst="straightConnector1">
            <a:avLst/>
          </a:prstGeom>
          <a:noFill/>
          <a:ln w="18000">
            <a:solidFill>
              <a:srgbClr val="00FFFF"/>
            </a:solidFill>
            <a:prstDash val="solid"/>
            <a:tailEnd type="arrow"/>
          </a:ln>
        </p:spPr>
      </p:cxnSp>
      <p:sp>
        <p:nvSpPr>
          <p:cNvPr id="13" name="TextBox 12"/>
          <p:cNvSpPr txBox="1"/>
          <p:nvPr/>
        </p:nvSpPr>
        <p:spPr>
          <a:xfrm>
            <a:off x="5544360" y="4644720"/>
            <a:ext cx="1750679"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It modifies</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list itself.</a:t>
            </a:r>
          </a:p>
        </p:txBody>
      </p:sp>
      <p:cxnSp>
        <p:nvCxnSpPr>
          <p:cNvPr id="14" name="Straight Arrow Connector 13"/>
          <p:cNvCxnSpPr>
            <a:stCxn id="13" idx="1"/>
          </p:cNvCxnSpPr>
          <p:nvPr/>
        </p:nvCxnSpPr>
        <p:spPr>
          <a:xfrm flipH="1">
            <a:off x="2772720" y="5020560"/>
            <a:ext cx="2771640" cy="1260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name="page215">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pPr lvl="0"/>
            <a:fld id="{ACCF9DD9-76B9-47D8-A532-967BD43BC0DD}" type="slidenum">
              <a:t>215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Other methods on lists: </a:t>
            </a:r>
            <a:r>
              <a:rPr lang="en-GB">
                <a:latin typeface="Liberation Mono" pitchFamily="49"/>
              </a:rPr>
              <a:t>sort()</a:t>
            </a:r>
          </a:p>
        </p:txBody>
      </p:sp>
      <p:sp>
        <p:nvSpPr>
          <p:cNvPr id="3" name="TextBox 2"/>
          <p:cNvSpPr txBox="1"/>
          <p:nvPr/>
        </p:nvSpPr>
        <p:spPr>
          <a:xfrm>
            <a:off x="503999" y="194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5519" y="1944000"/>
            <a:ext cx="40975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numbers = [4, 7, 5, 1</a:t>
            </a:r>
            <a:r>
              <a:rPr lang="en-GB" sz="2400" b="1" i="0" u="none" strike="noStrike" kern="1200">
                <a:ln>
                  <a:noFill/>
                </a:ln>
                <a:solidFill>
                  <a:srgbClr val="000000"/>
                </a:solidFill>
                <a:latin typeface="Liberation Mono" pitchFamily="49"/>
                <a:ea typeface="Liberation Mono" pitchFamily="49"/>
                <a:cs typeface="Liberation Mono" pitchFamily="49"/>
              </a:rPr>
              <a:t>]</a:t>
            </a:r>
          </a:p>
        </p:txBody>
      </p:sp>
      <p:sp>
        <p:nvSpPr>
          <p:cNvPr id="5" name="TextBox 4"/>
          <p:cNvSpPr txBox="1"/>
          <p:nvPr/>
        </p:nvSpPr>
        <p:spPr>
          <a:xfrm>
            <a:off x="503999" y="302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6" name="TextBox 5"/>
          <p:cNvSpPr txBox="1"/>
          <p:nvPr/>
        </p:nvSpPr>
        <p:spPr>
          <a:xfrm>
            <a:off x="1235519" y="302400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numbers.sort()</a:t>
            </a:r>
          </a:p>
        </p:txBody>
      </p:sp>
      <p:sp>
        <p:nvSpPr>
          <p:cNvPr id="7" name="TextBox 6"/>
          <p:cNvSpPr txBox="1"/>
          <p:nvPr/>
        </p:nvSpPr>
        <p:spPr>
          <a:xfrm>
            <a:off x="503999" y="410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8" name="TextBox 7"/>
          <p:cNvSpPr txBox="1"/>
          <p:nvPr/>
        </p:nvSpPr>
        <p:spPr>
          <a:xfrm>
            <a:off x="1235519" y="410400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print(numbers)</a:t>
            </a:r>
          </a:p>
        </p:txBody>
      </p:sp>
      <p:sp>
        <p:nvSpPr>
          <p:cNvPr id="9" name="TextBox 8"/>
          <p:cNvSpPr txBox="1"/>
          <p:nvPr/>
        </p:nvSpPr>
        <p:spPr>
          <a:xfrm>
            <a:off x="503999" y="482400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 4, 5, 7]</a:t>
            </a:r>
          </a:p>
        </p:txBody>
      </p:sp>
      <p:sp>
        <p:nvSpPr>
          <p:cNvPr id="10" name="TextBox 9"/>
          <p:cNvSpPr txBox="1"/>
          <p:nvPr/>
        </p:nvSpPr>
        <p:spPr>
          <a:xfrm>
            <a:off x="576000" y="5832000"/>
            <a:ext cx="23101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Numerical order.</a:t>
            </a:r>
          </a:p>
        </p:txBody>
      </p:sp>
      <p:sp>
        <p:nvSpPr>
          <p:cNvPr id="11" name="TextBox 10"/>
          <p:cNvSpPr txBox="1"/>
          <p:nvPr/>
        </p:nvSpPr>
        <p:spPr>
          <a:xfrm>
            <a:off x="503999" y="3384720"/>
            <a:ext cx="1580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 </a:t>
            </a:r>
          </a:p>
        </p:txBody>
      </p:sp>
      <p:sp>
        <p:nvSpPr>
          <p:cNvPr id="12" name="TextBox 11"/>
          <p:cNvSpPr txBox="1"/>
          <p:nvPr/>
        </p:nvSpPr>
        <p:spPr>
          <a:xfrm>
            <a:off x="5544000" y="3204720"/>
            <a:ext cx="300492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function does not</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return the sorted list.</a:t>
            </a:r>
          </a:p>
        </p:txBody>
      </p:sp>
      <p:cxnSp>
        <p:nvCxnSpPr>
          <p:cNvPr id="13" name="Straight Arrow Connector 12"/>
          <p:cNvCxnSpPr>
            <a:stCxn id="12" idx="1"/>
            <a:endCxn id="11" idx="3"/>
          </p:cNvCxnSpPr>
          <p:nvPr/>
        </p:nvCxnSpPr>
        <p:spPr>
          <a:xfrm flipH="1">
            <a:off x="662039" y="3580740"/>
            <a:ext cx="4881961" cy="10080"/>
          </a:xfrm>
          <a:prstGeom prst="straightConnector1">
            <a:avLst/>
          </a:prstGeom>
          <a:noFill/>
          <a:ln w="18000">
            <a:solidFill>
              <a:srgbClr val="00FFFF"/>
            </a:solidFill>
            <a:prstDash val="solid"/>
            <a:tailEnd type="arrow"/>
          </a:ln>
        </p:spPr>
      </p:cxnSp>
      <p:sp>
        <p:nvSpPr>
          <p:cNvPr id="14" name="TextBox 13"/>
          <p:cNvSpPr txBox="1"/>
          <p:nvPr/>
        </p:nvSpPr>
        <p:spPr>
          <a:xfrm>
            <a:off x="5544720" y="4645080"/>
            <a:ext cx="149616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It sorts the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list itself.</a:t>
            </a:r>
          </a:p>
        </p:txBody>
      </p:sp>
      <p:cxnSp>
        <p:nvCxnSpPr>
          <p:cNvPr id="15" name="Straight Arrow Connector 14"/>
          <p:cNvCxnSpPr>
            <a:stCxn id="14" idx="1"/>
          </p:cNvCxnSpPr>
          <p:nvPr/>
        </p:nvCxnSpPr>
        <p:spPr>
          <a:xfrm flipH="1">
            <a:off x="2772720" y="5020920"/>
            <a:ext cx="2772000" cy="1224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name="page216">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pPr lvl="0"/>
            <a:fld id="{A70FFD18-7C6E-424B-8B44-D3DE41EA65A6}" type="slidenum">
              <a:t>216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Other methods on lists: </a:t>
            </a:r>
            <a:r>
              <a:rPr lang="en-GB">
                <a:latin typeface="Liberation Mono" pitchFamily="49"/>
              </a:rPr>
              <a:t>sort()</a:t>
            </a:r>
          </a:p>
        </p:txBody>
      </p:sp>
      <p:sp>
        <p:nvSpPr>
          <p:cNvPr id="3" name="TextBox 2"/>
          <p:cNvSpPr txBox="1"/>
          <p:nvPr/>
        </p:nvSpPr>
        <p:spPr>
          <a:xfrm>
            <a:off x="503999" y="194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5519" y="1944000"/>
            <a:ext cx="7940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greek = [</a:t>
            </a:r>
            <a:r>
              <a:rPr lang="en-GB" sz="2400" b="1" i="0" u="none" strike="noStrike" kern="1200">
                <a:ln>
                  <a:noFill/>
                </a:ln>
                <a:latin typeface="Liberation Mono" pitchFamily="49"/>
                <a:ea typeface="Liberation Mono" pitchFamily="49"/>
                <a:cs typeface="Liberation Mono" pitchFamily="49"/>
              </a:rPr>
              <a:t>'alpha</a:t>
            </a:r>
            <a:r>
              <a:rPr lang="en-GB" sz="2400" b="1" i="0" u="none" strike="noStrike" kern="1200">
                <a:ln>
                  <a:noFill/>
                </a:ln>
                <a:solidFill>
                  <a:srgbClr val="000000"/>
                </a:solidFill>
                <a:latin typeface="Liberation Mono" pitchFamily="49"/>
                <a:ea typeface="Liberation Mono" pitchFamily="49"/>
                <a:cs typeface="Liberation Mono" pitchFamily="49"/>
              </a:rPr>
              <a:t>', 'beta', 'gamma', 'delta']</a:t>
            </a:r>
          </a:p>
        </p:txBody>
      </p:sp>
      <p:sp>
        <p:nvSpPr>
          <p:cNvPr id="5" name="TextBox 4"/>
          <p:cNvSpPr txBox="1"/>
          <p:nvPr/>
        </p:nvSpPr>
        <p:spPr>
          <a:xfrm>
            <a:off x="503999" y="302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6" name="TextBox 5"/>
          <p:cNvSpPr txBox="1"/>
          <p:nvPr/>
        </p:nvSpPr>
        <p:spPr>
          <a:xfrm>
            <a:off x="1235519" y="302400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greek.sort()</a:t>
            </a:r>
          </a:p>
        </p:txBody>
      </p:sp>
      <p:sp>
        <p:nvSpPr>
          <p:cNvPr id="7" name="TextBox 6"/>
          <p:cNvSpPr txBox="1"/>
          <p:nvPr/>
        </p:nvSpPr>
        <p:spPr>
          <a:xfrm>
            <a:off x="503999" y="410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8" name="TextBox 7"/>
          <p:cNvSpPr txBox="1"/>
          <p:nvPr/>
        </p:nvSpPr>
        <p:spPr>
          <a:xfrm>
            <a:off x="1235519" y="410400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print(greek)</a:t>
            </a:r>
          </a:p>
        </p:txBody>
      </p:sp>
      <p:sp>
        <p:nvSpPr>
          <p:cNvPr id="9" name="TextBox 8"/>
          <p:cNvSpPr txBox="1"/>
          <p:nvPr/>
        </p:nvSpPr>
        <p:spPr>
          <a:xfrm>
            <a:off x="503999" y="4824000"/>
            <a:ext cx="647639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['alpha', 'beta', 'delta', 'gamma']</a:t>
            </a:r>
          </a:p>
        </p:txBody>
      </p:sp>
      <p:sp>
        <p:nvSpPr>
          <p:cNvPr id="10" name="TextBox 9"/>
          <p:cNvSpPr txBox="1"/>
          <p:nvPr/>
        </p:nvSpPr>
        <p:spPr>
          <a:xfrm>
            <a:off x="576000" y="5832000"/>
            <a:ext cx="253080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Alphabetical order</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of the </a:t>
            </a:r>
            <a:r>
              <a:rPr lang="en-GB" sz="2400" b="0" i="1" u="none" strike="noStrike" kern="1200">
                <a:ln>
                  <a:noFill/>
                </a:ln>
                <a:latin typeface="Liberation Sans" pitchFamily="18"/>
                <a:ea typeface="WenQuanYi Micro Hei" pitchFamily="2"/>
                <a:cs typeface="Lohit Devanagari" pitchFamily="2"/>
              </a:rPr>
              <a:t>words</a:t>
            </a:r>
            <a:r>
              <a:rPr lang="en-GB" sz="2400" b="0" i="0" u="none" strike="noStrike" kern="1200">
                <a:ln>
                  <a:noFill/>
                </a:ln>
                <a:latin typeface="Liberation Sans" pitchFamily="18"/>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name="page217">
    <p:spTree>
      <p:nvGrpSpPr>
        <p:cNvPr id="1" name=""/>
        <p:cNvGrpSpPr/>
        <p:nvPr/>
      </p:nvGrpSpPr>
      <p:grpSpPr>
        <a:xfrm>
          <a:off x="0" y="0"/>
          <a:ext cx="0" cy="0"/>
          <a:chOff x="0" y="0"/>
          <a:chExt cx="0" cy="0"/>
        </a:xfrm>
      </p:grpSpPr>
      <p:sp>
        <p:nvSpPr>
          <p:cNvPr id="36" name="Slide Number Placeholder 1"/>
          <p:cNvSpPr>
            <a:spLocks noGrp="1"/>
          </p:cNvSpPr>
          <p:nvPr>
            <p:ph type="sldNum" sz="quarter" idx="10"/>
          </p:nvPr>
        </p:nvSpPr>
        <p:spPr/>
        <p:txBody>
          <a:bodyPr/>
          <a:lstStyle/>
          <a:p>
            <a:pPr lvl="0"/>
            <a:fld id="{0F937C14-A5F5-4FDD-9F26-F7D8C6028FD3}" type="slidenum">
              <a:t>217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Other methods on lists: </a:t>
            </a:r>
            <a:r>
              <a:rPr lang="en-GB">
                <a:latin typeface="Liberation Mono" pitchFamily="49"/>
              </a:rPr>
              <a:t>insert()</a:t>
            </a:r>
          </a:p>
        </p:txBody>
      </p:sp>
      <p:sp>
        <p:nvSpPr>
          <p:cNvPr id="3" name="TextBox 2"/>
          <p:cNvSpPr txBox="1"/>
          <p:nvPr/>
        </p:nvSpPr>
        <p:spPr>
          <a:xfrm>
            <a:off x="503999" y="230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5519" y="230400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greek =</a:t>
            </a:r>
          </a:p>
        </p:txBody>
      </p:sp>
      <p:sp>
        <p:nvSpPr>
          <p:cNvPr id="5" name="TextBox 4"/>
          <p:cNvSpPr txBox="1"/>
          <p:nvPr/>
        </p:nvSpPr>
        <p:spPr>
          <a:xfrm>
            <a:off x="4527360" y="230400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0000"/>
                </a:solidFill>
                <a:latin typeface="Liberation Mono" pitchFamily="49"/>
                <a:ea typeface="Liberation Mono" pitchFamily="49"/>
                <a:cs typeface="Liberation Mono" pitchFamily="49"/>
              </a:rPr>
              <a:t>'gamma',</a:t>
            </a:r>
          </a:p>
        </p:txBody>
      </p:sp>
      <p:sp>
        <p:nvSpPr>
          <p:cNvPr id="6" name="TextBox 5"/>
          <p:cNvSpPr txBox="1"/>
          <p:nvPr/>
        </p:nvSpPr>
        <p:spPr>
          <a:xfrm>
            <a:off x="2698560" y="2304000"/>
            <a:ext cx="17186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r>
              <a:rPr lang="en-GB" sz="2400" b="1" i="0" u="none" strike="noStrike" kern="1200">
                <a:ln>
                  <a:noFill/>
                </a:ln>
                <a:latin typeface="Liberation Mono" pitchFamily="49"/>
                <a:ea typeface="Liberation Mono" pitchFamily="49"/>
                <a:cs typeface="Liberation Mono" pitchFamily="49"/>
              </a:rPr>
              <a:t>'alpha</a:t>
            </a:r>
            <a:r>
              <a:rPr lang="en-GB" sz="2400" b="1" i="0" u="none" strike="noStrike" kern="1200">
                <a:ln>
                  <a:noFill/>
                </a:ln>
                <a:solidFill>
                  <a:srgbClr val="000000"/>
                </a:solidFill>
                <a:latin typeface="Liberation Mono" pitchFamily="49"/>
                <a:ea typeface="Liberation Mono" pitchFamily="49"/>
                <a:cs typeface="Liberation Mono" pitchFamily="49"/>
              </a:rPr>
              <a:t>',</a:t>
            </a:r>
          </a:p>
        </p:txBody>
      </p:sp>
      <p:sp>
        <p:nvSpPr>
          <p:cNvPr id="7" name="TextBox 6"/>
          <p:cNvSpPr txBox="1"/>
          <p:nvPr/>
        </p:nvSpPr>
        <p:spPr>
          <a:xfrm>
            <a:off x="3436919" y="158400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0</a:t>
            </a:r>
          </a:p>
        </p:txBody>
      </p:sp>
      <p:sp>
        <p:nvSpPr>
          <p:cNvPr id="8" name="TextBox 7"/>
          <p:cNvSpPr txBox="1"/>
          <p:nvPr/>
        </p:nvSpPr>
        <p:spPr>
          <a:xfrm>
            <a:off x="5174280" y="158436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a:t>
            </a:r>
          </a:p>
        </p:txBody>
      </p:sp>
      <p:sp>
        <p:nvSpPr>
          <p:cNvPr id="9" name="TextBox 8"/>
          <p:cNvSpPr txBox="1"/>
          <p:nvPr/>
        </p:nvSpPr>
        <p:spPr>
          <a:xfrm>
            <a:off x="6820199" y="158472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2</a:t>
            </a:r>
          </a:p>
        </p:txBody>
      </p:sp>
      <p:sp>
        <p:nvSpPr>
          <p:cNvPr id="10" name="TextBox 9"/>
          <p:cNvSpPr txBox="1"/>
          <p:nvPr/>
        </p:nvSpPr>
        <p:spPr>
          <a:xfrm>
            <a:off x="503999" y="338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1" name="TextBox 10"/>
          <p:cNvSpPr txBox="1"/>
          <p:nvPr/>
        </p:nvSpPr>
        <p:spPr>
          <a:xfrm>
            <a:off x="1235519" y="338400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greek.insert(</a:t>
            </a:r>
          </a:p>
        </p:txBody>
      </p:sp>
      <p:sp>
        <p:nvSpPr>
          <p:cNvPr id="12" name="TextBox 11"/>
          <p:cNvSpPr txBox="1"/>
          <p:nvPr/>
        </p:nvSpPr>
        <p:spPr>
          <a:xfrm>
            <a:off x="6173280" y="230400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0000"/>
                </a:solidFill>
                <a:latin typeface="Liberation Mono" pitchFamily="49"/>
                <a:ea typeface="Liberation Mono" pitchFamily="49"/>
                <a:cs typeface="Liberation Mono" pitchFamily="49"/>
              </a:rPr>
              <a:t>'delta']</a:t>
            </a:r>
          </a:p>
        </p:txBody>
      </p:sp>
      <p:sp>
        <p:nvSpPr>
          <p:cNvPr id="13" name="TextBox 12"/>
          <p:cNvSpPr txBox="1"/>
          <p:nvPr/>
        </p:nvSpPr>
        <p:spPr>
          <a:xfrm>
            <a:off x="1235519" y="4104000"/>
            <a:ext cx="2140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Where to insert</a:t>
            </a:r>
          </a:p>
        </p:txBody>
      </p:sp>
      <p:sp>
        <p:nvSpPr>
          <p:cNvPr id="14" name="TextBox 13"/>
          <p:cNvSpPr txBox="1"/>
          <p:nvPr/>
        </p:nvSpPr>
        <p:spPr>
          <a:xfrm>
            <a:off x="5903999" y="4104360"/>
            <a:ext cx="19533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What to insert</a:t>
            </a:r>
          </a:p>
        </p:txBody>
      </p:sp>
      <p:sp>
        <p:nvSpPr>
          <p:cNvPr id="15" name="TextBox 14"/>
          <p:cNvSpPr txBox="1"/>
          <p:nvPr/>
        </p:nvSpPr>
        <p:spPr>
          <a:xfrm>
            <a:off x="4140000" y="3384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'beta'</a:t>
            </a:r>
          </a:p>
        </p:txBody>
      </p:sp>
      <p:sp>
        <p:nvSpPr>
          <p:cNvPr id="16" name="TextBox 15"/>
          <p:cNvSpPr txBox="1"/>
          <p:nvPr/>
        </p:nvSpPr>
        <p:spPr>
          <a:xfrm>
            <a:off x="3612960" y="338400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1,</a:t>
            </a:r>
          </a:p>
        </p:txBody>
      </p:sp>
      <p:cxnSp>
        <p:nvCxnSpPr>
          <p:cNvPr id="17" name="Elbow Connector 16"/>
          <p:cNvCxnSpPr>
            <a:endCxn id="16" idx="2"/>
          </p:cNvCxnSpPr>
          <p:nvPr/>
        </p:nvCxnSpPr>
        <p:spPr>
          <a:xfrm flipV="1">
            <a:off x="3376440" y="3802320"/>
            <a:ext cx="455760" cy="507600"/>
          </a:xfrm>
          <a:prstGeom prst="bentConnector3">
            <a:avLst/>
          </a:prstGeom>
          <a:noFill/>
          <a:ln w="18000">
            <a:solidFill>
              <a:srgbClr val="00FFFF"/>
            </a:solidFill>
            <a:prstDash val="solid"/>
            <a:tailEnd type="arrow"/>
          </a:ln>
        </p:spPr>
      </p:cxnSp>
      <p:sp>
        <p:nvSpPr>
          <p:cNvPr id="18" name="TextBox 17"/>
          <p:cNvSpPr txBox="1"/>
          <p:nvPr/>
        </p:nvSpPr>
        <p:spPr>
          <a:xfrm>
            <a:off x="5258880" y="33840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cxnSp>
        <p:nvCxnSpPr>
          <p:cNvPr id="19" name="Elbow Connector 18"/>
          <p:cNvCxnSpPr>
            <a:stCxn id="14" idx="1"/>
            <a:endCxn id="15" idx="2"/>
          </p:cNvCxnSpPr>
          <p:nvPr/>
        </p:nvCxnSpPr>
        <p:spPr>
          <a:xfrm rot="10800000">
            <a:off x="4725001" y="3802320"/>
            <a:ext cx="1178999" cy="508140"/>
          </a:xfrm>
          <a:prstGeom prst="bentConnector2">
            <a:avLst/>
          </a:prstGeom>
          <a:noFill/>
          <a:ln w="18000">
            <a:solidFill>
              <a:srgbClr val="00FFFF"/>
            </a:solidFill>
            <a:prstDash val="solid"/>
            <a:tailEnd type="arrow"/>
          </a:ln>
        </p:spPr>
      </p:cxnSp>
      <p:sp>
        <p:nvSpPr>
          <p:cNvPr id="20" name="TextBox 19"/>
          <p:cNvSpPr txBox="1"/>
          <p:nvPr/>
        </p:nvSpPr>
        <p:spPr>
          <a:xfrm>
            <a:off x="503999" y="518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21" name="TextBox 20"/>
          <p:cNvSpPr txBox="1"/>
          <p:nvPr/>
        </p:nvSpPr>
        <p:spPr>
          <a:xfrm>
            <a:off x="1235519" y="5184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greek</a:t>
            </a:r>
          </a:p>
        </p:txBody>
      </p:sp>
      <p:sp>
        <p:nvSpPr>
          <p:cNvPr id="22" name="TextBox 21"/>
          <p:cNvSpPr txBox="1"/>
          <p:nvPr/>
        </p:nvSpPr>
        <p:spPr>
          <a:xfrm>
            <a:off x="503999" y="5903999"/>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r>
              <a:rPr lang="en-GB" sz="2400" b="0" i="0" u="none" strike="noStrike" kern="1200">
                <a:ln>
                  <a:noFill/>
                </a:ln>
                <a:latin typeface="Liberation Mono" pitchFamily="49"/>
                <a:ea typeface="Liberation Mono" pitchFamily="49"/>
                <a:cs typeface="Liberation Mono" pitchFamily="49"/>
              </a:rPr>
              <a:t>'alpha',</a:t>
            </a:r>
          </a:p>
        </p:txBody>
      </p:sp>
      <p:cxnSp>
        <p:nvCxnSpPr>
          <p:cNvPr id="23" name="Straight Arrow Connector 22"/>
          <p:cNvCxnSpPr>
            <a:stCxn id="7" idx="2"/>
            <a:endCxn id="6" idx="0"/>
          </p:cNvCxnSpPr>
          <p:nvPr/>
        </p:nvCxnSpPr>
        <p:spPr>
          <a:xfrm>
            <a:off x="3557879" y="1996200"/>
            <a:ext cx="1" cy="307800"/>
          </a:xfrm>
          <a:prstGeom prst="straightConnector1">
            <a:avLst/>
          </a:prstGeom>
          <a:noFill/>
          <a:ln w="18000">
            <a:solidFill>
              <a:srgbClr val="00FFFF"/>
            </a:solidFill>
            <a:prstDash val="solid"/>
            <a:tailEnd type="arrow"/>
          </a:ln>
        </p:spPr>
      </p:cxnSp>
      <p:cxnSp>
        <p:nvCxnSpPr>
          <p:cNvPr id="24" name="Straight Arrow Connector 23"/>
          <p:cNvCxnSpPr>
            <a:stCxn id="8" idx="2"/>
            <a:endCxn id="5" idx="0"/>
          </p:cNvCxnSpPr>
          <p:nvPr/>
        </p:nvCxnSpPr>
        <p:spPr>
          <a:xfrm>
            <a:off x="5295240" y="1996560"/>
            <a:ext cx="720" cy="307440"/>
          </a:xfrm>
          <a:prstGeom prst="straightConnector1">
            <a:avLst/>
          </a:prstGeom>
          <a:noFill/>
          <a:ln w="18000">
            <a:solidFill>
              <a:srgbClr val="00FFFF"/>
            </a:solidFill>
            <a:prstDash val="solid"/>
            <a:tailEnd type="arrow"/>
          </a:ln>
        </p:spPr>
      </p:cxnSp>
      <p:cxnSp>
        <p:nvCxnSpPr>
          <p:cNvPr id="25" name="Straight Arrow Connector 24"/>
          <p:cNvCxnSpPr>
            <a:stCxn id="9" idx="2"/>
            <a:endCxn id="12" idx="0"/>
          </p:cNvCxnSpPr>
          <p:nvPr/>
        </p:nvCxnSpPr>
        <p:spPr>
          <a:xfrm>
            <a:off x="6941159" y="1996920"/>
            <a:ext cx="721" cy="307080"/>
          </a:xfrm>
          <a:prstGeom prst="straightConnector1">
            <a:avLst/>
          </a:prstGeom>
          <a:noFill/>
          <a:ln w="18000">
            <a:solidFill>
              <a:srgbClr val="00FFFF"/>
            </a:solidFill>
            <a:prstDash val="solid"/>
            <a:tailEnd type="arrow"/>
          </a:ln>
        </p:spPr>
      </p:cxnSp>
      <p:sp>
        <p:nvSpPr>
          <p:cNvPr id="26" name="TextBox 25"/>
          <p:cNvSpPr txBox="1"/>
          <p:nvPr/>
        </p:nvSpPr>
        <p:spPr>
          <a:xfrm>
            <a:off x="3795839" y="5903999"/>
            <a:ext cx="3183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'gamma', 'delta']</a:t>
            </a:r>
          </a:p>
        </p:txBody>
      </p:sp>
      <p:sp>
        <p:nvSpPr>
          <p:cNvPr id="27" name="TextBox 26"/>
          <p:cNvSpPr txBox="1"/>
          <p:nvPr/>
        </p:nvSpPr>
        <p:spPr>
          <a:xfrm>
            <a:off x="2332800" y="5903999"/>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'beta',</a:t>
            </a:r>
          </a:p>
        </p:txBody>
      </p:sp>
      <p:sp>
        <p:nvSpPr>
          <p:cNvPr id="28" name="TextBox 27"/>
          <p:cNvSpPr txBox="1"/>
          <p:nvPr/>
        </p:nvSpPr>
        <p:spPr>
          <a:xfrm>
            <a:off x="2888280" y="6624719"/>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a:t>
            </a:r>
          </a:p>
        </p:txBody>
      </p:sp>
      <p:cxnSp>
        <p:nvCxnSpPr>
          <p:cNvPr id="29" name="Straight Arrow Connector 28"/>
          <p:cNvCxnSpPr>
            <a:stCxn id="28" idx="0"/>
            <a:endCxn id="27" idx="2"/>
          </p:cNvCxnSpPr>
          <p:nvPr/>
        </p:nvCxnSpPr>
        <p:spPr>
          <a:xfrm flipV="1">
            <a:off x="3009240" y="6322319"/>
            <a:ext cx="0" cy="302400"/>
          </a:xfrm>
          <a:prstGeom prst="straightConnector1">
            <a:avLst/>
          </a:prstGeom>
          <a:noFill/>
          <a:ln w="18000">
            <a:solidFill>
              <a:srgbClr val="00FFFF"/>
            </a:solidFill>
            <a:prstDash val="solid"/>
            <a:tailEnd type="arrow"/>
          </a:ln>
        </p:spPr>
      </p:cxnSp>
      <p:sp>
        <p:nvSpPr>
          <p:cNvPr id="30" name="Straight Connector 29"/>
          <p:cNvSpPr/>
          <p:nvPr/>
        </p:nvSpPr>
        <p:spPr>
          <a:xfrm>
            <a:off x="4104000" y="6624719"/>
            <a:ext cx="2664000" cy="0"/>
          </a:xfrm>
          <a:prstGeom prst="line">
            <a:avLst/>
          </a:prstGeom>
          <a:noFill/>
          <a:ln w="18000">
            <a:solidFill>
              <a:srgbClr val="00FFFF"/>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31" name="TextBox 30"/>
          <p:cNvSpPr txBox="1"/>
          <p:nvPr/>
        </p:nvSpPr>
        <p:spPr>
          <a:xfrm>
            <a:off x="4732200" y="6805079"/>
            <a:ext cx="14122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Displaced</a:t>
            </a:r>
          </a:p>
        </p:txBody>
      </p:sp>
      <p:cxnSp>
        <p:nvCxnSpPr>
          <p:cNvPr id="32" name="Elbow Connector 31"/>
          <p:cNvCxnSpPr>
            <a:stCxn id="14" idx="2"/>
            <a:endCxn id="27" idx="0"/>
          </p:cNvCxnSpPr>
          <p:nvPr/>
        </p:nvCxnSpPr>
        <p:spPr>
          <a:xfrm rot="5400000">
            <a:off x="4251241" y="3274560"/>
            <a:ext cx="1387439" cy="3871439"/>
          </a:xfrm>
          <a:prstGeom prst="bentConnector3">
            <a:avLst/>
          </a:prstGeom>
          <a:noFill/>
          <a:ln w="18000">
            <a:solidFill>
              <a:srgbClr val="00FFFF"/>
            </a:solidFill>
            <a:prstDash val="solid"/>
            <a:tailEnd type="arrow"/>
          </a:ln>
        </p:spPr>
      </p:cxnSp>
      <p:cxnSp>
        <p:nvCxnSpPr>
          <p:cNvPr id="33" name="Elbow Connector 32"/>
          <p:cNvCxnSpPr>
            <a:stCxn id="13" idx="2"/>
            <a:endCxn id="28" idx="1"/>
          </p:cNvCxnSpPr>
          <p:nvPr/>
        </p:nvCxnSpPr>
        <p:spPr>
          <a:xfrm rot="16200000" flipH="1">
            <a:off x="1439820" y="5382358"/>
            <a:ext cx="2314619" cy="582301"/>
          </a:xfrm>
          <a:prstGeom prst="bentConnector2">
            <a:avLst/>
          </a:prstGeom>
          <a:noFill/>
          <a:ln w="18000">
            <a:solidFill>
              <a:srgbClr val="00FFFF"/>
            </a:solidFill>
            <a:prstDash val="solid"/>
            <a:tailEnd type="arrow"/>
          </a:ln>
        </p:spPr>
      </p:cxnSp>
      <p:sp>
        <p:nvSpPr>
          <p:cNvPr id="34" name="TextBox 33"/>
          <p:cNvSpPr txBox="1"/>
          <p:nvPr/>
        </p:nvSpPr>
        <p:spPr>
          <a:xfrm>
            <a:off x="1242359" y="6625079"/>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0</a:t>
            </a:r>
          </a:p>
        </p:txBody>
      </p:sp>
      <p:cxnSp>
        <p:nvCxnSpPr>
          <p:cNvPr id="35" name="Straight Arrow Connector 34"/>
          <p:cNvCxnSpPr>
            <a:stCxn id="34" idx="0"/>
            <a:endCxn id="22" idx="2"/>
          </p:cNvCxnSpPr>
          <p:nvPr/>
        </p:nvCxnSpPr>
        <p:spPr>
          <a:xfrm flipV="1">
            <a:off x="1363319" y="6322319"/>
            <a:ext cx="720" cy="30276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name="page218">
    <p:spTree>
      <p:nvGrpSpPr>
        <p:cNvPr id="1" name=""/>
        <p:cNvGrpSpPr/>
        <p:nvPr/>
      </p:nvGrpSpPr>
      <p:grpSpPr>
        <a:xfrm>
          <a:off x="0" y="0"/>
          <a:ext cx="0" cy="0"/>
          <a:chOff x="0" y="0"/>
          <a:chExt cx="0" cy="0"/>
        </a:xfrm>
      </p:grpSpPr>
      <p:sp>
        <p:nvSpPr>
          <p:cNvPr id="23" name="Slide Number Placeholder 1"/>
          <p:cNvSpPr>
            <a:spLocks noGrp="1"/>
          </p:cNvSpPr>
          <p:nvPr>
            <p:ph type="sldNum" sz="quarter" idx="10"/>
          </p:nvPr>
        </p:nvSpPr>
        <p:spPr/>
        <p:txBody>
          <a:bodyPr/>
          <a:lstStyle/>
          <a:p>
            <a:pPr lvl="0"/>
            <a:fld id="{E0FD4504-8CA5-44E9-B11D-3FAF11CE3A04}" type="slidenum">
              <a:t>218</a:t>
            </a:fld>
            <a:endParaRPr lang="en-GB"/>
          </a:p>
        </p:txBody>
      </p:sp>
      <p:cxnSp>
        <p:nvCxnSpPr>
          <p:cNvPr id="2" name="Elbow Connector 1"/>
          <p:cNvCxnSpPr>
            <a:stCxn id="13" idx="2"/>
            <a:endCxn id="16" idx="0"/>
          </p:cNvCxnSpPr>
          <p:nvPr/>
        </p:nvCxnSpPr>
        <p:spPr>
          <a:xfrm rot="5400000">
            <a:off x="2226960" y="3304441"/>
            <a:ext cx="1381680" cy="2377439"/>
          </a:xfrm>
          <a:prstGeom prst="bentConnector3">
            <a:avLst>
              <a:gd name="adj1" fmla="val 50000"/>
            </a:avLst>
          </a:prstGeom>
          <a:noFill/>
          <a:ln w="18000">
            <a:solidFill>
              <a:srgbClr val="00FFFF"/>
            </a:solidFill>
            <a:prstDash val="solid"/>
            <a:tailEnd type="arrow"/>
          </a:ln>
        </p:spPr>
      </p:cxnSp>
      <p:sp>
        <p:nvSpPr>
          <p:cNvPr id="3" name="Title 2"/>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Other methods on lists: </a:t>
            </a:r>
            <a:r>
              <a:rPr lang="en-GB">
                <a:latin typeface="Liberation Mono" pitchFamily="49"/>
              </a:rPr>
              <a:t>remove()</a:t>
            </a:r>
          </a:p>
        </p:txBody>
      </p:sp>
      <p:sp>
        <p:nvSpPr>
          <p:cNvPr id="4" name="TextBox 3"/>
          <p:cNvSpPr txBox="1"/>
          <p:nvPr/>
        </p:nvSpPr>
        <p:spPr>
          <a:xfrm>
            <a:off x="503999" y="230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5" name="TextBox 4"/>
          <p:cNvSpPr txBox="1"/>
          <p:nvPr/>
        </p:nvSpPr>
        <p:spPr>
          <a:xfrm>
            <a:off x="1235519" y="2304000"/>
            <a:ext cx="3000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numbers = [7, 4,</a:t>
            </a:r>
          </a:p>
        </p:txBody>
      </p:sp>
      <p:sp>
        <p:nvSpPr>
          <p:cNvPr id="6" name="TextBox 5"/>
          <p:cNvSpPr txBox="1"/>
          <p:nvPr/>
        </p:nvSpPr>
        <p:spPr>
          <a:xfrm>
            <a:off x="503999" y="338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1235519" y="338400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numbers.remove</a:t>
            </a:r>
          </a:p>
        </p:txBody>
      </p:sp>
      <p:sp>
        <p:nvSpPr>
          <p:cNvPr id="8" name="TextBox 7"/>
          <p:cNvSpPr txBox="1"/>
          <p:nvPr/>
        </p:nvSpPr>
        <p:spPr>
          <a:xfrm>
            <a:off x="503999" y="446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9" name="TextBox 8"/>
          <p:cNvSpPr txBox="1"/>
          <p:nvPr/>
        </p:nvSpPr>
        <p:spPr>
          <a:xfrm>
            <a:off x="1235519" y="446400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print(numbers)</a:t>
            </a:r>
          </a:p>
        </p:txBody>
      </p:sp>
      <p:sp>
        <p:nvSpPr>
          <p:cNvPr id="10" name="TextBox 9"/>
          <p:cNvSpPr txBox="1"/>
          <p:nvPr/>
        </p:nvSpPr>
        <p:spPr>
          <a:xfrm>
            <a:off x="503999" y="5184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[7, 4,</a:t>
            </a:r>
          </a:p>
        </p:txBody>
      </p:sp>
      <p:sp>
        <p:nvSpPr>
          <p:cNvPr id="11" name="TextBox 10"/>
          <p:cNvSpPr txBox="1"/>
          <p:nvPr/>
        </p:nvSpPr>
        <p:spPr>
          <a:xfrm>
            <a:off x="4893120" y="230400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7, 2, 5, 4]</a:t>
            </a:r>
          </a:p>
        </p:txBody>
      </p:sp>
      <p:sp>
        <p:nvSpPr>
          <p:cNvPr id="12" name="TextBox 11"/>
          <p:cNvSpPr txBox="1"/>
          <p:nvPr/>
        </p:nvSpPr>
        <p:spPr>
          <a:xfrm>
            <a:off x="4344480" y="2304000"/>
            <a:ext cx="43848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8,</a:t>
            </a:r>
          </a:p>
        </p:txBody>
      </p:sp>
      <p:sp>
        <p:nvSpPr>
          <p:cNvPr id="13" name="TextBox 12"/>
          <p:cNvSpPr txBox="1"/>
          <p:nvPr/>
        </p:nvSpPr>
        <p:spPr>
          <a:xfrm>
            <a:off x="3795839" y="3384000"/>
            <a:ext cx="62136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(8)</a:t>
            </a:r>
          </a:p>
        </p:txBody>
      </p:sp>
      <p:cxnSp>
        <p:nvCxnSpPr>
          <p:cNvPr id="14" name="Elbow Connector 13"/>
          <p:cNvCxnSpPr>
            <a:stCxn id="12" idx="2"/>
            <a:endCxn id="13" idx="0"/>
          </p:cNvCxnSpPr>
          <p:nvPr/>
        </p:nvCxnSpPr>
        <p:spPr>
          <a:xfrm rot="5400000">
            <a:off x="4004280" y="2824560"/>
            <a:ext cx="661680" cy="457201"/>
          </a:xfrm>
          <a:prstGeom prst="bentConnector3">
            <a:avLst/>
          </a:prstGeom>
          <a:noFill/>
          <a:ln w="18000">
            <a:solidFill>
              <a:srgbClr val="00FFFF"/>
            </a:solidFill>
            <a:prstDash val="solid"/>
            <a:tailEnd type="arrow"/>
          </a:ln>
        </p:spPr>
      </p:cxnSp>
      <p:sp>
        <p:nvSpPr>
          <p:cNvPr id="15" name="TextBox 14"/>
          <p:cNvSpPr txBox="1"/>
          <p:nvPr/>
        </p:nvSpPr>
        <p:spPr>
          <a:xfrm>
            <a:off x="1784160" y="518400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7, 2, 5, 4]</a:t>
            </a:r>
          </a:p>
        </p:txBody>
      </p:sp>
      <p:sp>
        <p:nvSpPr>
          <p:cNvPr id="16" name="TextBox 15"/>
          <p:cNvSpPr txBox="1"/>
          <p:nvPr/>
        </p:nvSpPr>
        <p:spPr>
          <a:xfrm>
            <a:off x="1601280" y="5184000"/>
            <a:ext cx="2556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a:t>
            </a:r>
          </a:p>
        </p:txBody>
      </p:sp>
      <p:sp>
        <p:nvSpPr>
          <p:cNvPr id="17" name="TextBox 16"/>
          <p:cNvSpPr txBox="1"/>
          <p:nvPr/>
        </p:nvSpPr>
        <p:spPr>
          <a:xfrm>
            <a:off x="503999" y="6623999"/>
            <a:ext cx="4795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1" u="none" strike="noStrike" kern="1200">
                <a:ln>
                  <a:noFill/>
                </a:ln>
                <a:latin typeface="Liberation Sans" pitchFamily="18"/>
                <a:ea typeface="WenQuanYi Micro Hei" pitchFamily="2"/>
                <a:cs typeface="Lohit Devanagari" pitchFamily="2"/>
              </a:rPr>
              <a:t>c.f.</a:t>
            </a:r>
          </a:p>
        </p:txBody>
      </p:sp>
      <p:sp>
        <p:nvSpPr>
          <p:cNvPr id="18" name="TextBox 17"/>
          <p:cNvSpPr txBox="1"/>
          <p:nvPr/>
        </p:nvSpPr>
        <p:spPr>
          <a:xfrm>
            <a:off x="1224360" y="662436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del numbers[2]</a:t>
            </a:r>
          </a:p>
        </p:txBody>
      </p:sp>
      <p:sp>
        <p:nvSpPr>
          <p:cNvPr id="19" name="TextBox 18"/>
          <p:cNvSpPr txBox="1"/>
          <p:nvPr/>
        </p:nvSpPr>
        <p:spPr>
          <a:xfrm>
            <a:off x="5903999" y="3384000"/>
            <a:ext cx="22813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1" u="none" strike="noStrike" kern="1200">
                <a:ln>
                  <a:noFill/>
                </a:ln>
                <a:latin typeface="Liberation Sans" pitchFamily="18"/>
                <a:ea typeface="WenQuanYi Micro Hei" pitchFamily="2"/>
                <a:cs typeface="Lohit Devanagari" pitchFamily="2"/>
              </a:rPr>
              <a:t>Value</a:t>
            </a:r>
            <a:r>
              <a:rPr lang="en-GB" sz="2400" b="0" i="0" u="none" strike="noStrike" kern="1200">
                <a:ln>
                  <a:noFill/>
                </a:ln>
                <a:latin typeface="Liberation Sans" pitchFamily="18"/>
                <a:ea typeface="WenQuanYi Micro Hei" pitchFamily="2"/>
                <a:cs typeface="Lohit Devanagari" pitchFamily="2"/>
              </a:rPr>
              <a:t> to remove</a:t>
            </a:r>
          </a:p>
        </p:txBody>
      </p:sp>
      <p:sp>
        <p:nvSpPr>
          <p:cNvPr id="20" name="TextBox 19"/>
          <p:cNvSpPr txBox="1"/>
          <p:nvPr/>
        </p:nvSpPr>
        <p:spPr>
          <a:xfrm>
            <a:off x="5895000" y="6615360"/>
            <a:ext cx="22582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1" u="none" strike="noStrike" kern="1200">
                <a:ln>
                  <a:noFill/>
                </a:ln>
                <a:latin typeface="Liberation Sans" pitchFamily="18"/>
                <a:ea typeface="WenQuanYi Micro Hei" pitchFamily="2"/>
                <a:cs typeface="Lohit Devanagari" pitchFamily="2"/>
              </a:rPr>
              <a:t>Index</a:t>
            </a:r>
            <a:r>
              <a:rPr lang="en-GB" sz="2400" b="0" i="0" u="none" strike="noStrike" kern="1200">
                <a:ln>
                  <a:noFill/>
                </a:ln>
                <a:latin typeface="Liberation Sans" pitchFamily="18"/>
                <a:ea typeface="WenQuanYi Micro Hei" pitchFamily="2"/>
                <a:cs typeface="Lohit Devanagari" pitchFamily="2"/>
              </a:rPr>
              <a:t> to remove</a:t>
            </a:r>
          </a:p>
        </p:txBody>
      </p:sp>
      <p:cxnSp>
        <p:nvCxnSpPr>
          <p:cNvPr id="21" name="Straight Arrow Connector 20"/>
          <p:cNvCxnSpPr/>
          <p:nvPr/>
        </p:nvCxnSpPr>
        <p:spPr>
          <a:xfrm flipH="1">
            <a:off x="3858840" y="6821279"/>
            <a:ext cx="2036160" cy="12240"/>
          </a:xfrm>
          <a:prstGeom prst="straightConnector1">
            <a:avLst/>
          </a:prstGeom>
          <a:noFill/>
          <a:ln w="18000">
            <a:solidFill>
              <a:srgbClr val="00FFFF"/>
            </a:solidFill>
            <a:prstDash val="solid"/>
            <a:tailEnd type="arrow"/>
          </a:ln>
        </p:spPr>
      </p:cxnSp>
      <p:cxnSp>
        <p:nvCxnSpPr>
          <p:cNvPr id="22" name="Straight Arrow Connector 21"/>
          <p:cNvCxnSpPr>
            <a:endCxn id="13" idx="3"/>
          </p:cNvCxnSpPr>
          <p:nvPr/>
        </p:nvCxnSpPr>
        <p:spPr>
          <a:xfrm flipH="1">
            <a:off x="4417200" y="3589920"/>
            <a:ext cx="1486799" cy="324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name="page219">
    <p:spTree>
      <p:nvGrpSpPr>
        <p:cNvPr id="1" name=""/>
        <p:cNvGrpSpPr/>
        <p:nvPr/>
      </p:nvGrpSpPr>
      <p:grpSpPr>
        <a:xfrm>
          <a:off x="0" y="0"/>
          <a:ext cx="0" cy="0"/>
          <a:chOff x="0" y="0"/>
          <a:chExt cx="0" cy="0"/>
        </a:xfrm>
      </p:grpSpPr>
      <p:sp>
        <p:nvSpPr>
          <p:cNvPr id="24" name="Slide Number Placeholder 1"/>
          <p:cNvSpPr>
            <a:spLocks noGrp="1"/>
          </p:cNvSpPr>
          <p:nvPr>
            <p:ph type="sldNum" sz="quarter" idx="10"/>
          </p:nvPr>
        </p:nvSpPr>
        <p:spPr/>
        <p:txBody>
          <a:bodyPr/>
          <a:lstStyle/>
          <a:p>
            <a:pPr lvl="0"/>
            <a:fld id="{C739B868-4414-45DE-9D82-58E8D09D7BFD}" type="slidenum">
              <a:t>219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Other methods on lists: </a:t>
            </a:r>
            <a:r>
              <a:rPr lang="en-GB">
                <a:latin typeface="Liberation Mono" pitchFamily="49"/>
              </a:rPr>
              <a:t>remove()</a:t>
            </a:r>
          </a:p>
        </p:txBody>
      </p:sp>
      <p:sp>
        <p:nvSpPr>
          <p:cNvPr id="3" name="TextBox 2"/>
          <p:cNvSpPr txBox="1"/>
          <p:nvPr/>
        </p:nvSpPr>
        <p:spPr>
          <a:xfrm>
            <a:off x="503999" y="230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503999" y="410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5" name="TextBox 4"/>
          <p:cNvSpPr txBox="1"/>
          <p:nvPr/>
        </p:nvSpPr>
        <p:spPr>
          <a:xfrm>
            <a:off x="1235519" y="410400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numbers.remove</a:t>
            </a:r>
          </a:p>
        </p:txBody>
      </p:sp>
      <p:sp>
        <p:nvSpPr>
          <p:cNvPr id="6" name="TextBox 5"/>
          <p:cNvSpPr txBox="1"/>
          <p:nvPr/>
        </p:nvSpPr>
        <p:spPr>
          <a:xfrm>
            <a:off x="503999" y="518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1235519" y="518400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print(numbers)</a:t>
            </a:r>
          </a:p>
        </p:txBody>
      </p:sp>
      <p:sp>
        <p:nvSpPr>
          <p:cNvPr id="8" name="TextBox 7"/>
          <p:cNvSpPr txBox="1"/>
          <p:nvPr/>
        </p:nvSpPr>
        <p:spPr>
          <a:xfrm>
            <a:off x="503999" y="590399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[7,</a:t>
            </a:r>
          </a:p>
        </p:txBody>
      </p:sp>
      <p:sp>
        <p:nvSpPr>
          <p:cNvPr id="9" name="TextBox 8"/>
          <p:cNvSpPr txBox="1"/>
          <p:nvPr/>
        </p:nvSpPr>
        <p:spPr>
          <a:xfrm>
            <a:off x="3795839" y="4104000"/>
            <a:ext cx="62136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(4)</a:t>
            </a:r>
          </a:p>
        </p:txBody>
      </p:sp>
      <p:sp>
        <p:nvSpPr>
          <p:cNvPr id="10" name="TextBox 9"/>
          <p:cNvSpPr txBox="1"/>
          <p:nvPr/>
        </p:nvSpPr>
        <p:spPr>
          <a:xfrm>
            <a:off x="1235519" y="230400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print(numbers)</a:t>
            </a:r>
          </a:p>
        </p:txBody>
      </p:sp>
      <p:sp>
        <p:nvSpPr>
          <p:cNvPr id="11" name="TextBox 10"/>
          <p:cNvSpPr txBox="1"/>
          <p:nvPr/>
        </p:nvSpPr>
        <p:spPr>
          <a:xfrm>
            <a:off x="503999" y="30236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[7,</a:t>
            </a:r>
          </a:p>
        </p:txBody>
      </p:sp>
      <p:sp>
        <p:nvSpPr>
          <p:cNvPr id="12" name="TextBox 11"/>
          <p:cNvSpPr txBox="1"/>
          <p:nvPr/>
        </p:nvSpPr>
        <p:spPr>
          <a:xfrm>
            <a:off x="1784160" y="302364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7, 2, 5,</a:t>
            </a:r>
          </a:p>
        </p:txBody>
      </p:sp>
      <p:sp>
        <p:nvSpPr>
          <p:cNvPr id="13" name="TextBox 12"/>
          <p:cNvSpPr txBox="1"/>
          <p:nvPr/>
        </p:nvSpPr>
        <p:spPr>
          <a:xfrm>
            <a:off x="1235519" y="3023640"/>
            <a:ext cx="43848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4,</a:t>
            </a:r>
          </a:p>
        </p:txBody>
      </p:sp>
      <p:sp>
        <p:nvSpPr>
          <p:cNvPr id="14" name="TextBox 13"/>
          <p:cNvSpPr txBox="1"/>
          <p:nvPr/>
        </p:nvSpPr>
        <p:spPr>
          <a:xfrm>
            <a:off x="3430079" y="3023640"/>
            <a:ext cx="43848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4]</a:t>
            </a:r>
          </a:p>
        </p:txBody>
      </p:sp>
      <p:sp>
        <p:nvSpPr>
          <p:cNvPr id="15" name="TextBox 14"/>
          <p:cNvSpPr txBox="1"/>
          <p:nvPr/>
        </p:nvSpPr>
        <p:spPr>
          <a:xfrm>
            <a:off x="1235519" y="5903999"/>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7, 2, 5,</a:t>
            </a:r>
          </a:p>
        </p:txBody>
      </p:sp>
      <p:sp>
        <p:nvSpPr>
          <p:cNvPr id="16" name="TextBox 15"/>
          <p:cNvSpPr txBox="1"/>
          <p:nvPr/>
        </p:nvSpPr>
        <p:spPr>
          <a:xfrm>
            <a:off x="1052640" y="5903999"/>
            <a:ext cx="2556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a:t>
            </a:r>
          </a:p>
        </p:txBody>
      </p:sp>
      <p:sp>
        <p:nvSpPr>
          <p:cNvPr id="17" name="TextBox 16"/>
          <p:cNvSpPr txBox="1"/>
          <p:nvPr/>
        </p:nvSpPr>
        <p:spPr>
          <a:xfrm>
            <a:off x="2881440" y="5903999"/>
            <a:ext cx="43848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4]</a:t>
            </a:r>
          </a:p>
        </p:txBody>
      </p:sp>
      <p:sp>
        <p:nvSpPr>
          <p:cNvPr id="18" name="TextBox 17"/>
          <p:cNvSpPr txBox="1"/>
          <p:nvPr/>
        </p:nvSpPr>
        <p:spPr>
          <a:xfrm>
            <a:off x="4681080" y="6623640"/>
            <a:ext cx="458063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Only the first instance is removed</a:t>
            </a:r>
          </a:p>
        </p:txBody>
      </p:sp>
      <p:cxnSp>
        <p:nvCxnSpPr>
          <p:cNvPr id="19" name="Elbow Connector 18"/>
          <p:cNvCxnSpPr>
            <a:stCxn id="18" idx="1"/>
            <a:endCxn id="16" idx="2"/>
          </p:cNvCxnSpPr>
          <p:nvPr/>
        </p:nvCxnSpPr>
        <p:spPr>
          <a:xfrm rot="10800000">
            <a:off x="1180440" y="6322320"/>
            <a:ext cx="3500640" cy="507421"/>
          </a:xfrm>
          <a:prstGeom prst="bentConnector2">
            <a:avLst/>
          </a:prstGeom>
          <a:noFill/>
          <a:ln w="18000">
            <a:solidFill>
              <a:srgbClr val="00FFFF"/>
            </a:solidFill>
            <a:prstDash val="solid"/>
            <a:tailEnd type="arrow"/>
          </a:ln>
        </p:spPr>
      </p:cxnSp>
      <p:cxnSp>
        <p:nvCxnSpPr>
          <p:cNvPr id="20" name="Elbow Connector 19"/>
          <p:cNvCxnSpPr>
            <a:endCxn id="17" idx="2"/>
          </p:cNvCxnSpPr>
          <p:nvPr/>
        </p:nvCxnSpPr>
        <p:spPr>
          <a:xfrm flipH="1" flipV="1">
            <a:off x="3100680" y="6322319"/>
            <a:ext cx="1580400" cy="507241"/>
          </a:xfrm>
          <a:prstGeom prst="bentConnector3">
            <a:avLst/>
          </a:prstGeom>
          <a:noFill/>
          <a:ln w="18000">
            <a:solidFill>
              <a:srgbClr val="00FFFF"/>
            </a:solidFill>
            <a:prstDash val="solid"/>
            <a:tailEnd type="arrow"/>
          </a:ln>
        </p:spPr>
      </p:cxnSp>
      <p:sp>
        <p:nvSpPr>
          <p:cNvPr id="21" name="TextBox 20"/>
          <p:cNvSpPr txBox="1"/>
          <p:nvPr/>
        </p:nvSpPr>
        <p:spPr>
          <a:xfrm>
            <a:off x="4672080" y="3555000"/>
            <a:ext cx="400463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There are two instances of 4.</a:t>
            </a:r>
          </a:p>
        </p:txBody>
      </p:sp>
      <p:cxnSp>
        <p:nvCxnSpPr>
          <p:cNvPr id="22" name="Elbow Connector 21"/>
          <p:cNvCxnSpPr>
            <a:stCxn id="21" idx="1"/>
            <a:endCxn id="13" idx="2"/>
          </p:cNvCxnSpPr>
          <p:nvPr/>
        </p:nvCxnSpPr>
        <p:spPr>
          <a:xfrm rot="10800000">
            <a:off x="1454760" y="3441960"/>
            <a:ext cx="3217321" cy="319140"/>
          </a:xfrm>
          <a:prstGeom prst="bentConnector2">
            <a:avLst/>
          </a:prstGeom>
          <a:noFill/>
          <a:ln w="18000">
            <a:solidFill>
              <a:srgbClr val="00FFFF"/>
            </a:solidFill>
            <a:prstDash val="solid"/>
            <a:tailEnd type="arrow"/>
          </a:ln>
        </p:spPr>
      </p:cxnSp>
      <p:cxnSp>
        <p:nvCxnSpPr>
          <p:cNvPr id="23" name="Elbow Connector 22"/>
          <p:cNvCxnSpPr>
            <a:stCxn id="21" idx="1"/>
            <a:endCxn id="14" idx="2"/>
          </p:cNvCxnSpPr>
          <p:nvPr/>
        </p:nvCxnSpPr>
        <p:spPr>
          <a:xfrm rot="10800000">
            <a:off x="3649320" y="3441960"/>
            <a:ext cx="1022761" cy="319140"/>
          </a:xfrm>
          <a:prstGeom prst="bentConnector2">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name="page22">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pPr lvl="0"/>
            <a:fld id="{E09DAF80-59A1-416A-9B80-499BA1300FEE}" type="slidenum">
              <a:t>22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A little more text</a:t>
            </a:r>
          </a:p>
        </p:txBody>
      </p:sp>
      <p:sp>
        <p:nvSpPr>
          <p:cNvPr id="3" name="TextBox 2"/>
          <p:cNvSpPr txBox="1"/>
          <p:nvPr/>
        </p:nvSpPr>
        <p:spPr>
          <a:xfrm>
            <a:off x="7751880" y="357732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hello2.py</a:t>
            </a:r>
          </a:p>
        </p:txBody>
      </p:sp>
      <p:sp>
        <p:nvSpPr>
          <p:cNvPr id="4" name="Freeform 3"/>
          <p:cNvSpPr/>
          <p:nvPr/>
        </p:nvSpPr>
        <p:spPr>
          <a:xfrm>
            <a:off x="6047640" y="2283120"/>
            <a:ext cx="3528000" cy="129420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t" anchorCtr="0" compatLnSpc="0"/>
          <a:lstStyle/>
          <a:p>
            <a:pPr marL="0" marR="0" lvl="0" indent="0" algn="ctr"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print('ℏэłᏓዐ, ω☺ⲗր∂‼')</a:t>
            </a:r>
          </a:p>
        </p:txBody>
      </p:sp>
      <p:sp>
        <p:nvSpPr>
          <p:cNvPr id="5" name="TextBox 4"/>
          <p:cNvSpPr txBox="1"/>
          <p:nvPr/>
        </p:nvSpPr>
        <p:spPr>
          <a:xfrm>
            <a:off x="503999" y="2283840"/>
            <a:ext cx="30718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Full “Unicode” support</a:t>
            </a:r>
          </a:p>
        </p:txBody>
      </p:sp>
      <p:sp>
        <p:nvSpPr>
          <p:cNvPr id="6" name="TextBox 5"/>
          <p:cNvSpPr txBox="1"/>
          <p:nvPr/>
        </p:nvSpPr>
        <p:spPr>
          <a:xfrm>
            <a:off x="503999" y="3723840"/>
            <a:ext cx="42818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www.unicode.org/charts/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name="page220">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pPr lvl="0"/>
            <a:fld id="{B2B33DEE-6AC6-4D15-81FB-73D8D9077807}" type="slidenum">
              <a:t>220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What methods are there?</a:t>
            </a:r>
          </a:p>
        </p:txBody>
      </p:sp>
      <p:sp>
        <p:nvSpPr>
          <p:cNvPr id="3" name="TextBox 2"/>
          <p:cNvSpPr txBox="1"/>
          <p:nvPr/>
        </p:nvSpPr>
        <p:spPr>
          <a:xfrm>
            <a:off x="503999" y="194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5519" y="194400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help(numbers)</a:t>
            </a:r>
          </a:p>
        </p:txBody>
      </p:sp>
      <p:sp>
        <p:nvSpPr>
          <p:cNvPr id="5" name="TextBox 4"/>
          <p:cNvSpPr txBox="1"/>
          <p:nvPr/>
        </p:nvSpPr>
        <p:spPr>
          <a:xfrm>
            <a:off x="503999" y="2664000"/>
            <a:ext cx="8855640" cy="24940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Help on list object:</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class list(object)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  append(...)</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      L.append(object) -- append object to end</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6" name="TextBox 5"/>
          <p:cNvSpPr txBox="1"/>
          <p:nvPr/>
        </p:nvSpPr>
        <p:spPr>
          <a:xfrm>
            <a:off x="503999" y="5544000"/>
            <a:ext cx="15984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Pagination:</a:t>
            </a:r>
          </a:p>
        </p:txBody>
      </p:sp>
      <p:sp>
        <p:nvSpPr>
          <p:cNvPr id="7" name="Freeform 6"/>
          <p:cNvSpPr/>
          <p:nvPr/>
        </p:nvSpPr>
        <p:spPr>
          <a:xfrm>
            <a:off x="2432880" y="5544000"/>
            <a:ext cx="476280" cy="463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FE7F5"/>
          </a:solidFill>
          <a:ln w="0">
            <a:solidFill>
              <a:srgbClr val="80808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t>
            </a:r>
          </a:p>
        </p:txBody>
      </p:sp>
      <p:sp>
        <p:nvSpPr>
          <p:cNvPr id="8" name="Freeform 7"/>
          <p:cNvSpPr/>
          <p:nvPr/>
        </p:nvSpPr>
        <p:spPr>
          <a:xfrm>
            <a:off x="2432520" y="6263640"/>
            <a:ext cx="476280" cy="463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FE7F5"/>
          </a:solidFill>
          <a:ln w="0">
            <a:solidFill>
              <a:srgbClr val="80808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B</a:t>
            </a:r>
          </a:p>
        </p:txBody>
      </p:sp>
      <p:sp>
        <p:nvSpPr>
          <p:cNvPr id="9" name="TextBox 8"/>
          <p:cNvSpPr txBox="1"/>
          <p:nvPr/>
        </p:nvSpPr>
        <p:spPr>
          <a:xfrm>
            <a:off x="3384360" y="5544360"/>
            <a:ext cx="14122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next page</a:t>
            </a:r>
          </a:p>
        </p:txBody>
      </p:sp>
      <p:sp>
        <p:nvSpPr>
          <p:cNvPr id="10" name="TextBox 9"/>
          <p:cNvSpPr txBox="1"/>
          <p:nvPr/>
        </p:nvSpPr>
        <p:spPr>
          <a:xfrm>
            <a:off x="3384720" y="6264719"/>
            <a:ext cx="20736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back one page</a:t>
            </a:r>
          </a:p>
        </p:txBody>
      </p:sp>
      <p:sp>
        <p:nvSpPr>
          <p:cNvPr id="11" name="Straight Connector 10"/>
          <p:cNvSpPr/>
          <p:nvPr/>
        </p:nvSpPr>
        <p:spPr>
          <a:xfrm>
            <a:off x="0" y="5406480"/>
            <a:ext cx="10091520" cy="0"/>
          </a:xfrm>
          <a:prstGeom prst="line">
            <a:avLst/>
          </a:prstGeom>
          <a:noFill/>
          <a:ln w="0">
            <a:solidFill>
              <a:srgbClr val="000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12" name="Freeform 11"/>
          <p:cNvSpPr/>
          <p:nvPr/>
        </p:nvSpPr>
        <p:spPr>
          <a:xfrm>
            <a:off x="2431800" y="6983280"/>
            <a:ext cx="476280" cy="463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FE7F5"/>
          </a:solidFill>
          <a:ln w="0">
            <a:solidFill>
              <a:srgbClr val="80808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Q</a:t>
            </a:r>
          </a:p>
        </p:txBody>
      </p:sp>
      <p:sp>
        <p:nvSpPr>
          <p:cNvPr id="13" name="TextBox 12"/>
          <p:cNvSpPr txBox="1"/>
          <p:nvPr/>
        </p:nvSpPr>
        <p:spPr>
          <a:xfrm>
            <a:off x="3384000" y="6984360"/>
            <a:ext cx="5648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quit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name="page221">
    <p:spTree>
      <p:nvGrpSpPr>
        <p:cNvPr id="1" name=""/>
        <p:cNvGrpSpPr/>
        <p:nvPr/>
      </p:nvGrpSpPr>
      <p:grpSpPr>
        <a:xfrm>
          <a:off x="0" y="0"/>
          <a:ext cx="0" cy="0"/>
          <a:chOff x="0" y="0"/>
          <a:chExt cx="0" cy="0"/>
        </a:xfrm>
      </p:grpSpPr>
      <p:sp>
        <p:nvSpPr>
          <p:cNvPr id="6" name="Slide Number Placeholder 1"/>
          <p:cNvSpPr>
            <a:spLocks noGrp="1"/>
          </p:cNvSpPr>
          <p:nvPr>
            <p:ph type="sldNum" sz="quarter" idx="10"/>
          </p:nvPr>
        </p:nvSpPr>
        <p:spPr/>
        <p:txBody>
          <a:bodyPr/>
          <a:lstStyle/>
          <a:p>
            <a:pPr lvl="0"/>
            <a:fld id="{202DD2C0-3495-4883-9A29-7F7987B2A8C6}" type="slidenum">
              <a:t>221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Help on a single method</a:t>
            </a:r>
          </a:p>
        </p:txBody>
      </p:sp>
      <p:sp>
        <p:nvSpPr>
          <p:cNvPr id="3" name="TextBox 2"/>
          <p:cNvSpPr txBox="1"/>
          <p:nvPr/>
        </p:nvSpPr>
        <p:spPr>
          <a:xfrm>
            <a:off x="503999" y="1944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5519" y="1944360"/>
            <a:ext cx="37317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help(numbers.append)</a:t>
            </a:r>
          </a:p>
        </p:txBody>
      </p:sp>
      <p:sp>
        <p:nvSpPr>
          <p:cNvPr id="5" name="TextBox 4"/>
          <p:cNvSpPr txBox="1"/>
          <p:nvPr/>
        </p:nvSpPr>
        <p:spPr>
          <a:xfrm>
            <a:off x="503999" y="2664360"/>
            <a:ext cx="8124120" cy="1456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Help on built-in function append:</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append(...)</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L.append(object) -- append object to end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name="page222">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pPr lvl="0"/>
            <a:fld id="{C2650A0B-19E2-4C3F-8996-55974F8C0A9A}" type="slidenum">
              <a:t>222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Sorting a list </a:t>
            </a:r>
            <a:r>
              <a:rPr lang="en-GB" i="1"/>
              <a:t>redux</a:t>
            </a:r>
          </a:p>
        </p:txBody>
      </p:sp>
      <p:sp>
        <p:nvSpPr>
          <p:cNvPr id="3" name="TextBox 2"/>
          <p:cNvSpPr txBox="1"/>
          <p:nvPr/>
        </p:nvSpPr>
        <p:spPr>
          <a:xfrm>
            <a:off x="503999" y="230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5519" y="2304000"/>
            <a:ext cx="7940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greek = [</a:t>
            </a:r>
            <a:r>
              <a:rPr lang="en-GB" sz="2400" b="1" i="0" u="none" strike="noStrike" kern="1200">
                <a:ln>
                  <a:noFill/>
                </a:ln>
                <a:latin typeface="Liberation Mono" pitchFamily="49"/>
                <a:ea typeface="Liberation Mono" pitchFamily="49"/>
                <a:cs typeface="Liberation Mono" pitchFamily="49"/>
              </a:rPr>
              <a:t>'alpha</a:t>
            </a:r>
            <a:r>
              <a:rPr lang="en-GB" sz="2400" b="1" i="0" u="none" strike="noStrike" kern="1200">
                <a:ln>
                  <a:noFill/>
                </a:ln>
                <a:solidFill>
                  <a:srgbClr val="000000"/>
                </a:solidFill>
                <a:latin typeface="Liberation Mono" pitchFamily="49"/>
                <a:ea typeface="Liberation Mono" pitchFamily="49"/>
                <a:cs typeface="Liberation Mono" pitchFamily="49"/>
              </a:rPr>
              <a:t>', 'beta', 'gamma', 'delta']</a:t>
            </a:r>
          </a:p>
        </p:txBody>
      </p:sp>
      <p:sp>
        <p:nvSpPr>
          <p:cNvPr id="5" name="TextBox 4"/>
          <p:cNvSpPr txBox="1"/>
          <p:nvPr/>
        </p:nvSpPr>
        <p:spPr>
          <a:xfrm>
            <a:off x="503999" y="338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6" name="TextBox 5"/>
          <p:cNvSpPr txBox="1"/>
          <p:nvPr/>
        </p:nvSpPr>
        <p:spPr>
          <a:xfrm>
            <a:off x="1235519" y="338400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greek.sort()</a:t>
            </a:r>
          </a:p>
        </p:txBody>
      </p:sp>
      <p:sp>
        <p:nvSpPr>
          <p:cNvPr id="7" name="TextBox 6"/>
          <p:cNvSpPr txBox="1"/>
          <p:nvPr/>
        </p:nvSpPr>
        <p:spPr>
          <a:xfrm>
            <a:off x="503999" y="446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8" name="TextBox 7"/>
          <p:cNvSpPr txBox="1"/>
          <p:nvPr/>
        </p:nvSpPr>
        <p:spPr>
          <a:xfrm>
            <a:off x="1235519" y="446400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print(greek)</a:t>
            </a:r>
          </a:p>
        </p:txBody>
      </p:sp>
      <p:sp>
        <p:nvSpPr>
          <p:cNvPr id="9" name="TextBox 8"/>
          <p:cNvSpPr txBox="1"/>
          <p:nvPr/>
        </p:nvSpPr>
        <p:spPr>
          <a:xfrm>
            <a:off x="503999" y="5184000"/>
            <a:ext cx="647639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['alpha', 'beta', 'delta', 'gamma']</a:t>
            </a:r>
          </a:p>
        </p:txBody>
      </p:sp>
      <p:sp>
        <p:nvSpPr>
          <p:cNvPr id="10" name="TextBox 9"/>
          <p:cNvSpPr txBox="1"/>
          <p:nvPr/>
        </p:nvSpPr>
        <p:spPr>
          <a:xfrm>
            <a:off x="5184000" y="3384000"/>
            <a:ext cx="3285360" cy="7794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Recall: </a:t>
            </a:r>
            <a:r>
              <a:rPr lang="en-GB" sz="2400" b="0" i="0" u="none" strike="noStrike" kern="1200">
                <a:ln>
                  <a:noFill/>
                </a:ln>
                <a:latin typeface="Liberation Mono" pitchFamily="49"/>
                <a:ea typeface="WenQuanYi Micro Hei" pitchFamily="2"/>
                <a:cs typeface="Lohit Devanagari" pitchFamily="2"/>
              </a:rPr>
              <a:t>greek.sort()</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sorts the list “in place”.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name="page223">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pPr lvl="0"/>
            <a:fld id="{4B09F63D-839A-47D2-B12A-4E11E324C980}" type="slidenum">
              <a:t>223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Sorting a list </a:t>
            </a:r>
            <a:r>
              <a:rPr lang="en-GB" i="1"/>
              <a:t>redux</a:t>
            </a:r>
            <a:r>
              <a:rPr lang="en-GB"/>
              <a:t>: “sorted()”</a:t>
            </a:r>
          </a:p>
        </p:txBody>
      </p:sp>
      <p:sp>
        <p:nvSpPr>
          <p:cNvPr id="3" name="TextBox 2"/>
          <p:cNvSpPr txBox="1"/>
          <p:nvPr/>
        </p:nvSpPr>
        <p:spPr>
          <a:xfrm>
            <a:off x="503999" y="230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5519" y="2304000"/>
            <a:ext cx="7940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greek = [</a:t>
            </a:r>
            <a:r>
              <a:rPr lang="en-GB" sz="2400" b="1" i="0" u="none" strike="noStrike" kern="1200">
                <a:ln>
                  <a:noFill/>
                </a:ln>
                <a:latin typeface="Liberation Mono" pitchFamily="49"/>
                <a:ea typeface="Liberation Mono" pitchFamily="49"/>
                <a:cs typeface="Liberation Mono" pitchFamily="49"/>
              </a:rPr>
              <a:t>'alpha</a:t>
            </a:r>
            <a:r>
              <a:rPr lang="en-GB" sz="2400" b="1" i="0" u="none" strike="noStrike" kern="1200">
                <a:ln>
                  <a:noFill/>
                </a:ln>
                <a:solidFill>
                  <a:srgbClr val="000000"/>
                </a:solidFill>
                <a:latin typeface="Liberation Mono" pitchFamily="49"/>
                <a:ea typeface="Liberation Mono" pitchFamily="49"/>
                <a:cs typeface="Liberation Mono" pitchFamily="49"/>
              </a:rPr>
              <a:t>', 'beta', 'gamma', 'delta']</a:t>
            </a:r>
          </a:p>
        </p:txBody>
      </p:sp>
      <p:sp>
        <p:nvSpPr>
          <p:cNvPr id="5" name="TextBox 4"/>
          <p:cNvSpPr txBox="1"/>
          <p:nvPr/>
        </p:nvSpPr>
        <p:spPr>
          <a:xfrm>
            <a:off x="503999" y="338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6" name="TextBox 5"/>
          <p:cNvSpPr txBox="1"/>
          <p:nvPr/>
        </p:nvSpPr>
        <p:spPr>
          <a:xfrm>
            <a:off x="1235519" y="3384000"/>
            <a:ext cx="37317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print(sorted(greek))</a:t>
            </a:r>
          </a:p>
        </p:txBody>
      </p:sp>
      <p:sp>
        <p:nvSpPr>
          <p:cNvPr id="7" name="TextBox 6"/>
          <p:cNvSpPr txBox="1"/>
          <p:nvPr/>
        </p:nvSpPr>
        <p:spPr>
          <a:xfrm>
            <a:off x="503999" y="554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8" name="TextBox 7"/>
          <p:cNvSpPr txBox="1"/>
          <p:nvPr/>
        </p:nvSpPr>
        <p:spPr>
          <a:xfrm>
            <a:off x="1235519" y="554400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print(greek)</a:t>
            </a:r>
          </a:p>
        </p:txBody>
      </p:sp>
      <p:sp>
        <p:nvSpPr>
          <p:cNvPr id="9" name="TextBox 8"/>
          <p:cNvSpPr txBox="1"/>
          <p:nvPr/>
        </p:nvSpPr>
        <p:spPr>
          <a:xfrm>
            <a:off x="503999" y="6263999"/>
            <a:ext cx="647639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['alpha', 'beta', 'gamma', 'delta']</a:t>
            </a:r>
          </a:p>
        </p:txBody>
      </p:sp>
      <p:sp>
        <p:nvSpPr>
          <p:cNvPr id="10" name="TextBox 9"/>
          <p:cNvSpPr txBox="1"/>
          <p:nvPr/>
        </p:nvSpPr>
        <p:spPr>
          <a:xfrm>
            <a:off x="6263999" y="3384000"/>
            <a:ext cx="2970000" cy="7794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sorted()</a:t>
            </a:r>
            <a:r>
              <a:rPr lang="en-GB" sz="2400" b="0" i="0" u="none" strike="noStrike" kern="1200">
                <a:ln>
                  <a:noFill/>
                </a:ln>
                <a:latin typeface="Liberation Sans" pitchFamily="18"/>
                <a:ea typeface="WenQuanYi Micro Hei" pitchFamily="2"/>
                <a:cs typeface="Lohit Devanagari" pitchFamily="2"/>
              </a:rPr>
              <a:t> function</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returns a sorted list</a:t>
            </a:r>
            <a:r>
              <a:rPr lang="en-GB" sz="2400" b="0" i="0" u="none" strike="noStrike" kern="1200">
                <a:ln>
                  <a:noFill/>
                </a:ln>
                <a:latin typeface="Liberation Sans" pitchFamily="34"/>
                <a:ea typeface="Liberation Sans" pitchFamily="34"/>
                <a:cs typeface="Liberation Sans" pitchFamily="34"/>
              </a:rPr>
              <a:t>…</a:t>
            </a:r>
          </a:p>
        </p:txBody>
      </p:sp>
      <p:sp>
        <p:nvSpPr>
          <p:cNvPr id="11" name="TextBox 10"/>
          <p:cNvSpPr txBox="1"/>
          <p:nvPr/>
        </p:nvSpPr>
        <p:spPr>
          <a:xfrm>
            <a:off x="503999" y="4104000"/>
            <a:ext cx="647639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['alpha', 'beta', 'delta', 'gamma']</a:t>
            </a:r>
          </a:p>
        </p:txBody>
      </p:sp>
      <p:sp>
        <p:nvSpPr>
          <p:cNvPr id="12" name="TextBox 11"/>
          <p:cNvSpPr txBox="1"/>
          <p:nvPr/>
        </p:nvSpPr>
        <p:spPr>
          <a:xfrm>
            <a:off x="6255000" y="5535360"/>
            <a:ext cx="2468519" cy="752040"/>
          </a:xfrm>
          <a:prstGeom prst="rect">
            <a:avLst/>
          </a:prstGeom>
          <a:solidFill>
            <a:srgbClr val="CCFFFF"/>
          </a:solidFill>
          <a:ln w="18000">
            <a:solidFill>
              <a:srgbClr val="00FFFF"/>
            </a:solidFill>
            <a:prstDash val="solid"/>
          </a:ln>
        </p:spPr>
        <p:txBody>
          <a:bodyPr vert="horz" wrap="none" lIns="36000" tIns="36000" rIns="36000" bIns="36000" anchorCtr="0" compatLnSpc="0"/>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…and leaves the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list alone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name="page224">
    <p:spTree>
      <p:nvGrpSpPr>
        <p:cNvPr id="1" name=""/>
        <p:cNvGrpSpPr/>
        <p:nvPr/>
      </p:nvGrpSpPr>
      <p:grpSpPr>
        <a:xfrm>
          <a:off x="0" y="0"/>
          <a:ext cx="0" cy="0"/>
          <a:chOff x="0" y="0"/>
          <a:chExt cx="0" cy="0"/>
        </a:xfrm>
      </p:grpSpPr>
      <p:sp>
        <p:nvSpPr>
          <p:cNvPr id="18" name="Slide Number Placeholder 1"/>
          <p:cNvSpPr>
            <a:spLocks noGrp="1"/>
          </p:cNvSpPr>
          <p:nvPr>
            <p:ph type="sldNum" sz="quarter" idx="10"/>
          </p:nvPr>
        </p:nvSpPr>
        <p:spPr/>
        <p:txBody>
          <a:bodyPr/>
          <a:lstStyle/>
          <a:p>
            <a:pPr lvl="0"/>
            <a:fld id="{8670AFDA-192C-4F60-B225-3FD412807E33}" type="slidenum">
              <a:t>224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Adding to a list </a:t>
            </a:r>
            <a:r>
              <a:rPr lang="en-GB" i="1"/>
              <a:t>redux</a:t>
            </a:r>
            <a:r>
              <a:rPr lang="en-GB"/>
              <a:t>: “+”</a:t>
            </a:r>
          </a:p>
        </p:txBody>
      </p:sp>
      <p:sp>
        <p:nvSpPr>
          <p:cNvPr id="3" name="TextBox 2"/>
          <p:cNvSpPr txBox="1"/>
          <p:nvPr/>
        </p:nvSpPr>
        <p:spPr>
          <a:xfrm>
            <a:off x="503999" y="230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5519" y="2304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primes</a:t>
            </a:r>
          </a:p>
        </p:txBody>
      </p:sp>
      <p:sp>
        <p:nvSpPr>
          <p:cNvPr id="5" name="TextBox 4"/>
          <p:cNvSpPr txBox="1"/>
          <p:nvPr/>
        </p:nvSpPr>
        <p:spPr>
          <a:xfrm>
            <a:off x="503999" y="3024000"/>
            <a:ext cx="5196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 3, 5, 7, 11, 13, 17, 19]</a:t>
            </a:r>
          </a:p>
        </p:txBody>
      </p:sp>
      <p:sp>
        <p:nvSpPr>
          <p:cNvPr id="6" name="TextBox 5"/>
          <p:cNvSpPr txBox="1"/>
          <p:nvPr/>
        </p:nvSpPr>
        <p:spPr>
          <a:xfrm>
            <a:off x="503999" y="482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1235519" y="4824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primes</a:t>
            </a:r>
          </a:p>
        </p:txBody>
      </p:sp>
      <p:sp>
        <p:nvSpPr>
          <p:cNvPr id="8" name="TextBox 7"/>
          <p:cNvSpPr txBox="1"/>
          <p:nvPr/>
        </p:nvSpPr>
        <p:spPr>
          <a:xfrm>
            <a:off x="503999" y="5903999"/>
            <a:ext cx="519624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 3, 5, 7, 11, 13, 17, 19,</a:t>
            </a:r>
          </a:p>
        </p:txBody>
      </p:sp>
      <p:sp>
        <p:nvSpPr>
          <p:cNvPr id="9" name="TextBox 8"/>
          <p:cNvSpPr txBox="1"/>
          <p:nvPr/>
        </p:nvSpPr>
        <p:spPr>
          <a:xfrm>
            <a:off x="2881440" y="482400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[23, 29, 31]</a:t>
            </a:r>
          </a:p>
        </p:txBody>
      </p:sp>
      <p:sp>
        <p:nvSpPr>
          <p:cNvPr id="10" name="TextBox 9"/>
          <p:cNvSpPr txBox="1"/>
          <p:nvPr/>
        </p:nvSpPr>
        <p:spPr>
          <a:xfrm>
            <a:off x="2515680" y="48240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11" name="TextBox 10"/>
          <p:cNvSpPr txBox="1"/>
          <p:nvPr/>
        </p:nvSpPr>
        <p:spPr>
          <a:xfrm>
            <a:off x="5807520" y="5903999"/>
            <a:ext cx="2085839"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23, 29, 31]</a:t>
            </a:r>
          </a:p>
        </p:txBody>
      </p:sp>
      <p:sp>
        <p:nvSpPr>
          <p:cNvPr id="12" name="TextBox 11"/>
          <p:cNvSpPr txBox="1"/>
          <p:nvPr/>
        </p:nvSpPr>
        <p:spPr>
          <a:xfrm>
            <a:off x="503999" y="3744000"/>
            <a:ext cx="2038679"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Concatenation</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operator</a:t>
            </a:r>
          </a:p>
        </p:txBody>
      </p:sp>
      <p:cxnSp>
        <p:nvCxnSpPr>
          <p:cNvPr id="13" name="Elbow Connector 12"/>
          <p:cNvCxnSpPr>
            <a:stCxn id="12" idx="3"/>
            <a:endCxn id="10" idx="0"/>
          </p:cNvCxnSpPr>
          <p:nvPr/>
        </p:nvCxnSpPr>
        <p:spPr>
          <a:xfrm>
            <a:off x="2542678" y="4120020"/>
            <a:ext cx="100802" cy="703980"/>
          </a:xfrm>
          <a:prstGeom prst="bentConnector2">
            <a:avLst/>
          </a:prstGeom>
          <a:noFill/>
          <a:ln w="18000">
            <a:solidFill>
              <a:srgbClr val="00FFFF"/>
            </a:solidFill>
            <a:prstDash val="solid"/>
            <a:tailEnd type="arrow"/>
          </a:ln>
        </p:spPr>
      </p:cxnSp>
      <p:sp>
        <p:nvSpPr>
          <p:cNvPr id="14" name="TextBox 13"/>
          <p:cNvSpPr txBox="1"/>
          <p:nvPr/>
        </p:nvSpPr>
        <p:spPr>
          <a:xfrm>
            <a:off x="5184360" y="3744360"/>
            <a:ext cx="14792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List to add</a:t>
            </a:r>
          </a:p>
        </p:txBody>
      </p:sp>
      <p:cxnSp>
        <p:nvCxnSpPr>
          <p:cNvPr id="15" name="Elbow Connector 14"/>
          <p:cNvCxnSpPr>
            <a:stCxn id="14" idx="1"/>
            <a:endCxn id="9" idx="0"/>
          </p:cNvCxnSpPr>
          <p:nvPr/>
        </p:nvCxnSpPr>
        <p:spPr>
          <a:xfrm rot="10800000" flipV="1">
            <a:off x="4015800" y="3950460"/>
            <a:ext cx="1168560" cy="873540"/>
          </a:xfrm>
          <a:prstGeom prst="bentConnector2">
            <a:avLst/>
          </a:prstGeom>
          <a:noFill/>
          <a:ln w="18000">
            <a:solidFill>
              <a:srgbClr val="00FFFF"/>
            </a:solidFill>
            <a:prstDash val="solid"/>
            <a:tailEnd type="arrow"/>
          </a:ln>
        </p:spPr>
      </p:cxnSp>
      <p:cxnSp>
        <p:nvCxnSpPr>
          <p:cNvPr id="16" name="Elbow Connector 15"/>
          <p:cNvCxnSpPr>
            <a:stCxn id="7" idx="2"/>
            <a:endCxn id="8" idx="0"/>
          </p:cNvCxnSpPr>
          <p:nvPr/>
        </p:nvCxnSpPr>
        <p:spPr>
          <a:xfrm rot="16200000" flipH="1">
            <a:off x="2130480" y="4932359"/>
            <a:ext cx="661679" cy="1281600"/>
          </a:xfrm>
          <a:prstGeom prst="bentConnector3">
            <a:avLst/>
          </a:prstGeom>
          <a:noFill/>
          <a:ln w="18000">
            <a:solidFill>
              <a:srgbClr val="00FFFF"/>
            </a:solidFill>
            <a:prstDash val="solid"/>
            <a:tailEnd type="arrow"/>
          </a:ln>
        </p:spPr>
      </p:cxnSp>
      <p:cxnSp>
        <p:nvCxnSpPr>
          <p:cNvPr id="17" name="Elbow Connector 16"/>
          <p:cNvCxnSpPr>
            <a:stCxn id="9" idx="2"/>
            <a:endCxn id="11" idx="0"/>
          </p:cNvCxnSpPr>
          <p:nvPr/>
        </p:nvCxnSpPr>
        <p:spPr>
          <a:xfrm rot="16200000" flipH="1">
            <a:off x="5102281" y="4155839"/>
            <a:ext cx="661679" cy="2834640"/>
          </a:xfrm>
          <a:prstGeom prst="bentConnector3">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name="page225">
    <p:spTree>
      <p:nvGrpSpPr>
        <p:cNvPr id="1" name=""/>
        <p:cNvGrpSpPr/>
        <p:nvPr/>
      </p:nvGrpSpPr>
      <p:grpSpPr>
        <a:xfrm>
          <a:off x="0" y="0"/>
          <a:ext cx="0" cy="0"/>
          <a:chOff x="0" y="0"/>
          <a:chExt cx="0" cy="0"/>
        </a:xfrm>
      </p:grpSpPr>
      <p:sp>
        <p:nvSpPr>
          <p:cNvPr id="19" name="Slide Number Placeholder 1"/>
          <p:cNvSpPr>
            <a:spLocks noGrp="1"/>
          </p:cNvSpPr>
          <p:nvPr>
            <p:ph type="sldNum" sz="quarter" idx="10"/>
          </p:nvPr>
        </p:nvSpPr>
        <p:spPr/>
        <p:txBody>
          <a:bodyPr/>
          <a:lstStyle/>
          <a:p>
            <a:pPr lvl="0"/>
            <a:fld id="{849BEFBE-39C5-481A-8DAF-AE010BBBA6CE}" type="slidenum">
              <a:t>225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Concatenation</a:t>
            </a:r>
          </a:p>
        </p:txBody>
      </p:sp>
      <p:sp>
        <p:nvSpPr>
          <p:cNvPr id="3" name="TextBox 2"/>
          <p:cNvSpPr txBox="1"/>
          <p:nvPr/>
        </p:nvSpPr>
        <p:spPr>
          <a:xfrm>
            <a:off x="503999" y="230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5519" y="230400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newlist</a:t>
            </a:r>
          </a:p>
        </p:txBody>
      </p:sp>
      <p:sp>
        <p:nvSpPr>
          <p:cNvPr id="5" name="TextBox 4"/>
          <p:cNvSpPr txBox="1"/>
          <p:nvPr/>
        </p:nvSpPr>
        <p:spPr>
          <a:xfrm>
            <a:off x="503999" y="410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6" name="TextBox 5"/>
          <p:cNvSpPr txBox="1"/>
          <p:nvPr/>
        </p:nvSpPr>
        <p:spPr>
          <a:xfrm>
            <a:off x="503999" y="590399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1235519" y="5903999"/>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primes</a:t>
            </a:r>
          </a:p>
        </p:txBody>
      </p:sp>
      <p:sp>
        <p:nvSpPr>
          <p:cNvPr id="8" name="TextBox 7"/>
          <p:cNvSpPr txBox="1"/>
          <p:nvPr/>
        </p:nvSpPr>
        <p:spPr>
          <a:xfrm>
            <a:off x="2698560" y="2304000"/>
            <a:ext cx="42818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 primes + </a:t>
            </a:r>
            <a:r>
              <a:rPr lang="en-GB" sz="2400" b="1" i="0" u="none" strike="noStrike" kern="1200">
                <a:ln>
                  <a:noFill/>
                </a:ln>
                <a:solidFill>
                  <a:srgbClr val="000000"/>
                </a:solidFill>
                <a:latin typeface="Liberation Mono" pitchFamily="49"/>
                <a:ea typeface="WenQuanYi Micro Hei" pitchFamily="2"/>
                <a:cs typeface="Lohit Devanagari" pitchFamily="2"/>
              </a:rPr>
              <a:t>[23, 29, 31]</a:t>
            </a:r>
          </a:p>
        </p:txBody>
      </p:sp>
      <p:sp>
        <p:nvSpPr>
          <p:cNvPr id="9" name="TextBox 8"/>
          <p:cNvSpPr txBox="1"/>
          <p:nvPr/>
        </p:nvSpPr>
        <p:spPr>
          <a:xfrm>
            <a:off x="1235519" y="4104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primes</a:t>
            </a:r>
          </a:p>
        </p:txBody>
      </p:sp>
      <p:sp>
        <p:nvSpPr>
          <p:cNvPr id="10" name="TextBox 9"/>
          <p:cNvSpPr txBox="1"/>
          <p:nvPr/>
        </p:nvSpPr>
        <p:spPr>
          <a:xfrm>
            <a:off x="2698560" y="4104000"/>
            <a:ext cx="42818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 primes + </a:t>
            </a:r>
            <a:r>
              <a:rPr lang="en-GB" sz="2400" b="1" i="0" u="none" strike="noStrike" kern="1200">
                <a:ln>
                  <a:noFill/>
                </a:ln>
                <a:solidFill>
                  <a:srgbClr val="000000"/>
                </a:solidFill>
                <a:latin typeface="Liberation Mono" pitchFamily="49"/>
                <a:ea typeface="WenQuanYi Micro Hei" pitchFamily="2"/>
                <a:cs typeface="Lohit Devanagari" pitchFamily="2"/>
              </a:rPr>
              <a:t>[23, 29, 31]</a:t>
            </a:r>
          </a:p>
        </p:txBody>
      </p:sp>
      <p:sp>
        <p:nvSpPr>
          <p:cNvPr id="11" name="TextBox 10"/>
          <p:cNvSpPr txBox="1"/>
          <p:nvPr/>
        </p:nvSpPr>
        <p:spPr>
          <a:xfrm>
            <a:off x="3168000" y="1563480"/>
            <a:ext cx="23436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Create a new list</a:t>
            </a:r>
          </a:p>
        </p:txBody>
      </p:sp>
      <p:cxnSp>
        <p:nvCxnSpPr>
          <p:cNvPr id="12" name="Elbow Connector 11"/>
          <p:cNvCxnSpPr>
            <a:stCxn id="11" idx="1"/>
            <a:endCxn id="4" idx="0"/>
          </p:cNvCxnSpPr>
          <p:nvPr/>
        </p:nvCxnSpPr>
        <p:spPr>
          <a:xfrm rot="10800000" flipV="1">
            <a:off x="1911960" y="1769580"/>
            <a:ext cx="1256041" cy="534420"/>
          </a:xfrm>
          <a:prstGeom prst="bentConnector2">
            <a:avLst/>
          </a:prstGeom>
          <a:noFill/>
          <a:ln w="18000">
            <a:solidFill>
              <a:srgbClr val="00FFFF"/>
            </a:solidFill>
            <a:prstDash val="solid"/>
            <a:tailEnd type="arrow"/>
          </a:ln>
        </p:spPr>
      </p:cxnSp>
      <p:sp>
        <p:nvSpPr>
          <p:cNvPr id="13" name="TextBox 12"/>
          <p:cNvSpPr txBox="1"/>
          <p:nvPr/>
        </p:nvSpPr>
        <p:spPr>
          <a:xfrm>
            <a:off x="3168000" y="3363840"/>
            <a:ext cx="202175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Update the list</a:t>
            </a:r>
          </a:p>
        </p:txBody>
      </p:sp>
      <p:cxnSp>
        <p:nvCxnSpPr>
          <p:cNvPr id="14" name="Elbow Connector 13"/>
          <p:cNvCxnSpPr>
            <a:stCxn id="13" idx="1"/>
            <a:endCxn id="9" idx="0"/>
          </p:cNvCxnSpPr>
          <p:nvPr/>
        </p:nvCxnSpPr>
        <p:spPr>
          <a:xfrm rot="10800000" flipV="1">
            <a:off x="1820520" y="3569940"/>
            <a:ext cx="1347481" cy="534060"/>
          </a:xfrm>
          <a:prstGeom prst="bentConnector2">
            <a:avLst/>
          </a:prstGeom>
          <a:noFill/>
          <a:ln w="18000">
            <a:solidFill>
              <a:srgbClr val="00FFFF"/>
            </a:solidFill>
            <a:prstDash val="solid"/>
            <a:tailEnd type="arrow"/>
          </a:ln>
        </p:spPr>
      </p:cxnSp>
      <p:sp>
        <p:nvSpPr>
          <p:cNvPr id="15" name="TextBox 14"/>
          <p:cNvSpPr txBox="1"/>
          <p:nvPr/>
        </p:nvSpPr>
        <p:spPr>
          <a:xfrm>
            <a:off x="3064320" y="5903999"/>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0000"/>
                </a:solidFill>
                <a:latin typeface="Liberation Mono" pitchFamily="49"/>
                <a:ea typeface="WenQuanYi Micro Hei" pitchFamily="2"/>
                <a:cs typeface="Lohit Devanagari" pitchFamily="2"/>
              </a:rPr>
              <a:t>[23, 29, 31]</a:t>
            </a:r>
          </a:p>
        </p:txBody>
      </p:sp>
      <p:sp>
        <p:nvSpPr>
          <p:cNvPr id="16" name="TextBox 15"/>
          <p:cNvSpPr txBox="1"/>
          <p:nvPr/>
        </p:nvSpPr>
        <p:spPr>
          <a:xfrm>
            <a:off x="2515680" y="5903999"/>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17" name="TextBox 16"/>
          <p:cNvSpPr txBox="1"/>
          <p:nvPr/>
        </p:nvSpPr>
        <p:spPr>
          <a:xfrm>
            <a:off x="3168000" y="5164200"/>
            <a:ext cx="32760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Augmented assignment</a:t>
            </a:r>
          </a:p>
        </p:txBody>
      </p:sp>
      <p:cxnSp>
        <p:nvCxnSpPr>
          <p:cNvPr id="18" name="Elbow Connector 17"/>
          <p:cNvCxnSpPr>
            <a:stCxn id="17" idx="1"/>
            <a:endCxn id="16" idx="0"/>
          </p:cNvCxnSpPr>
          <p:nvPr/>
        </p:nvCxnSpPr>
        <p:spPr>
          <a:xfrm rot="10800000" flipV="1">
            <a:off x="2734920" y="5370299"/>
            <a:ext cx="433080" cy="533699"/>
          </a:xfrm>
          <a:prstGeom prst="bentConnector2">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name="page226">
    <p:spTree>
      <p:nvGrpSpPr>
        <p:cNvPr id="1" name=""/>
        <p:cNvGrpSpPr/>
        <p:nvPr/>
      </p:nvGrpSpPr>
      <p:grpSpPr>
        <a:xfrm>
          <a:off x="0" y="0"/>
          <a:ext cx="0" cy="0"/>
          <a:chOff x="0" y="0"/>
          <a:chExt cx="0" cy="0"/>
        </a:xfrm>
      </p:grpSpPr>
      <p:sp>
        <p:nvSpPr>
          <p:cNvPr id="48" name="Slide Number Placeholder 1"/>
          <p:cNvSpPr>
            <a:spLocks noGrp="1"/>
          </p:cNvSpPr>
          <p:nvPr>
            <p:ph type="sldNum" sz="quarter" idx="10"/>
          </p:nvPr>
        </p:nvSpPr>
        <p:spPr/>
        <p:txBody>
          <a:bodyPr/>
          <a:lstStyle/>
          <a:p>
            <a:pPr lvl="0"/>
            <a:fld id="{E1D4DD66-BEFE-48DE-A08E-A2FC12DF320C}" type="slidenum">
              <a:t>226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Creating lists from text </a:t>
            </a:r>
            <a:r>
              <a:rPr lang="en-GB">
                <a:latin typeface="Liberation Sans" pitchFamily="34"/>
              </a:rPr>
              <a:t>―</a:t>
            </a:r>
            <a:r>
              <a:rPr lang="en-GB"/>
              <a:t> 1</a:t>
            </a:r>
          </a:p>
        </p:txBody>
      </p:sp>
      <p:sp>
        <p:nvSpPr>
          <p:cNvPr id="3" name="TextBox 2"/>
          <p:cNvSpPr txBox="1"/>
          <p:nvPr/>
        </p:nvSpPr>
        <p:spPr>
          <a:xfrm>
            <a:off x="503999" y="230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5519" y="230400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list(</a:t>
            </a:r>
            <a:r>
              <a:rPr lang="en-GB" sz="2400" b="1" i="0" u="none" strike="noStrike" kern="1200">
                <a:ln>
                  <a:noFill/>
                </a:ln>
                <a:latin typeface="Liberation Mono" pitchFamily="49"/>
                <a:ea typeface="Liberation Mono" pitchFamily="49"/>
                <a:cs typeface="Liberation Mono" pitchFamily="49"/>
              </a:rPr>
              <a:t>'Hello')</a:t>
            </a:r>
          </a:p>
        </p:txBody>
      </p:sp>
      <p:sp>
        <p:nvSpPr>
          <p:cNvPr id="5" name="TextBox 4"/>
          <p:cNvSpPr txBox="1"/>
          <p:nvPr/>
        </p:nvSpPr>
        <p:spPr>
          <a:xfrm>
            <a:off x="503999" y="3024000"/>
            <a:ext cx="4647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 'e', 'l', 'l', 'o']</a:t>
            </a:r>
          </a:p>
        </p:txBody>
      </p:sp>
      <p:grpSp>
        <p:nvGrpSpPr>
          <p:cNvPr id="6" name="Group 5"/>
          <p:cNvGrpSpPr/>
          <p:nvPr/>
        </p:nvGrpSpPr>
        <p:grpSpPr>
          <a:xfrm>
            <a:off x="504359" y="4211640"/>
            <a:ext cx="3671999" cy="864000"/>
            <a:chOff x="504359" y="4211640"/>
            <a:chExt cx="3671999" cy="864000"/>
          </a:xfrm>
        </p:grpSpPr>
        <p:sp>
          <p:nvSpPr>
            <p:cNvPr id="7" name="Freeform 6"/>
            <p:cNvSpPr/>
            <p:nvPr/>
          </p:nvSpPr>
          <p:spPr>
            <a:xfrm>
              <a:off x="504359" y="4211640"/>
              <a:ext cx="3671999"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8" name="Freeform 7"/>
            <p:cNvSpPr/>
            <p:nvPr/>
          </p:nvSpPr>
          <p:spPr>
            <a:xfrm>
              <a:off x="1189440" y="435528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a:t>
              </a:r>
            </a:p>
          </p:txBody>
        </p:sp>
        <p:sp>
          <p:nvSpPr>
            <p:cNvPr id="9" name="Freeform 8"/>
            <p:cNvSpPr/>
            <p:nvPr/>
          </p:nvSpPr>
          <p:spPr>
            <a:xfrm>
              <a:off x="2089439" y="435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a:t>
              </a:r>
            </a:p>
          </p:txBody>
        </p:sp>
        <p:sp>
          <p:nvSpPr>
            <p:cNvPr id="10" name="Freeform 9"/>
            <p:cNvSpPr/>
            <p:nvPr/>
          </p:nvSpPr>
          <p:spPr>
            <a:xfrm>
              <a:off x="2449800" y="435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a:t>
              </a:r>
            </a:p>
          </p:txBody>
        </p:sp>
        <p:sp>
          <p:nvSpPr>
            <p:cNvPr id="11" name="Freeform 10"/>
            <p:cNvSpPr/>
            <p:nvPr/>
          </p:nvSpPr>
          <p:spPr>
            <a:xfrm>
              <a:off x="2810160" y="435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12" name="Freeform 11"/>
            <p:cNvSpPr/>
            <p:nvPr/>
          </p:nvSpPr>
          <p:spPr>
            <a:xfrm>
              <a:off x="3170520" y="435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13" name="Freeform 12"/>
            <p:cNvSpPr/>
            <p:nvPr/>
          </p:nvSpPr>
          <p:spPr>
            <a:xfrm>
              <a:off x="3530880" y="435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o</a:t>
              </a:r>
            </a:p>
          </p:txBody>
        </p:sp>
      </p:grpSp>
      <p:grpSp>
        <p:nvGrpSpPr>
          <p:cNvPr id="14" name="Group 13"/>
          <p:cNvGrpSpPr/>
          <p:nvPr/>
        </p:nvGrpSpPr>
        <p:grpSpPr>
          <a:xfrm>
            <a:off x="5544000" y="2951999"/>
            <a:ext cx="864000" cy="3383280"/>
            <a:chOff x="5544000" y="2951999"/>
            <a:chExt cx="864000" cy="3383280"/>
          </a:xfrm>
        </p:grpSpPr>
        <p:sp>
          <p:nvSpPr>
            <p:cNvPr id="15" name="Freeform 14"/>
            <p:cNvSpPr/>
            <p:nvPr/>
          </p:nvSpPr>
          <p:spPr>
            <a:xfrm>
              <a:off x="5544000" y="2951999"/>
              <a:ext cx="864000" cy="3383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t" anchorCtr="1"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list</a:t>
              </a:r>
            </a:p>
          </p:txBody>
        </p:sp>
        <p:sp>
          <p:nvSpPr>
            <p:cNvPr id="16" name="Freeform 15"/>
            <p:cNvSpPr/>
            <p:nvPr/>
          </p:nvSpPr>
          <p:spPr>
            <a:xfrm>
              <a:off x="5652720" y="3455279"/>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a:t>
              </a:r>
            </a:p>
          </p:txBody>
        </p:sp>
        <p:sp>
          <p:nvSpPr>
            <p:cNvPr id="17" name="Freeform 16"/>
            <p:cNvSpPr/>
            <p:nvPr/>
          </p:nvSpPr>
          <p:spPr>
            <a:xfrm>
              <a:off x="5796360" y="432000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18" name="Freeform 17"/>
            <p:cNvSpPr/>
            <p:nvPr/>
          </p:nvSpPr>
          <p:spPr>
            <a:xfrm>
              <a:off x="5796720" y="468000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19" name="Freeform 18"/>
            <p:cNvSpPr/>
            <p:nvPr/>
          </p:nvSpPr>
          <p:spPr>
            <a:xfrm>
              <a:off x="5797080" y="504000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20" name="Freeform 19"/>
            <p:cNvSpPr/>
            <p:nvPr/>
          </p:nvSpPr>
          <p:spPr>
            <a:xfrm>
              <a:off x="5797440" y="540000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21" name="Freeform 20"/>
            <p:cNvSpPr/>
            <p:nvPr/>
          </p:nvSpPr>
          <p:spPr>
            <a:xfrm>
              <a:off x="5796360" y="576000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grpSp>
      <p:grpSp>
        <p:nvGrpSpPr>
          <p:cNvPr id="22" name="Group 21"/>
          <p:cNvGrpSpPr/>
          <p:nvPr/>
        </p:nvGrpSpPr>
        <p:grpSpPr>
          <a:xfrm>
            <a:off x="7524360" y="2051640"/>
            <a:ext cx="2231640" cy="864000"/>
            <a:chOff x="7524360" y="2051640"/>
            <a:chExt cx="2231640" cy="864000"/>
          </a:xfrm>
        </p:grpSpPr>
        <p:sp>
          <p:nvSpPr>
            <p:cNvPr id="23" name="Freeform 22"/>
            <p:cNvSpPr/>
            <p:nvPr/>
          </p:nvSpPr>
          <p:spPr>
            <a:xfrm>
              <a:off x="7524360" y="2051640"/>
              <a:ext cx="223164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24" name="Freeform 23"/>
            <p:cNvSpPr/>
            <p:nvPr/>
          </p:nvSpPr>
          <p:spPr>
            <a:xfrm>
              <a:off x="8209440" y="219528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sp>
          <p:nvSpPr>
            <p:cNvPr id="25" name="Freeform 24"/>
            <p:cNvSpPr/>
            <p:nvPr/>
          </p:nvSpPr>
          <p:spPr>
            <a:xfrm>
              <a:off x="9109440" y="219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a:t>
              </a:r>
            </a:p>
          </p:txBody>
        </p:sp>
      </p:grpSp>
      <p:grpSp>
        <p:nvGrpSpPr>
          <p:cNvPr id="26" name="Group 25"/>
          <p:cNvGrpSpPr/>
          <p:nvPr/>
        </p:nvGrpSpPr>
        <p:grpSpPr>
          <a:xfrm>
            <a:off x="7524719" y="3131640"/>
            <a:ext cx="2231640" cy="864000"/>
            <a:chOff x="7524719" y="3131640"/>
            <a:chExt cx="2231640" cy="864000"/>
          </a:xfrm>
        </p:grpSpPr>
        <p:sp>
          <p:nvSpPr>
            <p:cNvPr id="27" name="Freeform 26"/>
            <p:cNvSpPr/>
            <p:nvPr/>
          </p:nvSpPr>
          <p:spPr>
            <a:xfrm>
              <a:off x="7524719" y="3131640"/>
              <a:ext cx="223164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28" name="Freeform 27"/>
            <p:cNvSpPr/>
            <p:nvPr/>
          </p:nvSpPr>
          <p:spPr>
            <a:xfrm>
              <a:off x="8209800" y="3275279"/>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sp>
          <p:nvSpPr>
            <p:cNvPr id="29" name="Freeform 28"/>
            <p:cNvSpPr/>
            <p:nvPr/>
          </p:nvSpPr>
          <p:spPr>
            <a:xfrm>
              <a:off x="9109800" y="3275279"/>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a:t>
              </a:r>
            </a:p>
          </p:txBody>
        </p:sp>
      </p:grpSp>
      <p:grpSp>
        <p:nvGrpSpPr>
          <p:cNvPr id="30" name="Group 29"/>
          <p:cNvGrpSpPr/>
          <p:nvPr/>
        </p:nvGrpSpPr>
        <p:grpSpPr>
          <a:xfrm>
            <a:off x="7525079" y="4211640"/>
            <a:ext cx="2231640" cy="864000"/>
            <a:chOff x="7525079" y="4211640"/>
            <a:chExt cx="2231640" cy="864000"/>
          </a:xfrm>
        </p:grpSpPr>
        <p:sp>
          <p:nvSpPr>
            <p:cNvPr id="31" name="Freeform 30"/>
            <p:cNvSpPr/>
            <p:nvPr/>
          </p:nvSpPr>
          <p:spPr>
            <a:xfrm>
              <a:off x="7525079" y="4211640"/>
              <a:ext cx="223164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32" name="Freeform 31"/>
            <p:cNvSpPr/>
            <p:nvPr/>
          </p:nvSpPr>
          <p:spPr>
            <a:xfrm>
              <a:off x="8210160" y="435528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sp>
          <p:nvSpPr>
            <p:cNvPr id="33" name="Freeform 32"/>
            <p:cNvSpPr/>
            <p:nvPr/>
          </p:nvSpPr>
          <p:spPr>
            <a:xfrm>
              <a:off x="9110160" y="435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grpSp>
      <p:grpSp>
        <p:nvGrpSpPr>
          <p:cNvPr id="34" name="Group 33"/>
          <p:cNvGrpSpPr/>
          <p:nvPr/>
        </p:nvGrpSpPr>
        <p:grpSpPr>
          <a:xfrm>
            <a:off x="7525440" y="5291640"/>
            <a:ext cx="2231640" cy="864000"/>
            <a:chOff x="7525440" y="5291640"/>
            <a:chExt cx="2231640" cy="864000"/>
          </a:xfrm>
        </p:grpSpPr>
        <p:sp>
          <p:nvSpPr>
            <p:cNvPr id="35" name="Freeform 34"/>
            <p:cNvSpPr/>
            <p:nvPr/>
          </p:nvSpPr>
          <p:spPr>
            <a:xfrm>
              <a:off x="7525440" y="5291640"/>
              <a:ext cx="223164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36" name="Freeform 35"/>
            <p:cNvSpPr/>
            <p:nvPr/>
          </p:nvSpPr>
          <p:spPr>
            <a:xfrm>
              <a:off x="8210520" y="543528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sp>
          <p:nvSpPr>
            <p:cNvPr id="37" name="Freeform 36"/>
            <p:cNvSpPr/>
            <p:nvPr/>
          </p:nvSpPr>
          <p:spPr>
            <a:xfrm>
              <a:off x="9110520" y="543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grpSp>
      <p:grpSp>
        <p:nvGrpSpPr>
          <p:cNvPr id="38" name="Group 37"/>
          <p:cNvGrpSpPr/>
          <p:nvPr/>
        </p:nvGrpSpPr>
        <p:grpSpPr>
          <a:xfrm>
            <a:off x="7525799" y="6371640"/>
            <a:ext cx="2231640" cy="864000"/>
            <a:chOff x="7525799" y="6371640"/>
            <a:chExt cx="2231640" cy="864000"/>
          </a:xfrm>
        </p:grpSpPr>
        <p:sp>
          <p:nvSpPr>
            <p:cNvPr id="39" name="Freeform 38"/>
            <p:cNvSpPr/>
            <p:nvPr/>
          </p:nvSpPr>
          <p:spPr>
            <a:xfrm>
              <a:off x="7525799" y="6371640"/>
              <a:ext cx="223164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40" name="Freeform 39"/>
            <p:cNvSpPr/>
            <p:nvPr/>
          </p:nvSpPr>
          <p:spPr>
            <a:xfrm>
              <a:off x="8210880" y="651528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sp>
          <p:nvSpPr>
            <p:cNvPr id="41" name="Freeform 40"/>
            <p:cNvSpPr/>
            <p:nvPr/>
          </p:nvSpPr>
          <p:spPr>
            <a:xfrm>
              <a:off x="9110880" y="651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o</a:t>
              </a:r>
            </a:p>
          </p:txBody>
        </p:sp>
      </p:grpSp>
      <p:cxnSp>
        <p:nvCxnSpPr>
          <p:cNvPr id="42" name="Curved Connector 41"/>
          <p:cNvCxnSpPr>
            <a:stCxn id="17" idx="1"/>
          </p:cNvCxnSpPr>
          <p:nvPr/>
        </p:nvCxnSpPr>
        <p:spPr>
          <a:xfrm flipV="1">
            <a:off x="6156000" y="2483640"/>
            <a:ext cx="1368360" cy="2016360"/>
          </a:xfrm>
          <a:prstGeom prst="curvedConnector2">
            <a:avLst/>
          </a:prstGeom>
          <a:noFill/>
          <a:ln w="18000">
            <a:solidFill>
              <a:srgbClr val="008000"/>
            </a:solidFill>
            <a:prstDash val="solid"/>
            <a:tailEnd type="arrow"/>
          </a:ln>
        </p:spPr>
      </p:cxnSp>
      <p:cxnSp>
        <p:nvCxnSpPr>
          <p:cNvPr id="43" name="Curved Connector 42"/>
          <p:cNvCxnSpPr>
            <a:stCxn id="18" idx="1"/>
          </p:cNvCxnSpPr>
          <p:nvPr/>
        </p:nvCxnSpPr>
        <p:spPr>
          <a:xfrm flipV="1">
            <a:off x="6156360" y="3563640"/>
            <a:ext cx="1368359" cy="1296360"/>
          </a:xfrm>
          <a:prstGeom prst="curvedConnector3">
            <a:avLst/>
          </a:prstGeom>
          <a:noFill/>
          <a:ln w="18000">
            <a:solidFill>
              <a:srgbClr val="008000"/>
            </a:solidFill>
            <a:prstDash val="solid"/>
            <a:tailEnd type="arrow"/>
          </a:ln>
        </p:spPr>
      </p:cxnSp>
      <p:cxnSp>
        <p:nvCxnSpPr>
          <p:cNvPr id="44" name="Curved Connector 43"/>
          <p:cNvCxnSpPr>
            <a:stCxn id="19" idx="1"/>
          </p:cNvCxnSpPr>
          <p:nvPr/>
        </p:nvCxnSpPr>
        <p:spPr>
          <a:xfrm flipV="1">
            <a:off x="6156720" y="4643640"/>
            <a:ext cx="1368359" cy="576360"/>
          </a:xfrm>
          <a:prstGeom prst="curvedConnector3">
            <a:avLst/>
          </a:prstGeom>
          <a:noFill/>
          <a:ln w="18000">
            <a:solidFill>
              <a:srgbClr val="008000"/>
            </a:solidFill>
            <a:prstDash val="solid"/>
            <a:tailEnd type="arrow"/>
          </a:ln>
        </p:spPr>
      </p:cxnSp>
      <p:cxnSp>
        <p:nvCxnSpPr>
          <p:cNvPr id="45" name="Curved Connector 44"/>
          <p:cNvCxnSpPr>
            <a:stCxn id="20" idx="1"/>
          </p:cNvCxnSpPr>
          <p:nvPr/>
        </p:nvCxnSpPr>
        <p:spPr>
          <a:xfrm>
            <a:off x="6157080" y="5580000"/>
            <a:ext cx="1368360" cy="143640"/>
          </a:xfrm>
          <a:prstGeom prst="curvedConnector3">
            <a:avLst/>
          </a:prstGeom>
          <a:noFill/>
          <a:ln w="18000">
            <a:solidFill>
              <a:srgbClr val="008000"/>
            </a:solidFill>
            <a:prstDash val="solid"/>
            <a:tailEnd type="arrow"/>
          </a:ln>
        </p:spPr>
      </p:cxnSp>
      <p:cxnSp>
        <p:nvCxnSpPr>
          <p:cNvPr id="46" name="Curved Connector 45"/>
          <p:cNvCxnSpPr>
            <a:stCxn id="21" idx="1"/>
          </p:cNvCxnSpPr>
          <p:nvPr/>
        </p:nvCxnSpPr>
        <p:spPr>
          <a:xfrm>
            <a:off x="6156000" y="5940000"/>
            <a:ext cx="1369799" cy="863640"/>
          </a:xfrm>
          <a:prstGeom prst="curvedConnector3">
            <a:avLst/>
          </a:prstGeom>
          <a:noFill/>
          <a:ln w="18000">
            <a:solidFill>
              <a:srgbClr val="008000"/>
            </a:solidFill>
            <a:prstDash val="solid"/>
            <a:tailEnd type="arrow"/>
          </a:ln>
        </p:spPr>
      </p:cxnSp>
      <p:cxnSp>
        <p:nvCxnSpPr>
          <p:cNvPr id="47" name="Straight Arrow Connector 46"/>
          <p:cNvCxnSpPr/>
          <p:nvPr/>
        </p:nvCxnSpPr>
        <p:spPr>
          <a:xfrm>
            <a:off x="4176359" y="4643640"/>
            <a:ext cx="1367641" cy="0"/>
          </a:xfrm>
          <a:prstGeom prst="straightConnector1">
            <a:avLst/>
          </a:prstGeom>
          <a:noFill/>
          <a:ln w="18000">
            <a:solidFill>
              <a:srgbClr val="800080"/>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name="page227">
    <p:spTree>
      <p:nvGrpSpPr>
        <p:cNvPr id="1" name=""/>
        <p:cNvGrpSpPr/>
        <p:nvPr/>
      </p:nvGrpSpPr>
      <p:grpSpPr>
        <a:xfrm>
          <a:off x="0" y="0"/>
          <a:ext cx="0" cy="0"/>
          <a:chOff x="0" y="0"/>
          <a:chExt cx="0" cy="0"/>
        </a:xfrm>
      </p:grpSpPr>
      <p:sp>
        <p:nvSpPr>
          <p:cNvPr id="53" name="Slide Number Placeholder 1"/>
          <p:cNvSpPr>
            <a:spLocks noGrp="1"/>
          </p:cNvSpPr>
          <p:nvPr>
            <p:ph type="sldNum" sz="quarter" idx="10"/>
          </p:nvPr>
        </p:nvSpPr>
        <p:spPr/>
        <p:txBody>
          <a:bodyPr/>
          <a:lstStyle/>
          <a:p>
            <a:pPr lvl="0"/>
            <a:fld id="{3C853659-9DD2-4415-8F22-1B56C9CF7FEC}" type="slidenum">
              <a:t>227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Creating lists from text </a:t>
            </a:r>
            <a:r>
              <a:rPr lang="en-GB">
                <a:latin typeface="Liberation Sans" pitchFamily="34"/>
              </a:rPr>
              <a:t>―</a:t>
            </a:r>
            <a:r>
              <a:rPr lang="en-GB"/>
              <a:t> 2</a:t>
            </a:r>
          </a:p>
        </p:txBody>
      </p:sp>
      <p:sp>
        <p:nvSpPr>
          <p:cNvPr id="3" name="TextBox 2"/>
          <p:cNvSpPr txBox="1"/>
          <p:nvPr/>
        </p:nvSpPr>
        <p:spPr>
          <a:xfrm>
            <a:off x="503999" y="230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5519" y="230400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'Hello, world!'</a:t>
            </a:r>
          </a:p>
        </p:txBody>
      </p:sp>
      <p:sp>
        <p:nvSpPr>
          <p:cNvPr id="5" name="TextBox 4"/>
          <p:cNvSpPr txBox="1"/>
          <p:nvPr/>
        </p:nvSpPr>
        <p:spPr>
          <a:xfrm>
            <a:off x="503999" y="3024000"/>
            <a:ext cx="37317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['Hello,', 'world!']</a:t>
            </a:r>
          </a:p>
        </p:txBody>
      </p:sp>
      <p:sp>
        <p:nvSpPr>
          <p:cNvPr id="6" name="Freeform 5"/>
          <p:cNvSpPr/>
          <p:nvPr/>
        </p:nvSpPr>
        <p:spPr>
          <a:xfrm>
            <a:off x="4824000" y="4932000"/>
            <a:ext cx="864000" cy="230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t" anchorCtr="1"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list</a:t>
            </a:r>
          </a:p>
        </p:txBody>
      </p:sp>
      <p:sp>
        <p:nvSpPr>
          <p:cNvPr id="7" name="Freeform 6"/>
          <p:cNvSpPr/>
          <p:nvPr/>
        </p:nvSpPr>
        <p:spPr>
          <a:xfrm>
            <a:off x="4932720" y="543528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a:t>
            </a:r>
          </a:p>
        </p:txBody>
      </p:sp>
      <p:sp>
        <p:nvSpPr>
          <p:cNvPr id="8" name="Freeform 7"/>
          <p:cNvSpPr/>
          <p:nvPr/>
        </p:nvSpPr>
        <p:spPr>
          <a:xfrm>
            <a:off x="5076360" y="630000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9" name="Freeform 8"/>
          <p:cNvSpPr/>
          <p:nvPr/>
        </p:nvSpPr>
        <p:spPr>
          <a:xfrm>
            <a:off x="5076720" y="666000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grpSp>
        <p:nvGrpSpPr>
          <p:cNvPr id="10" name="Group 9"/>
          <p:cNvGrpSpPr/>
          <p:nvPr/>
        </p:nvGrpSpPr>
        <p:grpSpPr>
          <a:xfrm>
            <a:off x="506159" y="3816000"/>
            <a:ext cx="7126199" cy="864000"/>
            <a:chOff x="506159" y="3816000"/>
            <a:chExt cx="7126199" cy="864000"/>
          </a:xfrm>
        </p:grpSpPr>
        <p:sp>
          <p:nvSpPr>
            <p:cNvPr id="11" name="Freeform 10"/>
            <p:cNvSpPr/>
            <p:nvPr/>
          </p:nvSpPr>
          <p:spPr>
            <a:xfrm>
              <a:off x="506159" y="3816000"/>
              <a:ext cx="7126199"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rtl="0" hangingPunct="0">
                <a:lnSpc>
                  <a:spcPct val="100000"/>
                </a:lnSpc>
                <a:spcBef>
                  <a:spcPts val="0"/>
                </a:spcBef>
                <a:spcAft>
                  <a:spcPts val="0"/>
                </a:spcAft>
                <a:buNone/>
                <a:tabLst/>
              </a:pPr>
              <a:endParaRPr lang="en-GB" sz="2400" b="1" i="0" u="none" strike="noStrike" kern="1200">
                <a:ln>
                  <a:noFill/>
                </a:ln>
                <a:latin typeface="Liberation Sans" pitchFamily="18"/>
                <a:ea typeface="WenQuanYi Micro Hei" pitchFamily="2"/>
                <a:cs typeface="Lohit Devanagari" pitchFamily="2"/>
              </a:endParaRPr>
            </a:p>
          </p:txBody>
        </p:sp>
        <p:sp>
          <p:nvSpPr>
            <p:cNvPr id="12" name="Freeform 11"/>
            <p:cNvSpPr/>
            <p:nvPr/>
          </p:nvSpPr>
          <p:spPr>
            <a:xfrm>
              <a:off x="2594160" y="396000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a:t>
              </a:r>
            </a:p>
          </p:txBody>
        </p:sp>
        <p:sp>
          <p:nvSpPr>
            <p:cNvPr id="13" name="Freeform 12"/>
            <p:cNvSpPr/>
            <p:nvPr/>
          </p:nvSpPr>
          <p:spPr>
            <a:xfrm>
              <a:off x="2953800" y="395964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a:t>
              </a:r>
            </a:p>
          </p:txBody>
        </p:sp>
        <p:sp>
          <p:nvSpPr>
            <p:cNvPr id="14" name="Freeform 13"/>
            <p:cNvSpPr/>
            <p:nvPr/>
          </p:nvSpPr>
          <p:spPr>
            <a:xfrm>
              <a:off x="3313439" y="395927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15" name="Freeform 14"/>
            <p:cNvSpPr/>
            <p:nvPr/>
          </p:nvSpPr>
          <p:spPr>
            <a:xfrm>
              <a:off x="3673080" y="395892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16" name="Freeform 15"/>
            <p:cNvSpPr/>
            <p:nvPr/>
          </p:nvSpPr>
          <p:spPr>
            <a:xfrm>
              <a:off x="4032720" y="395856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o</a:t>
              </a:r>
            </a:p>
          </p:txBody>
        </p:sp>
        <p:sp>
          <p:nvSpPr>
            <p:cNvPr id="17" name="Freeform 16"/>
            <p:cNvSpPr/>
            <p:nvPr/>
          </p:nvSpPr>
          <p:spPr>
            <a:xfrm>
              <a:off x="4392360" y="395820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8" name="Freeform 17"/>
            <p:cNvSpPr/>
            <p:nvPr/>
          </p:nvSpPr>
          <p:spPr>
            <a:xfrm>
              <a:off x="4752000" y="395784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a:t>
              </a:r>
            </a:p>
          </p:txBody>
        </p:sp>
        <p:sp>
          <p:nvSpPr>
            <p:cNvPr id="19" name="Freeform 18"/>
            <p:cNvSpPr/>
            <p:nvPr/>
          </p:nvSpPr>
          <p:spPr>
            <a:xfrm>
              <a:off x="5111640" y="395748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a:t>
              </a:r>
            </a:p>
          </p:txBody>
        </p:sp>
        <p:sp>
          <p:nvSpPr>
            <p:cNvPr id="20" name="Freeform 19"/>
            <p:cNvSpPr/>
            <p:nvPr/>
          </p:nvSpPr>
          <p:spPr>
            <a:xfrm>
              <a:off x="5471279" y="395712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o</a:t>
              </a:r>
            </a:p>
          </p:txBody>
        </p:sp>
        <p:sp>
          <p:nvSpPr>
            <p:cNvPr id="21" name="Freeform 20"/>
            <p:cNvSpPr/>
            <p:nvPr/>
          </p:nvSpPr>
          <p:spPr>
            <a:xfrm>
              <a:off x="5830920" y="395676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a:t>
              </a:r>
            </a:p>
          </p:txBody>
        </p:sp>
        <p:sp>
          <p:nvSpPr>
            <p:cNvPr id="22" name="Freeform 21"/>
            <p:cNvSpPr/>
            <p:nvPr/>
          </p:nvSpPr>
          <p:spPr>
            <a:xfrm>
              <a:off x="6190560" y="395640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23" name="Freeform 22"/>
            <p:cNvSpPr/>
            <p:nvPr/>
          </p:nvSpPr>
          <p:spPr>
            <a:xfrm>
              <a:off x="6550200" y="395604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a:t>
              </a:r>
            </a:p>
          </p:txBody>
        </p:sp>
        <p:sp>
          <p:nvSpPr>
            <p:cNvPr id="24" name="Freeform 23"/>
            <p:cNvSpPr/>
            <p:nvPr/>
          </p:nvSpPr>
          <p:spPr>
            <a:xfrm>
              <a:off x="6909840" y="395568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25" name="Freeform 24"/>
            <p:cNvSpPr/>
            <p:nvPr/>
          </p:nvSpPr>
          <p:spPr>
            <a:xfrm>
              <a:off x="1513800" y="395964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13</a:t>
              </a:r>
            </a:p>
          </p:txBody>
        </p:sp>
        <p:sp>
          <p:nvSpPr>
            <p:cNvPr id="26" name="TextBox 25"/>
            <p:cNvSpPr txBox="1"/>
            <p:nvPr/>
          </p:nvSpPr>
          <p:spPr>
            <a:xfrm>
              <a:off x="612360" y="4068000"/>
              <a:ext cx="570960" cy="43020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grpSp>
      <p:grpSp>
        <p:nvGrpSpPr>
          <p:cNvPr id="27" name="Group 26"/>
          <p:cNvGrpSpPr/>
          <p:nvPr/>
        </p:nvGrpSpPr>
        <p:grpSpPr>
          <a:xfrm>
            <a:off x="6084360" y="5292000"/>
            <a:ext cx="3779640" cy="864000"/>
            <a:chOff x="6084360" y="5292000"/>
            <a:chExt cx="3779640" cy="864000"/>
          </a:xfrm>
        </p:grpSpPr>
        <p:sp>
          <p:nvSpPr>
            <p:cNvPr id="28" name="Freeform 27"/>
            <p:cNvSpPr/>
            <p:nvPr/>
          </p:nvSpPr>
          <p:spPr>
            <a:xfrm>
              <a:off x="6084360" y="5292000"/>
              <a:ext cx="377964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29" name="Freeform 28"/>
            <p:cNvSpPr/>
            <p:nvPr/>
          </p:nvSpPr>
          <p:spPr>
            <a:xfrm>
              <a:off x="6769440" y="543564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6</a:t>
              </a:r>
            </a:p>
          </p:txBody>
        </p:sp>
        <p:sp>
          <p:nvSpPr>
            <p:cNvPr id="30" name="Freeform 29"/>
            <p:cNvSpPr/>
            <p:nvPr/>
          </p:nvSpPr>
          <p:spPr>
            <a:xfrm>
              <a:off x="7489440" y="5435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a:t>
              </a:r>
            </a:p>
          </p:txBody>
        </p:sp>
        <p:sp>
          <p:nvSpPr>
            <p:cNvPr id="31" name="Freeform 30"/>
            <p:cNvSpPr/>
            <p:nvPr/>
          </p:nvSpPr>
          <p:spPr>
            <a:xfrm>
              <a:off x="7849800" y="5435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a:t>
              </a:r>
            </a:p>
          </p:txBody>
        </p:sp>
        <p:sp>
          <p:nvSpPr>
            <p:cNvPr id="32" name="Freeform 31"/>
            <p:cNvSpPr/>
            <p:nvPr/>
          </p:nvSpPr>
          <p:spPr>
            <a:xfrm>
              <a:off x="8210160" y="5435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33" name="Freeform 32"/>
            <p:cNvSpPr/>
            <p:nvPr/>
          </p:nvSpPr>
          <p:spPr>
            <a:xfrm>
              <a:off x="8570520" y="5435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34" name="Freeform 33"/>
            <p:cNvSpPr/>
            <p:nvPr/>
          </p:nvSpPr>
          <p:spPr>
            <a:xfrm>
              <a:off x="8930880" y="5435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o</a:t>
              </a:r>
            </a:p>
          </p:txBody>
        </p:sp>
        <p:sp>
          <p:nvSpPr>
            <p:cNvPr id="35" name="Freeform 34"/>
            <p:cNvSpPr/>
            <p:nvPr/>
          </p:nvSpPr>
          <p:spPr>
            <a:xfrm>
              <a:off x="9291240" y="54356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grpSp>
      <p:grpSp>
        <p:nvGrpSpPr>
          <p:cNvPr id="36" name="Group 35"/>
          <p:cNvGrpSpPr/>
          <p:nvPr/>
        </p:nvGrpSpPr>
        <p:grpSpPr>
          <a:xfrm>
            <a:off x="6084719" y="6371640"/>
            <a:ext cx="3779640" cy="864000"/>
            <a:chOff x="6084719" y="6371640"/>
            <a:chExt cx="3779640" cy="864000"/>
          </a:xfrm>
        </p:grpSpPr>
        <p:sp>
          <p:nvSpPr>
            <p:cNvPr id="37" name="Freeform 36"/>
            <p:cNvSpPr/>
            <p:nvPr/>
          </p:nvSpPr>
          <p:spPr>
            <a:xfrm>
              <a:off x="6084719" y="6371640"/>
              <a:ext cx="377964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38" name="Freeform 37"/>
            <p:cNvSpPr/>
            <p:nvPr/>
          </p:nvSpPr>
          <p:spPr>
            <a:xfrm>
              <a:off x="6769800" y="651528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6</a:t>
              </a:r>
            </a:p>
          </p:txBody>
        </p:sp>
        <p:sp>
          <p:nvSpPr>
            <p:cNvPr id="39" name="Freeform 38"/>
            <p:cNvSpPr/>
            <p:nvPr/>
          </p:nvSpPr>
          <p:spPr>
            <a:xfrm>
              <a:off x="7489800" y="651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a:t>
              </a:r>
            </a:p>
          </p:txBody>
        </p:sp>
        <p:sp>
          <p:nvSpPr>
            <p:cNvPr id="40" name="Freeform 39"/>
            <p:cNvSpPr/>
            <p:nvPr/>
          </p:nvSpPr>
          <p:spPr>
            <a:xfrm>
              <a:off x="7850160" y="651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o</a:t>
              </a:r>
            </a:p>
          </p:txBody>
        </p:sp>
        <p:sp>
          <p:nvSpPr>
            <p:cNvPr id="41" name="Freeform 40"/>
            <p:cNvSpPr/>
            <p:nvPr/>
          </p:nvSpPr>
          <p:spPr>
            <a:xfrm>
              <a:off x="8210520" y="651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a:t>
              </a:r>
            </a:p>
          </p:txBody>
        </p:sp>
        <p:sp>
          <p:nvSpPr>
            <p:cNvPr id="42" name="Freeform 41"/>
            <p:cNvSpPr/>
            <p:nvPr/>
          </p:nvSpPr>
          <p:spPr>
            <a:xfrm>
              <a:off x="8570880" y="651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43" name="Freeform 42"/>
            <p:cNvSpPr/>
            <p:nvPr/>
          </p:nvSpPr>
          <p:spPr>
            <a:xfrm>
              <a:off x="8931240" y="651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a:t>
              </a:r>
            </a:p>
          </p:txBody>
        </p:sp>
        <p:sp>
          <p:nvSpPr>
            <p:cNvPr id="44" name="Freeform 43"/>
            <p:cNvSpPr/>
            <p:nvPr/>
          </p:nvSpPr>
          <p:spPr>
            <a:xfrm>
              <a:off x="9291600" y="651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grpSp>
      <p:cxnSp>
        <p:nvCxnSpPr>
          <p:cNvPr id="45" name="Curved Connector 44"/>
          <p:cNvCxnSpPr>
            <a:stCxn id="9" idx="1"/>
          </p:cNvCxnSpPr>
          <p:nvPr/>
        </p:nvCxnSpPr>
        <p:spPr>
          <a:xfrm flipV="1">
            <a:off x="5436360" y="6803640"/>
            <a:ext cx="648359" cy="36360"/>
          </a:xfrm>
          <a:prstGeom prst="curvedConnector3">
            <a:avLst/>
          </a:prstGeom>
          <a:noFill/>
          <a:ln w="18000">
            <a:solidFill>
              <a:srgbClr val="008000"/>
            </a:solidFill>
            <a:prstDash val="solid"/>
            <a:tailEnd type="arrow"/>
          </a:ln>
        </p:spPr>
      </p:cxnSp>
      <p:cxnSp>
        <p:nvCxnSpPr>
          <p:cNvPr id="46" name="Curved Connector 45"/>
          <p:cNvCxnSpPr>
            <a:stCxn id="8" idx="1"/>
          </p:cNvCxnSpPr>
          <p:nvPr/>
        </p:nvCxnSpPr>
        <p:spPr>
          <a:xfrm flipV="1">
            <a:off x="5436000" y="5724000"/>
            <a:ext cx="648360" cy="756000"/>
          </a:xfrm>
          <a:prstGeom prst="curvedConnector2">
            <a:avLst/>
          </a:prstGeom>
          <a:noFill/>
          <a:ln w="18000">
            <a:solidFill>
              <a:srgbClr val="008000"/>
            </a:solidFill>
            <a:prstDash val="solid"/>
            <a:tailEnd type="arrow"/>
          </a:ln>
        </p:spPr>
      </p:cxnSp>
      <p:cxnSp>
        <p:nvCxnSpPr>
          <p:cNvPr id="47" name="Elbow Connector 46"/>
          <p:cNvCxnSpPr/>
          <p:nvPr/>
        </p:nvCxnSpPr>
        <p:spPr>
          <a:xfrm>
            <a:off x="4069080" y="4680000"/>
            <a:ext cx="754920" cy="1403999"/>
          </a:xfrm>
          <a:prstGeom prst="bentConnector3">
            <a:avLst/>
          </a:prstGeom>
          <a:noFill/>
          <a:ln w="18000">
            <a:solidFill>
              <a:srgbClr val="800080"/>
            </a:solidFill>
            <a:prstDash val="solid"/>
            <a:tailEnd type="arrow"/>
          </a:ln>
        </p:spPr>
      </p:cxnSp>
      <p:sp>
        <p:nvSpPr>
          <p:cNvPr id="48" name="TextBox 47"/>
          <p:cNvSpPr txBox="1"/>
          <p:nvPr/>
        </p:nvSpPr>
        <p:spPr>
          <a:xfrm>
            <a:off x="3978720" y="230400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.split()</a:t>
            </a:r>
          </a:p>
        </p:txBody>
      </p:sp>
      <p:sp>
        <p:nvSpPr>
          <p:cNvPr id="49" name="TextBox 48"/>
          <p:cNvSpPr txBox="1"/>
          <p:nvPr/>
        </p:nvSpPr>
        <p:spPr>
          <a:xfrm>
            <a:off x="6263999" y="1764000"/>
            <a:ext cx="20890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Built in method</a:t>
            </a:r>
          </a:p>
        </p:txBody>
      </p:sp>
      <p:cxnSp>
        <p:nvCxnSpPr>
          <p:cNvPr id="50" name="Elbow Connector 49"/>
          <p:cNvCxnSpPr>
            <a:stCxn id="49" idx="1"/>
            <a:endCxn id="48" idx="0"/>
          </p:cNvCxnSpPr>
          <p:nvPr/>
        </p:nvCxnSpPr>
        <p:spPr>
          <a:xfrm rot="10800000" flipV="1">
            <a:off x="4747321" y="1970100"/>
            <a:ext cx="1516679" cy="333900"/>
          </a:xfrm>
          <a:prstGeom prst="bentConnector2">
            <a:avLst/>
          </a:prstGeom>
          <a:noFill/>
          <a:ln w="18000">
            <a:solidFill>
              <a:srgbClr val="00FFFF"/>
            </a:solidFill>
            <a:prstDash val="solid"/>
            <a:tailEnd type="arrow"/>
          </a:ln>
        </p:spPr>
      </p:cxnSp>
      <p:sp>
        <p:nvSpPr>
          <p:cNvPr id="51" name="TextBox 50"/>
          <p:cNvSpPr txBox="1"/>
          <p:nvPr/>
        </p:nvSpPr>
        <p:spPr>
          <a:xfrm>
            <a:off x="6264360" y="3024360"/>
            <a:ext cx="22932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Splits on spaces</a:t>
            </a:r>
          </a:p>
        </p:txBody>
      </p:sp>
      <p:cxnSp>
        <p:nvCxnSpPr>
          <p:cNvPr id="52" name="Straight Arrow Connector 51"/>
          <p:cNvCxnSpPr>
            <a:stCxn id="51" idx="1"/>
          </p:cNvCxnSpPr>
          <p:nvPr/>
        </p:nvCxnSpPr>
        <p:spPr>
          <a:xfrm flipH="1">
            <a:off x="4235760" y="3230280"/>
            <a:ext cx="2028600" cy="288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name="page228">
    <p:spTree>
      <p:nvGrpSpPr>
        <p:cNvPr id="1" name=""/>
        <p:cNvGrpSpPr/>
        <p:nvPr/>
      </p:nvGrpSpPr>
      <p:grpSpPr>
        <a:xfrm>
          <a:off x="0" y="0"/>
          <a:ext cx="0" cy="0"/>
          <a:chOff x="0" y="0"/>
          <a:chExt cx="0" cy="0"/>
        </a:xfrm>
      </p:grpSpPr>
      <p:sp>
        <p:nvSpPr>
          <p:cNvPr id="21" name="Slide Number Placeholder 1"/>
          <p:cNvSpPr>
            <a:spLocks noGrp="1"/>
          </p:cNvSpPr>
          <p:nvPr>
            <p:ph type="sldNum" sz="quarter" idx="10"/>
          </p:nvPr>
        </p:nvSpPr>
        <p:spPr/>
        <p:txBody>
          <a:bodyPr/>
          <a:lstStyle/>
          <a:p>
            <a:pPr lvl="0"/>
            <a:fld id="{CF7855EF-E639-4BAE-AE6F-83FA005129B2}" type="slidenum">
              <a:t>228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Progress</a:t>
            </a:r>
          </a:p>
        </p:txBody>
      </p:sp>
      <p:sp>
        <p:nvSpPr>
          <p:cNvPr id="3" name="TextBox 2"/>
          <p:cNvSpPr txBox="1"/>
          <p:nvPr/>
        </p:nvSpPr>
        <p:spPr>
          <a:xfrm>
            <a:off x="503999" y="1584000"/>
            <a:ext cx="14461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“Methods”</a:t>
            </a:r>
          </a:p>
        </p:txBody>
      </p:sp>
      <p:sp>
        <p:nvSpPr>
          <p:cNvPr id="4" name="TextBox 3"/>
          <p:cNvSpPr txBox="1"/>
          <p:nvPr/>
        </p:nvSpPr>
        <p:spPr>
          <a:xfrm>
            <a:off x="864359" y="212436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append(item)</a:t>
            </a:r>
          </a:p>
        </p:txBody>
      </p:sp>
      <p:sp>
        <p:nvSpPr>
          <p:cNvPr id="5" name="TextBox 4"/>
          <p:cNvSpPr txBox="1"/>
          <p:nvPr/>
        </p:nvSpPr>
        <p:spPr>
          <a:xfrm>
            <a:off x="864359" y="248436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reverse()</a:t>
            </a:r>
          </a:p>
        </p:txBody>
      </p:sp>
      <p:sp>
        <p:nvSpPr>
          <p:cNvPr id="6" name="TextBox 5"/>
          <p:cNvSpPr txBox="1"/>
          <p:nvPr/>
        </p:nvSpPr>
        <p:spPr>
          <a:xfrm>
            <a:off x="864359" y="284436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sort()</a:t>
            </a:r>
          </a:p>
        </p:txBody>
      </p:sp>
      <p:sp>
        <p:nvSpPr>
          <p:cNvPr id="7" name="TextBox 6"/>
          <p:cNvSpPr txBox="1"/>
          <p:nvPr/>
        </p:nvSpPr>
        <p:spPr>
          <a:xfrm>
            <a:off x="864359" y="320436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insert(index,item)</a:t>
            </a:r>
          </a:p>
        </p:txBody>
      </p:sp>
      <p:sp>
        <p:nvSpPr>
          <p:cNvPr id="8" name="TextBox 7"/>
          <p:cNvSpPr txBox="1"/>
          <p:nvPr/>
        </p:nvSpPr>
        <p:spPr>
          <a:xfrm>
            <a:off x="864359" y="356436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remove(item)</a:t>
            </a:r>
          </a:p>
        </p:txBody>
      </p:sp>
      <p:sp>
        <p:nvSpPr>
          <p:cNvPr id="9" name="TextBox 8"/>
          <p:cNvSpPr txBox="1"/>
          <p:nvPr/>
        </p:nvSpPr>
        <p:spPr>
          <a:xfrm>
            <a:off x="504359" y="6084360"/>
            <a:ext cx="203867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Concatenation</a:t>
            </a:r>
          </a:p>
        </p:txBody>
      </p:sp>
      <p:sp>
        <p:nvSpPr>
          <p:cNvPr id="10" name="TextBox 9"/>
          <p:cNvSpPr txBox="1"/>
          <p:nvPr/>
        </p:nvSpPr>
        <p:spPr>
          <a:xfrm>
            <a:off x="864719" y="6624719"/>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a:t>
            </a:r>
          </a:p>
        </p:txBody>
      </p:sp>
      <p:sp>
        <p:nvSpPr>
          <p:cNvPr id="11" name="TextBox 10"/>
          <p:cNvSpPr txBox="1"/>
          <p:nvPr/>
        </p:nvSpPr>
        <p:spPr>
          <a:xfrm>
            <a:off x="864719" y="6984719"/>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a:t>
            </a:r>
          </a:p>
        </p:txBody>
      </p:sp>
      <p:sp>
        <p:nvSpPr>
          <p:cNvPr id="12" name="TextBox 11"/>
          <p:cNvSpPr txBox="1"/>
          <p:nvPr/>
        </p:nvSpPr>
        <p:spPr>
          <a:xfrm>
            <a:off x="5184360" y="1584000"/>
            <a:ext cx="44632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1" u="none" strike="noStrike" kern="1200">
                <a:ln>
                  <a:noFill/>
                </a:ln>
                <a:solidFill>
                  <a:srgbClr val="00FF00"/>
                </a:solidFill>
                <a:latin typeface="Liberation Mono" pitchFamily="49"/>
                <a:ea typeface="WenQuanYi Micro Hei" pitchFamily="2"/>
                <a:cs typeface="Lohit Devanagari" pitchFamily="2"/>
              </a:rPr>
              <a:t>object</a:t>
            </a:r>
            <a:r>
              <a:rPr lang="en-GB" sz="2400" b="0" i="0" u="none" strike="noStrike" kern="1200">
                <a:ln>
                  <a:noFill/>
                </a:ln>
                <a:solidFill>
                  <a:srgbClr val="0000FF"/>
                </a:solidFill>
                <a:latin typeface="Liberation Mono" pitchFamily="49"/>
                <a:ea typeface="WenQuanYi Micro Hei" pitchFamily="2"/>
                <a:cs typeface="Lohit Devanagari" pitchFamily="2"/>
              </a:rPr>
              <a:t>.</a:t>
            </a:r>
            <a:r>
              <a:rPr lang="en-GB" sz="2400" b="0" i="1" u="none" strike="noStrike" kern="1200">
                <a:ln>
                  <a:noFill/>
                </a:ln>
                <a:solidFill>
                  <a:srgbClr val="00FF00"/>
                </a:solidFill>
                <a:latin typeface="Liberation Mono" pitchFamily="49"/>
                <a:ea typeface="WenQuanYi Micro Hei" pitchFamily="2"/>
                <a:cs typeface="Lohit Devanagari" pitchFamily="2"/>
              </a:rPr>
              <a:t>method</a:t>
            </a:r>
            <a:r>
              <a:rPr lang="en-GB" sz="2400" b="0" i="0" u="none" strike="noStrike" kern="1200">
                <a:ln>
                  <a:noFill/>
                </a:ln>
                <a:solidFill>
                  <a:srgbClr val="0000FF"/>
                </a:solidFill>
                <a:latin typeface="Liberation Mono" pitchFamily="49"/>
                <a:ea typeface="WenQuanYi Micro Hei" pitchFamily="2"/>
                <a:cs typeface="Lohit Devanagari" pitchFamily="2"/>
              </a:rPr>
              <a:t>(</a:t>
            </a:r>
            <a:r>
              <a:rPr lang="en-GB" sz="2400" b="0" i="1" u="none" strike="noStrike" kern="1200">
                <a:ln>
                  <a:noFill/>
                </a:ln>
                <a:solidFill>
                  <a:srgbClr val="FF0000"/>
                </a:solidFill>
                <a:latin typeface="Liberation Mono" pitchFamily="49"/>
                <a:ea typeface="WenQuanYi Micro Hei" pitchFamily="2"/>
                <a:cs typeface="Lohit Devanagari" pitchFamily="2"/>
              </a:rPr>
              <a:t>arguments</a:t>
            </a:r>
            <a:r>
              <a:rPr lang="en-GB" sz="2400" b="0" i="0" u="none" strike="noStrike" kern="1200">
                <a:ln>
                  <a:noFill/>
                </a:ln>
                <a:solidFill>
                  <a:srgbClr val="0000FF"/>
                </a:solidFill>
                <a:latin typeface="Liberation Mono" pitchFamily="49"/>
                <a:ea typeface="WenQuanYi Micro Hei" pitchFamily="2"/>
                <a:cs typeface="Lohit Devanagari" pitchFamily="2"/>
              </a:rPr>
              <a:t>)</a:t>
            </a:r>
          </a:p>
        </p:txBody>
      </p:sp>
      <p:sp>
        <p:nvSpPr>
          <p:cNvPr id="13" name="TextBox 12"/>
          <p:cNvSpPr txBox="1"/>
          <p:nvPr/>
        </p:nvSpPr>
        <p:spPr>
          <a:xfrm>
            <a:off x="5185080" y="6624719"/>
            <a:ext cx="3183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[1,2,3] + [4,5,6]</a:t>
            </a:r>
          </a:p>
        </p:txBody>
      </p:sp>
      <p:sp>
        <p:nvSpPr>
          <p:cNvPr id="14" name="TextBox 13"/>
          <p:cNvSpPr txBox="1"/>
          <p:nvPr/>
        </p:nvSpPr>
        <p:spPr>
          <a:xfrm>
            <a:off x="5185080" y="6984719"/>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primes += [29, 31]</a:t>
            </a:r>
          </a:p>
        </p:txBody>
      </p:sp>
      <p:sp>
        <p:nvSpPr>
          <p:cNvPr id="15" name="TextBox 14"/>
          <p:cNvSpPr txBox="1"/>
          <p:nvPr/>
        </p:nvSpPr>
        <p:spPr>
          <a:xfrm>
            <a:off x="504359" y="5364720"/>
            <a:ext cx="10389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Sorting</a:t>
            </a:r>
          </a:p>
        </p:txBody>
      </p:sp>
      <p:sp>
        <p:nvSpPr>
          <p:cNvPr id="16" name="TextBox 15"/>
          <p:cNvSpPr txBox="1"/>
          <p:nvPr/>
        </p:nvSpPr>
        <p:spPr>
          <a:xfrm>
            <a:off x="5185080" y="5364720"/>
            <a:ext cx="20844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1" u="none" strike="noStrike" kern="1200">
                <a:ln>
                  <a:noFill/>
                </a:ln>
                <a:solidFill>
                  <a:srgbClr val="00FF00"/>
                </a:solidFill>
                <a:latin typeface="Liberation Mono" pitchFamily="49"/>
                <a:ea typeface="WenQuanYi Micro Hei" pitchFamily="2"/>
                <a:cs typeface="Lohit Devanagari" pitchFamily="2"/>
              </a:rPr>
              <a:t>list</a:t>
            </a:r>
            <a:r>
              <a:rPr lang="en-GB" sz="2400" b="0" i="0" u="none" strike="noStrike" kern="1200">
                <a:ln>
                  <a:noFill/>
                </a:ln>
                <a:solidFill>
                  <a:srgbClr val="0000FF"/>
                </a:solidFill>
                <a:latin typeface="Liberation Mono" pitchFamily="49"/>
                <a:ea typeface="WenQuanYi Micro Hei" pitchFamily="2"/>
                <a:cs typeface="Lohit Devanagari" pitchFamily="2"/>
              </a:rPr>
              <a:t>.sort()</a:t>
            </a:r>
          </a:p>
        </p:txBody>
      </p:sp>
      <p:sp>
        <p:nvSpPr>
          <p:cNvPr id="17" name="TextBox 16"/>
          <p:cNvSpPr txBox="1"/>
          <p:nvPr/>
        </p:nvSpPr>
        <p:spPr>
          <a:xfrm>
            <a:off x="5185080" y="5724720"/>
            <a:ext cx="22672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sorted(</a:t>
            </a:r>
            <a:r>
              <a:rPr lang="en-GB" sz="2400" b="0" i="1" u="none" strike="noStrike" kern="1200">
                <a:ln>
                  <a:noFill/>
                </a:ln>
                <a:solidFill>
                  <a:srgbClr val="00FF00"/>
                </a:solidFill>
                <a:latin typeface="Liberation Mono" pitchFamily="49"/>
                <a:ea typeface="WenQuanYi Micro Hei" pitchFamily="2"/>
                <a:cs typeface="Lohit Devanagari" pitchFamily="2"/>
              </a:rPr>
              <a:t>list</a:t>
            </a:r>
            <a:r>
              <a:rPr lang="en-GB" sz="2400" b="0" i="0" u="none" strike="noStrike" kern="1200">
                <a:ln>
                  <a:noFill/>
                </a:ln>
                <a:solidFill>
                  <a:srgbClr val="0000FF"/>
                </a:solidFill>
                <a:latin typeface="Liberation Mono" pitchFamily="49"/>
                <a:ea typeface="WenQuanYi Micro Hei" pitchFamily="2"/>
                <a:cs typeface="Lohit Devanagari" pitchFamily="2"/>
              </a:rPr>
              <a:t>)</a:t>
            </a:r>
          </a:p>
        </p:txBody>
      </p:sp>
      <p:sp>
        <p:nvSpPr>
          <p:cNvPr id="18" name="TextBox 17"/>
          <p:cNvSpPr txBox="1"/>
          <p:nvPr/>
        </p:nvSpPr>
        <p:spPr>
          <a:xfrm>
            <a:off x="504359" y="4284720"/>
            <a:ext cx="6991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Help</a:t>
            </a:r>
          </a:p>
        </p:txBody>
      </p:sp>
      <p:sp>
        <p:nvSpPr>
          <p:cNvPr id="19" name="TextBox 18"/>
          <p:cNvSpPr txBox="1"/>
          <p:nvPr/>
        </p:nvSpPr>
        <p:spPr>
          <a:xfrm>
            <a:off x="5185080" y="4284720"/>
            <a:ext cx="22672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help(</a:t>
            </a:r>
            <a:r>
              <a:rPr lang="en-GB" sz="2400" b="0" i="1" u="none" strike="noStrike" kern="1200">
                <a:ln>
                  <a:noFill/>
                </a:ln>
                <a:solidFill>
                  <a:srgbClr val="00FF00"/>
                </a:solidFill>
                <a:latin typeface="Liberation Mono" pitchFamily="49"/>
                <a:ea typeface="WenQuanYi Micro Hei" pitchFamily="2"/>
                <a:cs typeface="Lohit Devanagari" pitchFamily="2"/>
              </a:rPr>
              <a:t>object</a:t>
            </a:r>
            <a:r>
              <a:rPr lang="en-GB" sz="2400" b="0" i="0" u="none" strike="noStrike" kern="1200">
                <a:ln>
                  <a:noFill/>
                </a:ln>
                <a:solidFill>
                  <a:srgbClr val="0000FF"/>
                </a:solidFill>
                <a:latin typeface="Liberation Mono" pitchFamily="49"/>
                <a:ea typeface="WenQuanYi Micro Hei" pitchFamily="2"/>
                <a:cs typeface="Lohit Devanagari" pitchFamily="2"/>
              </a:rPr>
              <a:t>)</a:t>
            </a:r>
          </a:p>
        </p:txBody>
      </p:sp>
      <p:sp>
        <p:nvSpPr>
          <p:cNvPr id="20" name="TextBox 19"/>
          <p:cNvSpPr txBox="1"/>
          <p:nvPr/>
        </p:nvSpPr>
        <p:spPr>
          <a:xfrm>
            <a:off x="5185080" y="4644720"/>
            <a:ext cx="35474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help(</a:t>
            </a:r>
            <a:r>
              <a:rPr lang="en-GB" sz="2400" b="0" i="1" u="none" strike="noStrike" kern="1200">
                <a:ln>
                  <a:noFill/>
                </a:ln>
                <a:solidFill>
                  <a:srgbClr val="00FF00"/>
                </a:solidFill>
                <a:latin typeface="Liberation Mono" pitchFamily="49"/>
                <a:ea typeface="WenQuanYi Micro Hei" pitchFamily="2"/>
                <a:cs typeface="Lohit Devanagari" pitchFamily="2"/>
              </a:rPr>
              <a:t>object</a:t>
            </a:r>
            <a:r>
              <a:rPr lang="en-GB" sz="2400" b="0" i="0" u="none" strike="noStrike" kern="1200">
                <a:ln>
                  <a:noFill/>
                </a:ln>
                <a:solidFill>
                  <a:srgbClr val="0000FF"/>
                </a:solidFill>
                <a:latin typeface="Liberation Mono" pitchFamily="49"/>
                <a:ea typeface="WenQuanYi Micro Hei" pitchFamily="2"/>
                <a:cs typeface="Lohit Devanagari" pitchFamily="2"/>
              </a:rPr>
              <a:t>.</a:t>
            </a:r>
            <a:r>
              <a:rPr lang="en-GB" sz="2400" b="0" i="1" u="none" strike="noStrike" kern="1200">
                <a:ln>
                  <a:noFill/>
                </a:ln>
                <a:solidFill>
                  <a:srgbClr val="00FF00"/>
                </a:solidFill>
                <a:latin typeface="Liberation Mono" pitchFamily="49"/>
                <a:ea typeface="WenQuanYi Micro Hei" pitchFamily="2"/>
                <a:cs typeface="Lohit Devanagari" pitchFamily="2"/>
              </a:rPr>
              <a:t>method</a:t>
            </a:r>
            <a:r>
              <a:rPr lang="en-GB" sz="2400" b="0" i="0" u="none" strike="noStrike" kern="1200">
                <a:ln>
                  <a:noFill/>
                </a:ln>
                <a:solidFill>
                  <a:srgbClr val="0000FF"/>
                </a:solidFill>
                <a:latin typeface="Liberation Mono" pitchFamily="49"/>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name="page229">
    <p:spTree>
      <p:nvGrpSpPr>
        <p:cNvPr id="1" name=""/>
        <p:cNvGrpSpPr/>
        <p:nvPr/>
      </p:nvGrpSpPr>
      <p:grpSpPr>
        <a:xfrm>
          <a:off x="0" y="0"/>
          <a:ext cx="0" cy="0"/>
          <a:chOff x="0" y="0"/>
          <a:chExt cx="0" cy="0"/>
        </a:xfrm>
      </p:grpSpPr>
      <p:sp>
        <p:nvSpPr>
          <p:cNvPr id="6" name="Slide Number Placeholder 1"/>
          <p:cNvSpPr>
            <a:spLocks noGrp="1"/>
          </p:cNvSpPr>
          <p:nvPr>
            <p:ph type="sldNum" sz="quarter" idx="10"/>
          </p:nvPr>
        </p:nvSpPr>
        <p:spPr/>
        <p:txBody>
          <a:bodyPr/>
          <a:lstStyle/>
          <a:p>
            <a:pPr lvl="0"/>
            <a:fld id="{B7777EA0-705C-4505-848C-292798518780}" type="slidenum">
              <a:t>229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Exercise 12</a:t>
            </a:r>
          </a:p>
        </p:txBody>
      </p:sp>
      <p:grpSp>
        <p:nvGrpSpPr>
          <p:cNvPr id="3" name="Group 2"/>
          <p:cNvGrpSpPr/>
          <p:nvPr/>
        </p:nvGrpSpPr>
        <p:grpSpPr>
          <a:xfrm>
            <a:off x="7559640" y="6293159"/>
            <a:ext cx="2250359" cy="871200"/>
            <a:chOff x="7559640" y="6293159"/>
            <a:chExt cx="2250359" cy="871200"/>
          </a:xfrm>
        </p:grpSpPr>
        <p:sp>
          <p:nvSpPr>
            <p:cNvPr id="4" name="TextBox 3"/>
            <p:cNvSpPr txBox="1"/>
            <p:nvPr/>
          </p:nvSpPr>
          <p:spPr>
            <a:xfrm>
              <a:off x="8416080" y="6428520"/>
              <a:ext cx="1393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5 minutes</a:t>
              </a:r>
            </a:p>
          </p:txBody>
        </p:sp>
        <p:pic>
          <p:nvPicPr>
            <p:cNvPr id="5" name="Picture 4"/>
            <p:cNvPicPr>
              <a:picLocks noChangeAspect="1"/>
            </p:cNvPicPr>
            <p:nvPr/>
          </p:nvPicPr>
          <p:blipFill>
            <a:blip r:embed="rId3">
              <a:lum/>
              <a:alphaModFix/>
            </a:blip>
            <a:srcRect/>
            <a:stretch>
              <a:fillRect/>
            </a:stretch>
          </p:blipFill>
          <p:spPr>
            <a:xfrm>
              <a:off x="7559640" y="6293159"/>
              <a:ext cx="871200" cy="871200"/>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19" name="Slide Number Placeholder 1"/>
          <p:cNvSpPr>
            <a:spLocks noGrp="1"/>
          </p:cNvSpPr>
          <p:nvPr>
            <p:ph type="sldNum" sz="quarter" idx="10"/>
          </p:nvPr>
        </p:nvSpPr>
        <p:spPr/>
        <p:txBody>
          <a:bodyPr/>
          <a:lstStyle/>
          <a:p>
            <a:pPr lvl="0"/>
            <a:fld id="{BCF49D2E-EB39-4B18-9FD2-A51091F16035}" type="slidenum">
              <a:t>23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Getting characters</a:t>
            </a:r>
          </a:p>
        </p:txBody>
      </p:sp>
      <p:sp>
        <p:nvSpPr>
          <p:cNvPr id="3" name="TextBox 2"/>
          <p:cNvSpPr txBox="1"/>
          <p:nvPr/>
        </p:nvSpPr>
        <p:spPr>
          <a:xfrm>
            <a:off x="936000" y="3311999"/>
            <a:ext cx="858959" cy="145296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9600" b="0" i="0" u="none" strike="noStrike" kern="1200">
                <a:ln>
                  <a:noFill/>
                </a:ln>
                <a:latin typeface="Liberation Sans" pitchFamily="34"/>
                <a:ea typeface="Liberation Sans" pitchFamily="34"/>
                <a:cs typeface="Liberation Sans" pitchFamily="34"/>
              </a:rPr>
              <a:t>ğ</a:t>
            </a:r>
          </a:p>
        </p:txBody>
      </p:sp>
      <p:sp>
        <p:nvSpPr>
          <p:cNvPr id="4" name="TextBox 3"/>
          <p:cNvSpPr txBox="1"/>
          <p:nvPr/>
        </p:nvSpPr>
        <p:spPr>
          <a:xfrm>
            <a:off x="5328000" y="2376000"/>
            <a:ext cx="767519" cy="412200"/>
          </a:xfrm>
          <a:prstGeom prst="rect">
            <a:avLst/>
          </a:prstGeom>
          <a:noFill/>
          <a:ln w="0">
            <a:solidFill>
              <a:srgbClr val="000000"/>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AltGr</a:t>
            </a:r>
          </a:p>
        </p:txBody>
      </p:sp>
      <p:sp>
        <p:nvSpPr>
          <p:cNvPr id="5" name="TextBox 4"/>
          <p:cNvSpPr txBox="1"/>
          <p:nvPr/>
        </p:nvSpPr>
        <p:spPr>
          <a:xfrm>
            <a:off x="6335640" y="2376000"/>
            <a:ext cx="682200" cy="412200"/>
          </a:xfrm>
          <a:prstGeom prst="rect">
            <a:avLst/>
          </a:prstGeom>
          <a:noFill/>
          <a:ln w="0">
            <a:solidFill>
              <a:srgbClr val="000000"/>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Shift</a:t>
            </a:r>
          </a:p>
        </p:txBody>
      </p:sp>
      <p:sp>
        <p:nvSpPr>
          <p:cNvPr id="6" name="TextBox 5"/>
          <p:cNvSpPr txBox="1"/>
          <p:nvPr/>
        </p:nvSpPr>
        <p:spPr>
          <a:xfrm>
            <a:off x="6083640" y="2376000"/>
            <a:ext cx="250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t>
            </a:r>
          </a:p>
        </p:txBody>
      </p:sp>
      <p:sp>
        <p:nvSpPr>
          <p:cNvPr id="7" name="TextBox 6"/>
          <p:cNvSpPr txBox="1"/>
          <p:nvPr/>
        </p:nvSpPr>
        <p:spPr>
          <a:xfrm>
            <a:off x="7271640" y="2376000"/>
            <a:ext cx="241920" cy="412200"/>
          </a:xfrm>
          <a:prstGeom prst="rect">
            <a:avLst/>
          </a:prstGeom>
          <a:noFill/>
          <a:ln w="0">
            <a:solidFill>
              <a:srgbClr val="000000"/>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t>
            </a:r>
          </a:p>
        </p:txBody>
      </p:sp>
      <p:sp>
        <p:nvSpPr>
          <p:cNvPr id="8" name="TextBox 7"/>
          <p:cNvSpPr txBox="1"/>
          <p:nvPr/>
        </p:nvSpPr>
        <p:spPr>
          <a:xfrm>
            <a:off x="7019640" y="2376000"/>
            <a:ext cx="250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t>
            </a:r>
          </a:p>
        </p:txBody>
      </p:sp>
      <p:sp>
        <p:nvSpPr>
          <p:cNvPr id="9" name="TextBox 8"/>
          <p:cNvSpPr txBox="1"/>
          <p:nvPr/>
        </p:nvSpPr>
        <p:spPr>
          <a:xfrm>
            <a:off x="7991280" y="2376000"/>
            <a:ext cx="241920" cy="412200"/>
          </a:xfrm>
          <a:prstGeom prst="rect">
            <a:avLst/>
          </a:prstGeom>
          <a:noFill/>
          <a:ln w="0">
            <a:solidFill>
              <a:srgbClr val="000000"/>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g</a:t>
            </a:r>
          </a:p>
        </p:txBody>
      </p:sp>
      <p:cxnSp>
        <p:nvCxnSpPr>
          <p:cNvPr id="10" name="Straight Arrow Connector 9"/>
          <p:cNvCxnSpPr>
            <a:stCxn id="4" idx="1"/>
          </p:cNvCxnSpPr>
          <p:nvPr/>
        </p:nvCxnSpPr>
        <p:spPr>
          <a:xfrm flipH="1">
            <a:off x="1794960" y="2582100"/>
            <a:ext cx="3533040" cy="1234259"/>
          </a:xfrm>
          <a:prstGeom prst="straightConnector1">
            <a:avLst/>
          </a:prstGeom>
          <a:noFill/>
          <a:ln w="18000">
            <a:solidFill>
              <a:srgbClr val="800080"/>
            </a:solidFill>
            <a:prstDash val="solid"/>
            <a:tailEnd type="arrow"/>
          </a:ln>
        </p:spPr>
      </p:cxnSp>
      <p:cxnSp>
        <p:nvCxnSpPr>
          <p:cNvPr id="11" name="Straight Arrow Connector 10"/>
          <p:cNvCxnSpPr>
            <a:stCxn id="15" idx="1"/>
            <a:endCxn id="3" idx="3"/>
          </p:cNvCxnSpPr>
          <p:nvPr/>
        </p:nvCxnSpPr>
        <p:spPr>
          <a:xfrm flipH="1">
            <a:off x="1794959" y="4022459"/>
            <a:ext cx="3533041" cy="16020"/>
          </a:xfrm>
          <a:prstGeom prst="straightConnector1">
            <a:avLst/>
          </a:prstGeom>
          <a:noFill/>
          <a:ln w="18000">
            <a:solidFill>
              <a:srgbClr val="800080"/>
            </a:solidFill>
            <a:prstDash val="solid"/>
            <a:tailEnd type="arrow"/>
          </a:ln>
        </p:spPr>
      </p:cxnSp>
      <p:cxnSp>
        <p:nvCxnSpPr>
          <p:cNvPr id="12" name="Straight Arrow Connector 11"/>
          <p:cNvCxnSpPr>
            <a:stCxn id="14" idx="1"/>
          </p:cNvCxnSpPr>
          <p:nvPr/>
        </p:nvCxnSpPr>
        <p:spPr>
          <a:xfrm flipH="1" flipV="1">
            <a:off x="1794960" y="4247640"/>
            <a:ext cx="3533040" cy="1217880"/>
          </a:xfrm>
          <a:prstGeom prst="straightConnector1">
            <a:avLst/>
          </a:prstGeom>
          <a:noFill/>
          <a:ln w="18000">
            <a:solidFill>
              <a:srgbClr val="800080"/>
            </a:solidFill>
            <a:prstDash val="solid"/>
            <a:tailEnd type="arrow"/>
          </a:ln>
        </p:spPr>
      </p:cxnSp>
      <p:sp>
        <p:nvSpPr>
          <p:cNvPr id="13" name="TextBox 12"/>
          <p:cNvSpPr txBox="1"/>
          <p:nvPr/>
        </p:nvSpPr>
        <p:spPr>
          <a:xfrm>
            <a:off x="936000" y="4968000"/>
            <a:ext cx="1701719" cy="85824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1800" b="0" i="0" u="none" strike="noStrike" kern="1200">
                <a:ln>
                  <a:noFill/>
                </a:ln>
                <a:latin typeface="Liberation Sans" pitchFamily="18"/>
                <a:ea typeface="WenQuanYi Micro Hei" pitchFamily="2"/>
                <a:cs typeface="Lohit Devanagari" pitchFamily="2"/>
              </a:rPr>
              <a:t>“LATIN SMALL</a:t>
            </a:r>
          </a:p>
          <a:p>
            <a:pPr marL="0" marR="0" lvl="0" indent="0" rtl="0" hangingPunct="0">
              <a:lnSpc>
                <a:spcPct val="100000"/>
              </a:lnSpc>
              <a:spcBef>
                <a:spcPts val="0"/>
              </a:spcBef>
              <a:spcAft>
                <a:spcPts val="0"/>
              </a:spcAft>
              <a:buNone/>
              <a:tabLst/>
            </a:pPr>
            <a:r>
              <a:rPr lang="en-GB" sz="1800" b="0" i="0" u="none" strike="noStrike" kern="1200">
                <a:ln>
                  <a:noFill/>
                </a:ln>
                <a:latin typeface="Liberation Sans" pitchFamily="18"/>
                <a:ea typeface="WenQuanYi Micro Hei" pitchFamily="2"/>
                <a:cs typeface="Lohit Devanagari" pitchFamily="2"/>
              </a:rPr>
              <a:t>LETTER G</a:t>
            </a:r>
          </a:p>
          <a:p>
            <a:pPr marL="0" marR="0" lvl="0" indent="0" rtl="0" hangingPunct="0">
              <a:lnSpc>
                <a:spcPct val="100000"/>
              </a:lnSpc>
              <a:spcBef>
                <a:spcPts val="0"/>
              </a:spcBef>
              <a:spcAft>
                <a:spcPts val="0"/>
              </a:spcAft>
              <a:buNone/>
              <a:tabLst/>
            </a:pPr>
            <a:r>
              <a:rPr lang="en-GB" sz="1800" b="0" i="0" u="none" strike="noStrike" kern="1200">
                <a:ln>
                  <a:noFill/>
                </a:ln>
                <a:latin typeface="Liberation Sans" pitchFamily="18"/>
                <a:ea typeface="WenQuanYi Micro Hei" pitchFamily="2"/>
                <a:cs typeface="Lohit Devanagari" pitchFamily="2"/>
              </a:rPr>
              <a:t>WITH BREVE”</a:t>
            </a:r>
          </a:p>
        </p:txBody>
      </p:sp>
      <p:sp>
        <p:nvSpPr>
          <p:cNvPr id="14" name="TextBox 13"/>
          <p:cNvSpPr txBox="1"/>
          <p:nvPr/>
        </p:nvSpPr>
        <p:spPr>
          <a:xfrm>
            <a:off x="5328000" y="525636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\u011f</a:t>
            </a:r>
          </a:p>
        </p:txBody>
      </p:sp>
      <p:sp>
        <p:nvSpPr>
          <p:cNvPr id="15" name="TextBox 14"/>
          <p:cNvSpPr txBox="1"/>
          <p:nvPr/>
        </p:nvSpPr>
        <p:spPr>
          <a:xfrm>
            <a:off x="5328000" y="3816359"/>
            <a:ext cx="2614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Character Selector</a:t>
            </a:r>
          </a:p>
        </p:txBody>
      </p:sp>
      <p:sp>
        <p:nvSpPr>
          <p:cNvPr id="16" name="TextBox 15"/>
          <p:cNvSpPr txBox="1"/>
          <p:nvPr/>
        </p:nvSpPr>
        <p:spPr>
          <a:xfrm>
            <a:off x="8710920" y="2376000"/>
            <a:ext cx="8013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Sans" pitchFamily="18"/>
                <a:ea typeface="WenQuanYi Micro Hei" pitchFamily="2"/>
                <a:cs typeface="Lohit Devanagari" pitchFamily="2"/>
              </a:rPr>
              <a:t>Linux</a:t>
            </a:r>
          </a:p>
        </p:txBody>
      </p:sp>
      <p:sp>
        <p:nvSpPr>
          <p:cNvPr id="17" name="TextBox 16"/>
          <p:cNvSpPr txBox="1"/>
          <p:nvPr/>
        </p:nvSpPr>
        <p:spPr>
          <a:xfrm>
            <a:off x="6333120" y="1655999"/>
            <a:ext cx="174960" cy="412200"/>
          </a:xfrm>
          <a:prstGeom prst="rect">
            <a:avLst/>
          </a:prstGeom>
          <a:noFill/>
          <a:ln w="0">
            <a:solidFill>
              <a:srgbClr val="000000"/>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t>
            </a:r>
          </a:p>
        </p:txBody>
      </p:sp>
      <p:sp>
        <p:nvSpPr>
          <p:cNvPr id="18" name="Freeform 17"/>
          <p:cNvSpPr/>
          <p:nvPr/>
        </p:nvSpPr>
        <p:spPr>
          <a:xfrm rot="5400000">
            <a:off x="4051799" y="1465560"/>
            <a:ext cx="329400" cy="220716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0">
            <a:solidFill>
              <a:srgbClr val="80808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name="page230">
    <p:spTree>
      <p:nvGrpSpPr>
        <p:cNvPr id="1" name=""/>
        <p:cNvGrpSpPr/>
        <p:nvPr/>
      </p:nvGrpSpPr>
      <p:grpSpPr>
        <a:xfrm>
          <a:off x="0" y="0"/>
          <a:ext cx="0" cy="0"/>
          <a:chOff x="0" y="0"/>
          <a:chExt cx="0" cy="0"/>
        </a:xfrm>
      </p:grpSpPr>
      <p:sp>
        <p:nvSpPr>
          <p:cNvPr id="18" name="Slide Number Placeholder 1"/>
          <p:cNvSpPr>
            <a:spLocks noGrp="1"/>
          </p:cNvSpPr>
          <p:nvPr>
            <p:ph type="sldNum" sz="quarter" idx="10"/>
          </p:nvPr>
        </p:nvSpPr>
        <p:spPr/>
        <p:txBody>
          <a:bodyPr/>
          <a:lstStyle/>
          <a:p>
            <a:pPr lvl="0"/>
            <a:fld id="{64DEA21A-8086-4C99-93CA-22467CBA1204}" type="slidenum">
              <a:t>230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Is an item in a list? </a:t>
            </a:r>
            <a:r>
              <a:rPr lang="en-GB">
                <a:latin typeface="Liberation Sans" pitchFamily="34"/>
              </a:rPr>
              <a:t>―</a:t>
            </a:r>
            <a:r>
              <a:rPr lang="en-GB"/>
              <a:t> 1</a:t>
            </a:r>
          </a:p>
        </p:txBody>
      </p:sp>
      <p:sp>
        <p:nvSpPr>
          <p:cNvPr id="3" name="TextBox 2"/>
          <p:cNvSpPr txBox="1"/>
          <p:nvPr/>
        </p:nvSpPr>
        <p:spPr>
          <a:xfrm>
            <a:off x="503999" y="230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5519" y="2304000"/>
            <a:ext cx="3548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odds = [3, 5, 7, 9]</a:t>
            </a:r>
          </a:p>
        </p:txBody>
      </p:sp>
      <p:sp>
        <p:nvSpPr>
          <p:cNvPr id="5" name="TextBox 4"/>
          <p:cNvSpPr txBox="1"/>
          <p:nvPr/>
        </p:nvSpPr>
        <p:spPr>
          <a:xfrm>
            <a:off x="7343999" y="2304000"/>
            <a:ext cx="25981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Does not include 2</a:t>
            </a:r>
          </a:p>
        </p:txBody>
      </p:sp>
      <p:cxnSp>
        <p:nvCxnSpPr>
          <p:cNvPr id="6" name="Straight Arrow Connector 5"/>
          <p:cNvCxnSpPr/>
          <p:nvPr/>
        </p:nvCxnSpPr>
        <p:spPr>
          <a:xfrm flipH="1">
            <a:off x="4784400" y="2509920"/>
            <a:ext cx="2559599" cy="3240"/>
          </a:xfrm>
          <a:prstGeom prst="straightConnector1">
            <a:avLst/>
          </a:prstGeom>
          <a:noFill/>
          <a:ln w="18000">
            <a:solidFill>
              <a:srgbClr val="00FFFF"/>
            </a:solidFill>
            <a:prstDash val="solid"/>
            <a:tailEnd type="arrow"/>
          </a:ln>
        </p:spPr>
      </p:cxnSp>
      <p:sp>
        <p:nvSpPr>
          <p:cNvPr id="7" name="TextBox 6"/>
          <p:cNvSpPr txBox="1"/>
          <p:nvPr/>
        </p:nvSpPr>
        <p:spPr>
          <a:xfrm>
            <a:off x="503999" y="302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8" name="TextBox 7"/>
          <p:cNvSpPr txBox="1"/>
          <p:nvPr/>
        </p:nvSpPr>
        <p:spPr>
          <a:xfrm>
            <a:off x="1235519" y="302400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odds.remove(2)</a:t>
            </a:r>
          </a:p>
        </p:txBody>
      </p:sp>
      <p:sp>
        <p:nvSpPr>
          <p:cNvPr id="9" name="TextBox 8"/>
          <p:cNvSpPr txBox="1"/>
          <p:nvPr/>
        </p:nvSpPr>
        <p:spPr>
          <a:xfrm>
            <a:off x="503999" y="3744000"/>
            <a:ext cx="684216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Traceback (most recent call last):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File "&lt;stdin&gt;", line 1, in &lt;module&gt;</a:t>
            </a:r>
          </a:p>
        </p:txBody>
      </p:sp>
      <p:sp>
        <p:nvSpPr>
          <p:cNvPr id="10" name="TextBox 9"/>
          <p:cNvSpPr txBox="1"/>
          <p:nvPr/>
        </p:nvSpPr>
        <p:spPr>
          <a:xfrm>
            <a:off x="503999" y="443592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ValueError:</a:t>
            </a:r>
          </a:p>
        </p:txBody>
      </p:sp>
      <p:sp>
        <p:nvSpPr>
          <p:cNvPr id="11" name="TextBox 10"/>
          <p:cNvSpPr txBox="1"/>
          <p:nvPr/>
        </p:nvSpPr>
        <p:spPr>
          <a:xfrm>
            <a:off x="7335000" y="3735360"/>
            <a:ext cx="14626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Hard error</a:t>
            </a:r>
          </a:p>
        </p:txBody>
      </p:sp>
      <p:sp>
        <p:nvSpPr>
          <p:cNvPr id="12" name="TextBox 11"/>
          <p:cNvSpPr txBox="1"/>
          <p:nvPr/>
        </p:nvSpPr>
        <p:spPr>
          <a:xfrm>
            <a:off x="2698560" y="4435920"/>
            <a:ext cx="537912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list.remove(x): x not in list</a:t>
            </a:r>
          </a:p>
        </p:txBody>
      </p:sp>
      <p:sp>
        <p:nvSpPr>
          <p:cNvPr id="13" name="TextBox 12"/>
          <p:cNvSpPr txBox="1"/>
          <p:nvPr/>
        </p:nvSpPr>
        <p:spPr>
          <a:xfrm>
            <a:off x="7326360" y="5526720"/>
            <a:ext cx="2224440" cy="109188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x must be in the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list before it can</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be removed</a:t>
            </a:r>
          </a:p>
        </p:txBody>
      </p:sp>
      <p:cxnSp>
        <p:nvCxnSpPr>
          <p:cNvPr id="14" name="Elbow Connector 13"/>
          <p:cNvCxnSpPr>
            <a:stCxn id="13" idx="1"/>
            <a:endCxn id="12" idx="2"/>
          </p:cNvCxnSpPr>
          <p:nvPr/>
        </p:nvCxnSpPr>
        <p:spPr>
          <a:xfrm rot="10800000">
            <a:off x="5388120" y="4854240"/>
            <a:ext cx="1938240" cy="1218420"/>
          </a:xfrm>
          <a:prstGeom prst="bentConnector2">
            <a:avLst/>
          </a:prstGeom>
          <a:noFill/>
          <a:ln w="18000">
            <a:solidFill>
              <a:srgbClr val="00FFFF"/>
            </a:solidFill>
            <a:prstDash val="solid"/>
            <a:tailEnd type="arrow"/>
          </a:ln>
        </p:spPr>
      </p:cxnSp>
      <p:sp>
        <p:nvSpPr>
          <p:cNvPr id="15" name="TextBox 14"/>
          <p:cNvSpPr txBox="1"/>
          <p:nvPr/>
        </p:nvSpPr>
        <p:spPr>
          <a:xfrm>
            <a:off x="7335000" y="3015360"/>
            <a:ext cx="21970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Try to remove 2</a:t>
            </a:r>
          </a:p>
        </p:txBody>
      </p:sp>
      <p:cxnSp>
        <p:nvCxnSpPr>
          <p:cNvPr id="16" name="Straight Arrow Connector 15"/>
          <p:cNvCxnSpPr/>
          <p:nvPr/>
        </p:nvCxnSpPr>
        <p:spPr>
          <a:xfrm flipH="1">
            <a:off x="3870000" y="3221279"/>
            <a:ext cx="3465000" cy="11881"/>
          </a:xfrm>
          <a:prstGeom prst="straightConnector1">
            <a:avLst/>
          </a:prstGeom>
          <a:noFill/>
          <a:ln w="18000">
            <a:solidFill>
              <a:srgbClr val="00FFFF"/>
            </a:solidFill>
            <a:prstDash val="solid"/>
            <a:tailEnd type="arrow"/>
          </a:ln>
        </p:spPr>
      </p:cxnSp>
      <p:sp>
        <p:nvSpPr>
          <p:cNvPr id="17" name="TextBox 16"/>
          <p:cNvSpPr txBox="1"/>
          <p:nvPr/>
        </p:nvSpPr>
        <p:spPr>
          <a:xfrm>
            <a:off x="280440" y="5327279"/>
            <a:ext cx="702000" cy="11116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7200" b="0" i="0" u="none" strike="noStrike" kern="1200">
                <a:ln>
                  <a:noFill/>
                </a:ln>
                <a:solidFill>
                  <a:srgbClr val="800000"/>
                </a:solidFill>
                <a:latin typeface="Liberation Sans" pitchFamily="18"/>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name="page231">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pPr lvl="0"/>
            <a:fld id="{AB0CB126-6791-4CD4-9229-BFFEE5814DCA}" type="slidenum">
              <a:t>231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Is an item in a list? </a:t>
            </a:r>
            <a:r>
              <a:rPr lang="en-GB">
                <a:latin typeface="Liberation Sans" pitchFamily="34"/>
              </a:rPr>
              <a:t>―</a:t>
            </a:r>
            <a:r>
              <a:rPr lang="en-GB"/>
              <a:t> 2</a:t>
            </a:r>
          </a:p>
        </p:txBody>
      </p:sp>
      <p:sp>
        <p:nvSpPr>
          <p:cNvPr id="3" name="TextBox 2"/>
          <p:cNvSpPr txBox="1"/>
          <p:nvPr/>
        </p:nvSpPr>
        <p:spPr>
          <a:xfrm>
            <a:off x="503999" y="194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5519" y="1944000"/>
            <a:ext cx="3548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odds = [3, 5, 7, 9]</a:t>
            </a:r>
          </a:p>
        </p:txBody>
      </p:sp>
      <p:sp>
        <p:nvSpPr>
          <p:cNvPr id="5" name="TextBox 4"/>
          <p:cNvSpPr txBox="1"/>
          <p:nvPr/>
        </p:nvSpPr>
        <p:spPr>
          <a:xfrm>
            <a:off x="503999" y="284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6" name="TextBox 5"/>
          <p:cNvSpPr txBox="1"/>
          <p:nvPr/>
        </p:nvSpPr>
        <p:spPr>
          <a:xfrm>
            <a:off x="1235519" y="284400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2 in odds</a:t>
            </a:r>
          </a:p>
        </p:txBody>
      </p:sp>
      <p:sp>
        <p:nvSpPr>
          <p:cNvPr id="7" name="TextBox 6"/>
          <p:cNvSpPr txBox="1"/>
          <p:nvPr/>
        </p:nvSpPr>
        <p:spPr>
          <a:xfrm>
            <a:off x="503999" y="3564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False</a:t>
            </a:r>
          </a:p>
        </p:txBody>
      </p:sp>
      <p:sp>
        <p:nvSpPr>
          <p:cNvPr id="8" name="TextBox 7"/>
          <p:cNvSpPr txBox="1"/>
          <p:nvPr/>
        </p:nvSpPr>
        <p:spPr>
          <a:xfrm>
            <a:off x="503999" y="446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9" name="TextBox 8"/>
          <p:cNvSpPr txBox="1"/>
          <p:nvPr/>
        </p:nvSpPr>
        <p:spPr>
          <a:xfrm>
            <a:off x="1235519" y="446400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3 in odds</a:t>
            </a:r>
          </a:p>
        </p:txBody>
      </p:sp>
      <p:sp>
        <p:nvSpPr>
          <p:cNvPr id="10" name="TextBox 9"/>
          <p:cNvSpPr txBox="1"/>
          <p:nvPr/>
        </p:nvSpPr>
        <p:spPr>
          <a:xfrm>
            <a:off x="503999" y="5184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True</a:t>
            </a:r>
          </a:p>
        </p:txBody>
      </p:sp>
      <p:sp>
        <p:nvSpPr>
          <p:cNvPr id="11" name="TextBox 10"/>
          <p:cNvSpPr txBox="1"/>
          <p:nvPr/>
        </p:nvSpPr>
        <p:spPr>
          <a:xfrm>
            <a:off x="503999" y="608399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2" name="TextBox 11"/>
          <p:cNvSpPr txBox="1"/>
          <p:nvPr/>
        </p:nvSpPr>
        <p:spPr>
          <a:xfrm>
            <a:off x="1235519" y="6083999"/>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2 not in odds</a:t>
            </a:r>
          </a:p>
        </p:txBody>
      </p:sp>
      <p:sp>
        <p:nvSpPr>
          <p:cNvPr id="13" name="TextBox 12"/>
          <p:cNvSpPr txBox="1"/>
          <p:nvPr/>
        </p:nvSpPr>
        <p:spPr>
          <a:xfrm>
            <a:off x="503999" y="6803999"/>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True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name="page232">
    <p:spTree>
      <p:nvGrpSpPr>
        <p:cNvPr id="1" name=""/>
        <p:cNvGrpSpPr/>
        <p:nvPr/>
      </p:nvGrpSpPr>
      <p:grpSpPr>
        <a:xfrm>
          <a:off x="0" y="0"/>
          <a:ext cx="0" cy="0"/>
          <a:chOff x="0" y="0"/>
          <a:chExt cx="0" cy="0"/>
        </a:xfrm>
      </p:grpSpPr>
      <p:sp>
        <p:nvSpPr>
          <p:cNvPr id="25" name="Slide Number Placeholder 1"/>
          <p:cNvSpPr>
            <a:spLocks noGrp="1"/>
          </p:cNvSpPr>
          <p:nvPr>
            <p:ph type="sldNum" sz="quarter" idx="10"/>
          </p:nvPr>
        </p:nvSpPr>
        <p:spPr/>
        <p:txBody>
          <a:bodyPr/>
          <a:lstStyle/>
          <a:p>
            <a:pPr lvl="0"/>
            <a:fld id="{5BE7C8C6-81A9-4958-8CB6-0877C0BEAA9A}" type="slidenum">
              <a:t>232</a:t>
            </a:fld>
            <a:endParaRPr lang="en-GB"/>
          </a:p>
        </p:txBody>
      </p:sp>
      <p:sp>
        <p:nvSpPr>
          <p:cNvPr id="2" name="Title 1"/>
          <p:cNvSpPr txBox="1">
            <a:spLocks noGrp="1"/>
          </p:cNvSpPr>
          <p:nvPr>
            <p:ph type="title" idx="4294967295"/>
          </p:nvPr>
        </p:nvSpPr>
        <p:spPr>
          <a:xfrm>
            <a:off x="504359" y="301320"/>
            <a:ext cx="9071640" cy="12621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Precedence</a:t>
            </a:r>
          </a:p>
        </p:txBody>
      </p:sp>
      <p:sp>
        <p:nvSpPr>
          <p:cNvPr id="3" name="TextBox 2"/>
          <p:cNvSpPr txBox="1"/>
          <p:nvPr/>
        </p:nvSpPr>
        <p:spPr>
          <a:xfrm>
            <a:off x="576720" y="2592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r>
              <a:rPr lang="en-GB" sz="2400" b="1" i="0" u="none" strike="noStrike" kern="1200">
                <a:ln>
                  <a:noFill/>
                </a:ln>
                <a:solidFill>
                  <a:srgbClr val="0000FF"/>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y</a:t>
            </a:r>
          </a:p>
        </p:txBody>
      </p:sp>
      <p:sp>
        <p:nvSpPr>
          <p:cNvPr id="4" name="TextBox 3"/>
          <p:cNvSpPr txBox="1"/>
          <p:nvPr/>
        </p:nvSpPr>
        <p:spPr>
          <a:xfrm>
            <a:off x="5976720" y="259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r>
              <a:rPr lang="en-GB" sz="2400" b="1" i="0" u="none" strike="noStrike" kern="1200">
                <a:ln>
                  <a:noFill/>
                </a:ln>
                <a:solidFill>
                  <a:srgbClr val="0000FF"/>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y</a:t>
            </a:r>
          </a:p>
        </p:txBody>
      </p:sp>
      <p:sp>
        <p:nvSpPr>
          <p:cNvPr id="5" name="TextBox 4"/>
          <p:cNvSpPr txBox="1"/>
          <p:nvPr/>
        </p:nvSpPr>
        <p:spPr>
          <a:xfrm>
            <a:off x="4896720" y="259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r>
              <a:rPr lang="en-GB" sz="2400" b="1" i="0" u="none" strike="noStrike" kern="1200">
                <a:ln>
                  <a:noFill/>
                </a:ln>
                <a:solidFill>
                  <a:srgbClr val="0000FF"/>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y</a:t>
            </a:r>
          </a:p>
        </p:txBody>
      </p:sp>
      <p:sp>
        <p:nvSpPr>
          <p:cNvPr id="6" name="TextBox 5"/>
          <p:cNvSpPr txBox="1"/>
          <p:nvPr/>
        </p:nvSpPr>
        <p:spPr>
          <a:xfrm>
            <a:off x="3816720" y="259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r>
              <a:rPr lang="en-GB" sz="2400" b="1" i="0" u="none" strike="noStrike" kern="1200">
                <a:ln>
                  <a:noFill/>
                </a:ln>
                <a:solidFill>
                  <a:srgbClr val="0000FF"/>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y</a:t>
            </a:r>
          </a:p>
        </p:txBody>
      </p:sp>
      <p:sp>
        <p:nvSpPr>
          <p:cNvPr id="7" name="TextBox 6"/>
          <p:cNvSpPr txBox="1"/>
          <p:nvPr/>
        </p:nvSpPr>
        <p:spPr>
          <a:xfrm>
            <a:off x="8136720" y="259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r>
              <a:rPr lang="en-GB" sz="2400" b="1" i="0" u="none" strike="noStrike" kern="1200">
                <a:ln>
                  <a:noFill/>
                </a:ln>
                <a:solidFill>
                  <a:srgbClr val="0000FF"/>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y</a:t>
            </a:r>
          </a:p>
        </p:txBody>
      </p:sp>
      <p:sp>
        <p:nvSpPr>
          <p:cNvPr id="8" name="TextBox 7"/>
          <p:cNvSpPr txBox="1"/>
          <p:nvPr/>
        </p:nvSpPr>
        <p:spPr>
          <a:xfrm>
            <a:off x="7056720" y="259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r>
              <a:rPr lang="en-GB" sz="2400" b="1" i="0" u="none" strike="noStrike" kern="1200">
                <a:ln>
                  <a:noFill/>
                </a:ln>
                <a:solidFill>
                  <a:srgbClr val="0000FF"/>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y</a:t>
            </a:r>
          </a:p>
        </p:txBody>
      </p:sp>
      <p:sp>
        <p:nvSpPr>
          <p:cNvPr id="9" name="TextBox 8"/>
          <p:cNvSpPr txBox="1"/>
          <p:nvPr/>
        </p:nvSpPr>
        <p:spPr>
          <a:xfrm>
            <a:off x="2736720" y="259200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00FF"/>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x</a:t>
            </a:r>
          </a:p>
        </p:txBody>
      </p:sp>
      <p:sp>
        <p:nvSpPr>
          <p:cNvPr id="10" name="TextBox 9"/>
          <p:cNvSpPr txBox="1"/>
          <p:nvPr/>
        </p:nvSpPr>
        <p:spPr>
          <a:xfrm>
            <a:off x="1656719" y="259200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00FF"/>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x</a:t>
            </a:r>
          </a:p>
        </p:txBody>
      </p:sp>
      <p:sp>
        <p:nvSpPr>
          <p:cNvPr id="11" name="TextBox 10"/>
          <p:cNvSpPr txBox="1"/>
          <p:nvPr/>
        </p:nvSpPr>
        <p:spPr>
          <a:xfrm>
            <a:off x="576720" y="3671999"/>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r>
              <a:rPr lang="en-GB" sz="2400" b="1" i="0" u="none" strike="noStrike" kern="1200">
                <a:ln>
                  <a:noFill/>
                </a:ln>
                <a:solidFill>
                  <a:srgbClr val="0000FF"/>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y</a:t>
            </a:r>
          </a:p>
        </p:txBody>
      </p:sp>
      <p:sp>
        <p:nvSpPr>
          <p:cNvPr id="12" name="TextBox 11"/>
          <p:cNvSpPr txBox="1"/>
          <p:nvPr/>
        </p:nvSpPr>
        <p:spPr>
          <a:xfrm>
            <a:off x="3816720" y="367199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r>
              <a:rPr lang="en-GB" sz="2400" b="1" i="0" u="none" strike="noStrike" kern="1200">
                <a:ln>
                  <a:noFill/>
                </a:ln>
                <a:solidFill>
                  <a:srgbClr val="0000FF"/>
                </a:solidFill>
                <a:latin typeface="Liberation Mono" pitchFamily="49"/>
                <a:ea typeface="WenQuanYi Micro Hei" pitchFamily="2"/>
                <a:cs typeface="Lohit Devanagari" pitchFamily="2"/>
              </a:rPr>
              <a:t>&gt;</a:t>
            </a:r>
            <a:r>
              <a:rPr lang="en-GB" sz="2400" b="0" i="0" u="none" strike="noStrike" kern="1200">
                <a:ln>
                  <a:noFill/>
                </a:ln>
                <a:latin typeface="Liberation Mono" pitchFamily="49"/>
                <a:ea typeface="WenQuanYi Micro Hei" pitchFamily="2"/>
                <a:cs typeface="Lohit Devanagari" pitchFamily="2"/>
              </a:rPr>
              <a:t>y</a:t>
            </a:r>
          </a:p>
        </p:txBody>
      </p:sp>
      <p:sp>
        <p:nvSpPr>
          <p:cNvPr id="13" name="TextBox 12"/>
          <p:cNvSpPr txBox="1"/>
          <p:nvPr/>
        </p:nvSpPr>
        <p:spPr>
          <a:xfrm>
            <a:off x="2736720" y="3671999"/>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r>
              <a:rPr lang="en-GB" sz="2400" b="1" i="0" u="none" strike="noStrike" kern="1200">
                <a:ln>
                  <a:noFill/>
                </a:ln>
                <a:solidFill>
                  <a:srgbClr val="0000FF"/>
                </a:solidFill>
                <a:latin typeface="Liberation Mono" pitchFamily="49"/>
                <a:ea typeface="WenQuanYi Micro Hei" pitchFamily="2"/>
                <a:cs typeface="Lohit Devanagari" pitchFamily="2"/>
              </a:rPr>
              <a:t>&gt;=</a:t>
            </a:r>
            <a:r>
              <a:rPr lang="en-GB" sz="2400" b="0" i="0" u="none" strike="noStrike" kern="1200">
                <a:ln>
                  <a:noFill/>
                </a:ln>
                <a:latin typeface="Liberation Mono" pitchFamily="49"/>
                <a:ea typeface="WenQuanYi Micro Hei" pitchFamily="2"/>
                <a:cs typeface="Lohit Devanagari" pitchFamily="2"/>
              </a:rPr>
              <a:t>y</a:t>
            </a:r>
          </a:p>
        </p:txBody>
      </p:sp>
      <p:sp>
        <p:nvSpPr>
          <p:cNvPr id="14" name="TextBox 13"/>
          <p:cNvSpPr txBox="1"/>
          <p:nvPr/>
        </p:nvSpPr>
        <p:spPr>
          <a:xfrm>
            <a:off x="1656719" y="3671999"/>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r>
              <a:rPr lang="en-GB" sz="2400" b="1" i="0" u="none" strike="noStrike" kern="1200">
                <a:ln>
                  <a:noFill/>
                </a:ln>
                <a:solidFill>
                  <a:srgbClr val="0000FF"/>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y</a:t>
            </a:r>
          </a:p>
        </p:txBody>
      </p:sp>
      <p:sp>
        <p:nvSpPr>
          <p:cNvPr id="15" name="TextBox 14"/>
          <p:cNvSpPr txBox="1"/>
          <p:nvPr/>
        </p:nvSpPr>
        <p:spPr>
          <a:xfrm>
            <a:off x="5976720" y="367199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r>
              <a:rPr lang="en-GB" sz="2400" b="1" i="0" u="none" strike="noStrike" kern="1200">
                <a:ln>
                  <a:noFill/>
                </a:ln>
                <a:solidFill>
                  <a:srgbClr val="0000FF"/>
                </a:solidFill>
                <a:latin typeface="Liberation Mono" pitchFamily="49"/>
                <a:ea typeface="WenQuanYi Micro Hei" pitchFamily="2"/>
                <a:cs typeface="Lohit Devanagari" pitchFamily="2"/>
              </a:rPr>
              <a:t>&lt;</a:t>
            </a:r>
            <a:r>
              <a:rPr lang="en-GB" sz="2400" b="0" i="0" u="none" strike="noStrike" kern="1200">
                <a:ln>
                  <a:noFill/>
                </a:ln>
                <a:latin typeface="Liberation Mono" pitchFamily="49"/>
                <a:ea typeface="WenQuanYi Micro Hei" pitchFamily="2"/>
                <a:cs typeface="Lohit Devanagari" pitchFamily="2"/>
              </a:rPr>
              <a:t>y</a:t>
            </a:r>
          </a:p>
        </p:txBody>
      </p:sp>
      <p:sp>
        <p:nvSpPr>
          <p:cNvPr id="16" name="TextBox 15"/>
          <p:cNvSpPr txBox="1"/>
          <p:nvPr/>
        </p:nvSpPr>
        <p:spPr>
          <a:xfrm>
            <a:off x="4896720" y="3671999"/>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r>
              <a:rPr lang="en-GB" sz="2400" b="1" i="0" u="none" strike="noStrike" kern="1200">
                <a:ln>
                  <a:noFill/>
                </a:ln>
                <a:solidFill>
                  <a:srgbClr val="0000FF"/>
                </a:solidFill>
                <a:latin typeface="Liberation Mono" pitchFamily="49"/>
                <a:ea typeface="WenQuanYi Micro Hei" pitchFamily="2"/>
                <a:cs typeface="Lohit Devanagari" pitchFamily="2"/>
              </a:rPr>
              <a:t>&lt;=</a:t>
            </a:r>
            <a:r>
              <a:rPr lang="en-GB" sz="2400" b="0" i="0" u="none" strike="noStrike" kern="1200">
                <a:ln>
                  <a:noFill/>
                </a:ln>
                <a:latin typeface="Liberation Mono" pitchFamily="49"/>
                <a:ea typeface="WenQuanYi Micro Hei" pitchFamily="2"/>
                <a:cs typeface="Lohit Devanagari" pitchFamily="2"/>
              </a:rPr>
              <a:t>y</a:t>
            </a:r>
          </a:p>
        </p:txBody>
      </p:sp>
      <p:sp>
        <p:nvSpPr>
          <p:cNvPr id="17" name="TextBox 16"/>
          <p:cNvSpPr txBox="1"/>
          <p:nvPr/>
        </p:nvSpPr>
        <p:spPr>
          <a:xfrm>
            <a:off x="576720" y="583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00FF"/>
                </a:solidFill>
                <a:latin typeface="Liberation Mono" pitchFamily="49"/>
                <a:ea typeface="WenQuanYi Micro Hei" pitchFamily="2"/>
                <a:cs typeface="Lohit Devanagari" pitchFamily="2"/>
              </a:rPr>
              <a:t>not</a:t>
            </a:r>
            <a:r>
              <a:rPr lang="en-GB" sz="2400" b="0" i="0" u="none" strike="noStrike" kern="1200">
                <a:ln>
                  <a:noFill/>
                </a:ln>
                <a:latin typeface="Liberation Mono" pitchFamily="49"/>
                <a:ea typeface="WenQuanYi Micro Hei" pitchFamily="2"/>
                <a:cs typeface="Lohit Devanagari" pitchFamily="2"/>
              </a:rPr>
              <a:t> x</a:t>
            </a:r>
          </a:p>
        </p:txBody>
      </p:sp>
      <p:sp>
        <p:nvSpPr>
          <p:cNvPr id="18" name="TextBox 17"/>
          <p:cNvSpPr txBox="1"/>
          <p:nvPr/>
        </p:nvSpPr>
        <p:spPr>
          <a:xfrm>
            <a:off x="3816720" y="5832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 </a:t>
            </a:r>
            <a:r>
              <a:rPr lang="en-GB" sz="2400" b="1" i="0" u="none" strike="noStrike" kern="1200">
                <a:ln>
                  <a:noFill/>
                </a:ln>
                <a:solidFill>
                  <a:srgbClr val="0000FF"/>
                </a:solidFill>
                <a:latin typeface="Liberation Mono" pitchFamily="49"/>
                <a:ea typeface="WenQuanYi Micro Hei" pitchFamily="2"/>
                <a:cs typeface="Lohit Devanagari" pitchFamily="2"/>
              </a:rPr>
              <a:t>or </a:t>
            </a:r>
            <a:r>
              <a:rPr lang="en-GB" sz="2400" b="0" i="0" u="none" strike="noStrike" kern="1200">
                <a:ln>
                  <a:noFill/>
                </a:ln>
                <a:latin typeface="Liberation Mono" pitchFamily="49"/>
                <a:ea typeface="WenQuanYi Micro Hei" pitchFamily="2"/>
                <a:cs typeface="Lohit Devanagari" pitchFamily="2"/>
              </a:rPr>
              <a:t>y</a:t>
            </a:r>
          </a:p>
        </p:txBody>
      </p:sp>
      <p:sp>
        <p:nvSpPr>
          <p:cNvPr id="19" name="TextBox 18"/>
          <p:cNvSpPr txBox="1"/>
          <p:nvPr/>
        </p:nvSpPr>
        <p:spPr>
          <a:xfrm>
            <a:off x="2016719" y="583200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 </a:t>
            </a:r>
            <a:r>
              <a:rPr lang="en-GB" sz="2400" b="1" i="0" u="none" strike="noStrike" kern="1200">
                <a:ln>
                  <a:noFill/>
                </a:ln>
                <a:solidFill>
                  <a:srgbClr val="0000FF"/>
                </a:solidFill>
                <a:latin typeface="Liberation Mono" pitchFamily="49"/>
                <a:ea typeface="WenQuanYi Micro Hei" pitchFamily="2"/>
                <a:cs typeface="Lohit Devanagari" pitchFamily="2"/>
              </a:rPr>
              <a:t>and </a:t>
            </a:r>
            <a:r>
              <a:rPr lang="en-GB" sz="2400" b="0" i="0" u="none" strike="noStrike" kern="1200">
                <a:ln>
                  <a:noFill/>
                </a:ln>
                <a:latin typeface="Liberation Mono" pitchFamily="49"/>
                <a:ea typeface="WenQuanYi Micro Hei" pitchFamily="2"/>
                <a:cs typeface="Lohit Devanagari" pitchFamily="2"/>
              </a:rPr>
              <a:t>y</a:t>
            </a:r>
          </a:p>
        </p:txBody>
      </p:sp>
      <p:sp>
        <p:nvSpPr>
          <p:cNvPr id="20" name="TextBox 19"/>
          <p:cNvSpPr txBox="1"/>
          <p:nvPr/>
        </p:nvSpPr>
        <p:spPr>
          <a:xfrm>
            <a:off x="576720" y="1872000"/>
            <a:ext cx="6656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First</a:t>
            </a:r>
          </a:p>
        </p:txBody>
      </p:sp>
      <p:sp>
        <p:nvSpPr>
          <p:cNvPr id="21" name="TextBox 20"/>
          <p:cNvSpPr txBox="1"/>
          <p:nvPr/>
        </p:nvSpPr>
        <p:spPr>
          <a:xfrm>
            <a:off x="4338000" y="6543360"/>
            <a:ext cx="6487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Last</a:t>
            </a:r>
          </a:p>
        </p:txBody>
      </p:sp>
      <p:sp>
        <p:nvSpPr>
          <p:cNvPr id="22" name="TextBox 21"/>
          <p:cNvSpPr txBox="1"/>
          <p:nvPr/>
        </p:nvSpPr>
        <p:spPr>
          <a:xfrm>
            <a:off x="576720" y="4752000"/>
            <a:ext cx="19015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 </a:t>
            </a:r>
            <a:r>
              <a:rPr lang="en-GB" sz="2400" b="1" i="0" u="none" strike="noStrike" kern="1200">
                <a:ln>
                  <a:noFill/>
                </a:ln>
                <a:solidFill>
                  <a:srgbClr val="0000FF"/>
                </a:solidFill>
                <a:latin typeface="Liberation Mono" pitchFamily="49"/>
                <a:ea typeface="WenQuanYi Micro Hei" pitchFamily="2"/>
                <a:cs typeface="Lohit Devanagari" pitchFamily="2"/>
              </a:rPr>
              <a:t>not in</a:t>
            </a:r>
            <a:r>
              <a:rPr lang="en-GB" sz="2400" b="0" i="0" u="none" strike="noStrike" kern="1200">
                <a:ln>
                  <a:noFill/>
                </a:ln>
                <a:latin typeface="Liberation Mono" pitchFamily="49"/>
                <a:ea typeface="WenQuanYi Micro Hei" pitchFamily="2"/>
                <a:cs typeface="Lohit Devanagari" pitchFamily="2"/>
              </a:rPr>
              <a:t> y</a:t>
            </a:r>
          </a:p>
        </p:txBody>
      </p:sp>
      <p:sp>
        <p:nvSpPr>
          <p:cNvPr id="23" name="TextBox 22"/>
          <p:cNvSpPr txBox="1"/>
          <p:nvPr/>
        </p:nvSpPr>
        <p:spPr>
          <a:xfrm>
            <a:off x="3816720" y="4752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 </a:t>
            </a:r>
            <a:r>
              <a:rPr lang="en-GB" sz="2400" b="1" i="0" u="none" strike="noStrike" kern="1200">
                <a:ln>
                  <a:noFill/>
                </a:ln>
                <a:solidFill>
                  <a:srgbClr val="0000FF"/>
                </a:solidFill>
                <a:latin typeface="Liberation Mono" pitchFamily="49"/>
                <a:ea typeface="WenQuanYi Micro Hei" pitchFamily="2"/>
                <a:cs typeface="Lohit Devanagari" pitchFamily="2"/>
              </a:rPr>
              <a:t>in </a:t>
            </a:r>
            <a:r>
              <a:rPr lang="en-GB" sz="2400" b="0" i="0" u="none" strike="noStrike" kern="1200">
                <a:ln>
                  <a:noFill/>
                </a:ln>
                <a:latin typeface="Liberation Mono" pitchFamily="49"/>
                <a:ea typeface="WenQuanYi Micro Hei" pitchFamily="2"/>
                <a:cs typeface="Lohit Devanagari" pitchFamily="2"/>
              </a:rPr>
              <a:t>y</a:t>
            </a:r>
          </a:p>
        </p:txBody>
      </p:sp>
      <p:sp>
        <p:nvSpPr>
          <p:cNvPr id="24" name="TextBox 23"/>
          <p:cNvSpPr txBox="1"/>
          <p:nvPr/>
        </p:nvSpPr>
        <p:spPr>
          <a:xfrm>
            <a:off x="5838480" y="5863679"/>
            <a:ext cx="2919600" cy="10918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Sans" pitchFamily="18"/>
                <a:ea typeface="WenQuanYi Micro Hei" pitchFamily="2"/>
                <a:cs typeface="Lohit Devanagari" pitchFamily="2"/>
              </a:rPr>
              <a:t>The list now contains</a:t>
            </a:r>
          </a:p>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Sans" pitchFamily="18"/>
                <a:ea typeface="WenQuanYi Micro Hei" pitchFamily="2"/>
                <a:cs typeface="Lohit Devanagari" pitchFamily="2"/>
              </a:rPr>
              <a:t>every operator we</a:t>
            </a:r>
          </a:p>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Sans" pitchFamily="18"/>
                <a:ea typeface="WenQuanYi Micro Hei" pitchFamily="2"/>
                <a:cs typeface="Lohit Devanagari" pitchFamily="2"/>
              </a:rPr>
              <a:t>meet in this course.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name="page233">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pPr lvl="0"/>
            <a:fld id="{9097CE88-5117-4C9D-BDB8-9D4D82EB8653}" type="slidenum">
              <a:t>233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Safe removal</a:t>
            </a:r>
          </a:p>
        </p:txBody>
      </p:sp>
      <p:sp>
        <p:nvSpPr>
          <p:cNvPr id="3" name="TextBox 2"/>
          <p:cNvSpPr txBox="1"/>
          <p:nvPr/>
        </p:nvSpPr>
        <p:spPr>
          <a:xfrm>
            <a:off x="503999" y="2304000"/>
            <a:ext cx="40975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if number in numbers :</a:t>
            </a:r>
          </a:p>
        </p:txBody>
      </p:sp>
      <p:sp>
        <p:nvSpPr>
          <p:cNvPr id="4" name="TextBox 3"/>
          <p:cNvSpPr txBox="1"/>
          <p:nvPr/>
        </p:nvSpPr>
        <p:spPr>
          <a:xfrm>
            <a:off x="1224000" y="3024000"/>
            <a:ext cx="40975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numbers.remove(number)</a:t>
            </a:r>
          </a:p>
        </p:txBody>
      </p:sp>
      <p:sp>
        <p:nvSpPr>
          <p:cNvPr id="5" name="TextBox 4"/>
          <p:cNvSpPr txBox="1"/>
          <p:nvPr/>
        </p:nvSpPr>
        <p:spPr>
          <a:xfrm>
            <a:off x="503999" y="4824000"/>
            <a:ext cx="4647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while number in numbers :</a:t>
            </a:r>
          </a:p>
        </p:txBody>
      </p:sp>
      <p:sp>
        <p:nvSpPr>
          <p:cNvPr id="6" name="TextBox 5"/>
          <p:cNvSpPr txBox="1"/>
          <p:nvPr/>
        </p:nvSpPr>
        <p:spPr>
          <a:xfrm>
            <a:off x="1224000" y="5544000"/>
            <a:ext cx="40975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numbers.remove(number)</a:t>
            </a:r>
          </a:p>
        </p:txBody>
      </p:sp>
      <p:sp>
        <p:nvSpPr>
          <p:cNvPr id="7" name="Freeform 6"/>
          <p:cNvSpPr/>
          <p:nvPr/>
        </p:nvSpPr>
        <p:spPr>
          <a:xfrm>
            <a:off x="5889240" y="2183760"/>
            <a:ext cx="336960" cy="130104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18000">
            <a:solidFill>
              <a:srgbClr val="00FFFF"/>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8" name="Freeform 7"/>
          <p:cNvSpPr/>
          <p:nvPr/>
        </p:nvSpPr>
        <p:spPr>
          <a:xfrm>
            <a:off x="5880240" y="4694759"/>
            <a:ext cx="336960" cy="130104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18000">
            <a:solidFill>
              <a:srgbClr val="00FFFF"/>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9" name="TextBox 8"/>
          <p:cNvSpPr txBox="1"/>
          <p:nvPr/>
        </p:nvSpPr>
        <p:spPr>
          <a:xfrm>
            <a:off x="7724520" y="3713760"/>
            <a:ext cx="157536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What’s the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difference?</a:t>
            </a:r>
          </a:p>
        </p:txBody>
      </p:sp>
      <p:cxnSp>
        <p:nvCxnSpPr>
          <p:cNvPr id="10" name="Elbow Connector 9"/>
          <p:cNvCxnSpPr>
            <a:stCxn id="9" idx="1"/>
            <a:endCxn id="7" idx="6"/>
          </p:cNvCxnSpPr>
          <p:nvPr/>
        </p:nvCxnSpPr>
        <p:spPr>
          <a:xfrm rot="10800000">
            <a:off x="6226200" y="2834280"/>
            <a:ext cx="1498320" cy="1255500"/>
          </a:xfrm>
          <a:prstGeom prst="bentConnector4">
            <a:avLst>
              <a:gd name="adj1" fmla="val 50000"/>
              <a:gd name="adj2" fmla="val 118208"/>
            </a:avLst>
          </a:prstGeom>
          <a:noFill/>
          <a:ln w="18000">
            <a:solidFill>
              <a:srgbClr val="00FFFF"/>
            </a:solidFill>
            <a:prstDash val="solid"/>
            <a:tailEnd type="arrow"/>
          </a:ln>
        </p:spPr>
      </p:cxnSp>
      <p:cxnSp>
        <p:nvCxnSpPr>
          <p:cNvPr id="11" name="Elbow Connector 10"/>
          <p:cNvCxnSpPr>
            <a:stCxn id="9" idx="1"/>
            <a:endCxn id="8" idx="6"/>
          </p:cNvCxnSpPr>
          <p:nvPr/>
        </p:nvCxnSpPr>
        <p:spPr>
          <a:xfrm rot="10800000" flipV="1">
            <a:off x="6217200" y="4089779"/>
            <a:ext cx="1507320" cy="1255499"/>
          </a:xfrm>
          <a:prstGeom prst="bentConnector2">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name="page234">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pPr lvl="0"/>
            <a:fld id="{012FEC11-A650-4B6B-BAF1-8013E9E7721E}" type="slidenum">
              <a:t>234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Working through a list </a:t>
            </a:r>
            <a:r>
              <a:rPr lang="en-GB">
                <a:latin typeface="Liberation Sans" pitchFamily="34"/>
              </a:rPr>
              <a:t>―</a:t>
            </a:r>
            <a:r>
              <a:rPr lang="en-GB"/>
              <a:t> 1</a:t>
            </a:r>
          </a:p>
        </p:txBody>
      </p:sp>
      <p:sp>
        <p:nvSpPr>
          <p:cNvPr id="3" name="TextBox 2"/>
          <p:cNvSpPr txBox="1"/>
          <p:nvPr/>
        </p:nvSpPr>
        <p:spPr>
          <a:xfrm>
            <a:off x="503999" y="1944000"/>
            <a:ext cx="48535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e.g. Printing each element on a line</a:t>
            </a:r>
          </a:p>
        </p:txBody>
      </p:sp>
      <p:sp>
        <p:nvSpPr>
          <p:cNvPr id="4" name="TextBox 3"/>
          <p:cNvSpPr txBox="1"/>
          <p:nvPr/>
        </p:nvSpPr>
        <p:spPr>
          <a:xfrm>
            <a:off x="503999" y="3024360"/>
            <a:ext cx="7758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['The', 'cat', 'sat', 'on', 'the', 'mat.']</a:t>
            </a:r>
          </a:p>
        </p:txBody>
      </p:sp>
      <p:sp>
        <p:nvSpPr>
          <p:cNvPr id="5" name="TextBox 4"/>
          <p:cNvSpPr txBox="1"/>
          <p:nvPr/>
        </p:nvSpPr>
        <p:spPr>
          <a:xfrm>
            <a:off x="503999" y="4464360"/>
            <a:ext cx="804240" cy="21481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The</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cat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sat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on</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the</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mat.</a:t>
            </a:r>
          </a:p>
        </p:txBody>
      </p:sp>
      <p:sp>
        <p:nvSpPr>
          <p:cNvPr id="6" name="Straight Connector 5"/>
          <p:cNvSpPr/>
          <p:nvPr/>
        </p:nvSpPr>
        <p:spPr>
          <a:xfrm>
            <a:off x="792000" y="3528000"/>
            <a:ext cx="0" cy="86436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name="page235">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pPr lvl="0"/>
            <a:fld id="{BB3BAA09-C737-4ADD-8743-A9ABF97DB0CE}" type="slidenum">
              <a:t>235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Working through a list </a:t>
            </a:r>
            <a:r>
              <a:rPr lang="en-GB">
                <a:latin typeface="Liberation Sans" pitchFamily="34"/>
              </a:rPr>
              <a:t>―</a:t>
            </a:r>
            <a:r>
              <a:rPr lang="en-GB"/>
              <a:t> 2</a:t>
            </a:r>
          </a:p>
        </p:txBody>
      </p:sp>
      <p:sp>
        <p:nvSpPr>
          <p:cNvPr id="3" name="TextBox 2"/>
          <p:cNvSpPr txBox="1"/>
          <p:nvPr/>
        </p:nvSpPr>
        <p:spPr>
          <a:xfrm>
            <a:off x="503999" y="1944360"/>
            <a:ext cx="44802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e.g. Adding the elements of a list</a:t>
            </a:r>
          </a:p>
        </p:txBody>
      </p:sp>
      <p:sp>
        <p:nvSpPr>
          <p:cNvPr id="4" name="TextBox 3"/>
          <p:cNvSpPr txBox="1"/>
          <p:nvPr/>
        </p:nvSpPr>
        <p:spPr>
          <a:xfrm>
            <a:off x="503999" y="3024720"/>
            <a:ext cx="39146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[45, 76, -23, 90, 15]</a:t>
            </a:r>
          </a:p>
        </p:txBody>
      </p:sp>
      <p:sp>
        <p:nvSpPr>
          <p:cNvPr id="5" name="TextBox 4"/>
          <p:cNvSpPr txBox="1"/>
          <p:nvPr/>
        </p:nvSpPr>
        <p:spPr>
          <a:xfrm>
            <a:off x="503999" y="44647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203</a:t>
            </a:r>
          </a:p>
        </p:txBody>
      </p:sp>
      <p:sp>
        <p:nvSpPr>
          <p:cNvPr id="6" name="Straight Connector 5"/>
          <p:cNvSpPr/>
          <p:nvPr/>
        </p:nvSpPr>
        <p:spPr>
          <a:xfrm>
            <a:off x="792000" y="3528360"/>
            <a:ext cx="0" cy="86436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7" name="TextBox 6"/>
          <p:cNvSpPr txBox="1"/>
          <p:nvPr/>
        </p:nvSpPr>
        <p:spPr>
          <a:xfrm>
            <a:off x="503999" y="5904719"/>
            <a:ext cx="45640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What is the sum of an empty list?</a:t>
            </a:r>
          </a:p>
        </p:txBody>
      </p:sp>
      <p:sp>
        <p:nvSpPr>
          <p:cNvPr id="8" name="TextBox 7"/>
          <p:cNvSpPr txBox="1"/>
          <p:nvPr/>
        </p:nvSpPr>
        <p:spPr>
          <a:xfrm>
            <a:off x="5904360" y="5904719"/>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9" name="TextBox 8"/>
          <p:cNvSpPr txBox="1"/>
          <p:nvPr/>
        </p:nvSpPr>
        <p:spPr>
          <a:xfrm>
            <a:off x="8063999" y="5905079"/>
            <a:ext cx="241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t>
            </a:r>
          </a:p>
        </p:txBody>
      </p:sp>
      <p:cxnSp>
        <p:nvCxnSpPr>
          <p:cNvPr id="10" name="Straight Arrow Connector 9"/>
          <p:cNvCxnSpPr>
            <a:stCxn id="8" idx="3"/>
            <a:endCxn id="9" idx="1"/>
          </p:cNvCxnSpPr>
          <p:nvPr/>
        </p:nvCxnSpPr>
        <p:spPr>
          <a:xfrm flipV="1">
            <a:off x="6342840" y="6111179"/>
            <a:ext cx="1721159" cy="2700"/>
          </a:xfrm>
          <a:prstGeom prst="straightConnector1">
            <a:avLst/>
          </a:prstGeom>
          <a:noFill/>
          <a:ln w="18000">
            <a:solidFill>
              <a:srgbClr val="800080"/>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name="page236">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pPr lvl="0"/>
            <a:fld id="{943A05F2-9E8C-4F75-927D-91713C5DF68E}" type="slidenum">
              <a:t>236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Working through a list </a:t>
            </a:r>
            <a:r>
              <a:rPr lang="en-GB">
                <a:latin typeface="Liberation Sans" pitchFamily="34"/>
              </a:rPr>
              <a:t>―</a:t>
            </a:r>
            <a:r>
              <a:rPr lang="en-GB"/>
              <a:t> 3</a:t>
            </a:r>
          </a:p>
        </p:txBody>
      </p:sp>
      <p:sp>
        <p:nvSpPr>
          <p:cNvPr id="3" name="TextBox 2"/>
          <p:cNvSpPr txBox="1"/>
          <p:nvPr/>
        </p:nvSpPr>
        <p:spPr>
          <a:xfrm>
            <a:off x="503999" y="1944360"/>
            <a:ext cx="4868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e.g. Squaring every number in a list</a:t>
            </a:r>
          </a:p>
        </p:txBody>
      </p:sp>
      <p:sp>
        <p:nvSpPr>
          <p:cNvPr id="4" name="TextBox 3"/>
          <p:cNvSpPr txBox="1"/>
          <p:nvPr/>
        </p:nvSpPr>
        <p:spPr>
          <a:xfrm>
            <a:off x="503999" y="3024720"/>
            <a:ext cx="3000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[4, 7, -2, 9, 1]</a:t>
            </a:r>
          </a:p>
        </p:txBody>
      </p:sp>
      <p:sp>
        <p:nvSpPr>
          <p:cNvPr id="5" name="TextBox 4"/>
          <p:cNvSpPr txBox="1"/>
          <p:nvPr/>
        </p:nvSpPr>
        <p:spPr>
          <a:xfrm>
            <a:off x="503999" y="446472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[16, 49, 4, 81, 1]</a:t>
            </a:r>
          </a:p>
        </p:txBody>
      </p:sp>
      <p:sp>
        <p:nvSpPr>
          <p:cNvPr id="6" name="Straight Connector 5"/>
          <p:cNvSpPr/>
          <p:nvPr/>
        </p:nvSpPr>
        <p:spPr>
          <a:xfrm>
            <a:off x="792000" y="3528360"/>
            <a:ext cx="0" cy="86436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name="page237">
    <p:spTree>
      <p:nvGrpSpPr>
        <p:cNvPr id="1" name=""/>
        <p:cNvGrpSpPr/>
        <p:nvPr/>
      </p:nvGrpSpPr>
      <p:grpSpPr>
        <a:xfrm>
          <a:off x="0" y="0"/>
          <a:ext cx="0" cy="0"/>
          <a:chOff x="0" y="0"/>
          <a:chExt cx="0" cy="0"/>
        </a:xfrm>
      </p:grpSpPr>
      <p:sp>
        <p:nvSpPr>
          <p:cNvPr id="24" name="Slide Number Placeholder 1"/>
          <p:cNvSpPr>
            <a:spLocks noGrp="1"/>
          </p:cNvSpPr>
          <p:nvPr>
            <p:ph type="sldNum" sz="quarter" idx="10"/>
          </p:nvPr>
        </p:nvSpPr>
        <p:spPr/>
        <p:txBody>
          <a:bodyPr/>
          <a:lstStyle/>
          <a:p>
            <a:pPr lvl="0"/>
            <a:fld id="{FB0BA237-4F3A-4E0B-910F-73C7B61553D9}" type="slidenum">
              <a:t>237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The “for loop” </a:t>
            </a:r>
            <a:r>
              <a:rPr lang="en-GB">
                <a:latin typeface="Liberation Sans" pitchFamily="34"/>
              </a:rPr>
              <a:t>―</a:t>
            </a:r>
            <a:r>
              <a:rPr lang="en-GB"/>
              <a:t> 1</a:t>
            </a:r>
          </a:p>
        </p:txBody>
      </p:sp>
      <p:sp>
        <p:nvSpPr>
          <p:cNvPr id="3" name="TextBox 2"/>
          <p:cNvSpPr txBox="1"/>
          <p:nvPr/>
        </p:nvSpPr>
        <p:spPr>
          <a:xfrm>
            <a:off x="503999" y="302436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words</a:t>
            </a:r>
          </a:p>
        </p:txBody>
      </p:sp>
      <p:sp>
        <p:nvSpPr>
          <p:cNvPr id="4" name="TextBox 3"/>
          <p:cNvSpPr txBox="1"/>
          <p:nvPr/>
        </p:nvSpPr>
        <p:spPr>
          <a:xfrm>
            <a:off x="1967039" y="3024360"/>
            <a:ext cx="7758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['The', 'cat', 'sat', 'on', 'the', 'mat.']</a:t>
            </a:r>
          </a:p>
        </p:txBody>
      </p:sp>
      <p:sp>
        <p:nvSpPr>
          <p:cNvPr id="5" name="TextBox 4"/>
          <p:cNvSpPr txBox="1"/>
          <p:nvPr/>
        </p:nvSpPr>
        <p:spPr>
          <a:xfrm>
            <a:off x="1601280" y="302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6" name="TextBox 5"/>
          <p:cNvSpPr txBox="1"/>
          <p:nvPr/>
        </p:nvSpPr>
        <p:spPr>
          <a:xfrm>
            <a:off x="503999" y="4464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a:t>
            </a:r>
          </a:p>
        </p:txBody>
      </p:sp>
      <p:sp>
        <p:nvSpPr>
          <p:cNvPr id="7" name="TextBox 6"/>
          <p:cNvSpPr txBox="1"/>
          <p:nvPr/>
        </p:nvSpPr>
        <p:spPr>
          <a:xfrm>
            <a:off x="503999" y="5516280"/>
            <a:ext cx="45827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a:t>
            </a:r>
          </a:p>
        </p:txBody>
      </p:sp>
      <p:sp>
        <p:nvSpPr>
          <p:cNvPr id="8" name="TextBox 7"/>
          <p:cNvSpPr txBox="1"/>
          <p:nvPr/>
        </p:nvSpPr>
        <p:spPr>
          <a:xfrm>
            <a:off x="3795839" y="446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9" name="TextBox 8"/>
          <p:cNvSpPr txBox="1"/>
          <p:nvPr/>
        </p:nvSpPr>
        <p:spPr>
          <a:xfrm>
            <a:off x="2698560" y="446436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words</a:t>
            </a:r>
          </a:p>
        </p:txBody>
      </p:sp>
      <p:sp>
        <p:nvSpPr>
          <p:cNvPr id="10" name="TextBox 9"/>
          <p:cNvSpPr txBox="1"/>
          <p:nvPr/>
        </p:nvSpPr>
        <p:spPr>
          <a:xfrm>
            <a:off x="2149920" y="446436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in</a:t>
            </a:r>
          </a:p>
        </p:txBody>
      </p:sp>
      <p:sp>
        <p:nvSpPr>
          <p:cNvPr id="11" name="TextBox 10"/>
          <p:cNvSpPr txBox="1"/>
          <p:nvPr/>
        </p:nvSpPr>
        <p:spPr>
          <a:xfrm>
            <a:off x="1235519" y="446436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word</a:t>
            </a:r>
          </a:p>
        </p:txBody>
      </p:sp>
      <p:sp>
        <p:nvSpPr>
          <p:cNvPr id="12" name="TextBox 11"/>
          <p:cNvSpPr txBox="1"/>
          <p:nvPr/>
        </p:nvSpPr>
        <p:spPr>
          <a:xfrm>
            <a:off x="1235519" y="551628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a:t>
            </a:r>
          </a:p>
        </p:txBody>
      </p:sp>
      <p:sp>
        <p:nvSpPr>
          <p:cNvPr id="13" name="TextBox 12"/>
          <p:cNvSpPr txBox="1"/>
          <p:nvPr/>
        </p:nvSpPr>
        <p:spPr>
          <a:xfrm>
            <a:off x="2149920" y="551628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(word)</a:t>
            </a:r>
          </a:p>
        </p:txBody>
      </p:sp>
      <p:sp>
        <p:nvSpPr>
          <p:cNvPr id="14" name="TextBox 13"/>
          <p:cNvSpPr txBox="1"/>
          <p:nvPr/>
        </p:nvSpPr>
        <p:spPr>
          <a:xfrm>
            <a:off x="1557359" y="2304360"/>
            <a:ext cx="16318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name of list</a:t>
            </a:r>
          </a:p>
        </p:txBody>
      </p:sp>
      <p:sp>
        <p:nvSpPr>
          <p:cNvPr id="15" name="TextBox 14"/>
          <p:cNvSpPr txBox="1"/>
          <p:nvPr/>
        </p:nvSpPr>
        <p:spPr>
          <a:xfrm>
            <a:off x="6263999" y="2304360"/>
            <a:ext cx="44603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list</a:t>
            </a:r>
          </a:p>
        </p:txBody>
      </p:sp>
      <p:cxnSp>
        <p:nvCxnSpPr>
          <p:cNvPr id="16" name="Elbow Connector 15"/>
          <p:cNvCxnSpPr>
            <a:stCxn id="15" idx="1"/>
            <a:endCxn id="4" idx="0"/>
          </p:cNvCxnSpPr>
          <p:nvPr/>
        </p:nvCxnSpPr>
        <p:spPr>
          <a:xfrm rot="10800000" flipV="1">
            <a:off x="5846219" y="2510460"/>
            <a:ext cx="417780" cy="513900"/>
          </a:xfrm>
          <a:prstGeom prst="bentConnector2">
            <a:avLst/>
          </a:prstGeom>
          <a:noFill/>
          <a:ln w="18000">
            <a:solidFill>
              <a:srgbClr val="00FFFF"/>
            </a:solidFill>
            <a:prstDash val="solid"/>
            <a:tailEnd type="arrow"/>
          </a:ln>
        </p:spPr>
      </p:cxnSp>
      <p:cxnSp>
        <p:nvCxnSpPr>
          <p:cNvPr id="17" name="Elbow Connector 16"/>
          <p:cNvCxnSpPr>
            <a:stCxn id="14" idx="1"/>
            <a:endCxn id="3" idx="0"/>
          </p:cNvCxnSpPr>
          <p:nvPr/>
        </p:nvCxnSpPr>
        <p:spPr>
          <a:xfrm rot="10800000" flipV="1">
            <a:off x="997559" y="2510460"/>
            <a:ext cx="559800" cy="513900"/>
          </a:xfrm>
          <a:prstGeom prst="bentConnector2">
            <a:avLst/>
          </a:prstGeom>
          <a:noFill/>
          <a:ln w="18000">
            <a:solidFill>
              <a:srgbClr val="00FFFF"/>
            </a:solidFill>
            <a:prstDash val="solid"/>
            <a:tailEnd type="arrow"/>
          </a:ln>
        </p:spPr>
      </p:cxnSp>
      <p:cxnSp>
        <p:nvCxnSpPr>
          <p:cNvPr id="18" name="Elbow Connector 17"/>
          <p:cNvCxnSpPr>
            <a:stCxn id="3" idx="2"/>
            <a:endCxn id="9" idx="0"/>
          </p:cNvCxnSpPr>
          <p:nvPr/>
        </p:nvCxnSpPr>
        <p:spPr>
          <a:xfrm rot="16200000" flipH="1">
            <a:off x="1583999" y="2856239"/>
            <a:ext cx="1021680" cy="2194561"/>
          </a:xfrm>
          <a:prstGeom prst="bentConnector3">
            <a:avLst/>
          </a:prstGeom>
          <a:noFill/>
          <a:ln w="18000">
            <a:solidFill>
              <a:srgbClr val="00FFFF"/>
            </a:solidFill>
            <a:prstDash val="solid"/>
            <a:tailEnd type="arrow"/>
          </a:ln>
        </p:spPr>
      </p:cxnSp>
      <p:sp>
        <p:nvSpPr>
          <p:cNvPr id="19" name="Freeform 18"/>
          <p:cNvSpPr/>
          <p:nvPr/>
        </p:nvSpPr>
        <p:spPr>
          <a:xfrm>
            <a:off x="4392000" y="4320000"/>
            <a:ext cx="432000" cy="122400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18000">
            <a:solidFill>
              <a:srgbClr val="00FFFF"/>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20" name="TextBox 19"/>
          <p:cNvSpPr txBox="1"/>
          <p:nvPr/>
        </p:nvSpPr>
        <p:spPr>
          <a:xfrm>
            <a:off x="6264360" y="4556160"/>
            <a:ext cx="2378519"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 new Python</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looping construct</a:t>
            </a:r>
          </a:p>
        </p:txBody>
      </p:sp>
      <p:cxnSp>
        <p:nvCxnSpPr>
          <p:cNvPr id="21" name="Straight Arrow Connector 20"/>
          <p:cNvCxnSpPr>
            <a:endCxn id="19" idx="1"/>
          </p:cNvCxnSpPr>
          <p:nvPr/>
        </p:nvCxnSpPr>
        <p:spPr>
          <a:xfrm flipH="1">
            <a:off x="4824000" y="4932000"/>
            <a:ext cx="1440360" cy="0"/>
          </a:xfrm>
          <a:prstGeom prst="straightConnector1">
            <a:avLst/>
          </a:prstGeom>
          <a:noFill/>
          <a:ln w="18000">
            <a:solidFill>
              <a:srgbClr val="00FFFF"/>
            </a:solidFill>
            <a:prstDash val="solid"/>
            <a:tailEnd type="arrow"/>
          </a:ln>
        </p:spPr>
      </p:cxnSp>
      <p:sp>
        <p:nvSpPr>
          <p:cNvPr id="22" name="TextBox 21"/>
          <p:cNvSpPr txBox="1"/>
          <p:nvPr/>
        </p:nvSpPr>
        <p:spPr>
          <a:xfrm>
            <a:off x="6264360" y="5904719"/>
            <a:ext cx="3241080" cy="7794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a:t>
            </a:r>
            <a:r>
              <a:rPr lang="en-GB" sz="2400" b="0" i="0" u="none" strike="noStrike" kern="1200">
                <a:ln>
                  <a:noFill/>
                </a:ln>
                <a:latin typeface="Liberation Sans" pitchFamily="18"/>
                <a:ea typeface="WenQuanYi Micro Hei" pitchFamily="2"/>
                <a:cs typeface="Lohit Devanagari" pitchFamily="2"/>
              </a:rPr>
              <a:t>: What we want</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to do with the list items.</a:t>
            </a:r>
          </a:p>
        </p:txBody>
      </p:sp>
      <p:cxnSp>
        <p:nvCxnSpPr>
          <p:cNvPr id="23" name="Elbow Connector 22"/>
          <p:cNvCxnSpPr>
            <a:stCxn id="22" idx="1"/>
            <a:endCxn id="12" idx="2"/>
          </p:cNvCxnSpPr>
          <p:nvPr/>
        </p:nvCxnSpPr>
        <p:spPr>
          <a:xfrm rot="10800000">
            <a:off x="1729080" y="5934601"/>
            <a:ext cx="4535281" cy="359819"/>
          </a:xfrm>
          <a:prstGeom prst="bentConnector2">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name="page238">
    <p:spTree>
      <p:nvGrpSpPr>
        <p:cNvPr id="1" name=""/>
        <p:cNvGrpSpPr/>
        <p:nvPr/>
      </p:nvGrpSpPr>
      <p:grpSpPr>
        <a:xfrm>
          <a:off x="0" y="0"/>
          <a:ext cx="0" cy="0"/>
          <a:chOff x="0" y="0"/>
          <a:chExt cx="0" cy="0"/>
        </a:xfrm>
      </p:grpSpPr>
      <p:sp>
        <p:nvSpPr>
          <p:cNvPr id="19" name="Slide Number Placeholder 1"/>
          <p:cNvSpPr>
            <a:spLocks noGrp="1"/>
          </p:cNvSpPr>
          <p:nvPr>
            <p:ph type="sldNum" sz="quarter" idx="10"/>
          </p:nvPr>
        </p:nvSpPr>
        <p:spPr/>
        <p:txBody>
          <a:bodyPr/>
          <a:lstStyle/>
          <a:p>
            <a:pPr lvl="0"/>
            <a:fld id="{FC8DB77D-93E6-4FF1-8494-30C75B75A039}" type="slidenum">
              <a:t>238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The “for loop” </a:t>
            </a:r>
            <a:r>
              <a:rPr lang="en-GB">
                <a:latin typeface="Liberation Sans" pitchFamily="34"/>
              </a:rPr>
              <a:t>―</a:t>
            </a:r>
            <a:r>
              <a:rPr lang="en-GB"/>
              <a:t> 2</a:t>
            </a:r>
          </a:p>
        </p:txBody>
      </p:sp>
      <p:sp>
        <p:nvSpPr>
          <p:cNvPr id="3" name="TextBox 2"/>
          <p:cNvSpPr txBox="1"/>
          <p:nvPr/>
        </p:nvSpPr>
        <p:spPr>
          <a:xfrm>
            <a:off x="503999" y="302436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words</a:t>
            </a:r>
          </a:p>
        </p:txBody>
      </p:sp>
      <p:sp>
        <p:nvSpPr>
          <p:cNvPr id="4" name="TextBox 3"/>
          <p:cNvSpPr txBox="1"/>
          <p:nvPr/>
        </p:nvSpPr>
        <p:spPr>
          <a:xfrm>
            <a:off x="1967039" y="3024360"/>
            <a:ext cx="7758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['The', 'cat', 'sat', 'on', 'the', 'mat.']</a:t>
            </a:r>
          </a:p>
        </p:txBody>
      </p:sp>
      <p:sp>
        <p:nvSpPr>
          <p:cNvPr id="5" name="TextBox 4"/>
          <p:cNvSpPr txBox="1"/>
          <p:nvPr/>
        </p:nvSpPr>
        <p:spPr>
          <a:xfrm>
            <a:off x="1601280" y="302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6" name="TextBox 5"/>
          <p:cNvSpPr txBox="1"/>
          <p:nvPr/>
        </p:nvSpPr>
        <p:spPr>
          <a:xfrm>
            <a:off x="503999" y="4464360"/>
            <a:ext cx="62136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a:t>
            </a:r>
          </a:p>
        </p:txBody>
      </p:sp>
      <p:sp>
        <p:nvSpPr>
          <p:cNvPr id="7" name="TextBox 6"/>
          <p:cNvSpPr txBox="1"/>
          <p:nvPr/>
        </p:nvSpPr>
        <p:spPr>
          <a:xfrm>
            <a:off x="503999" y="5516280"/>
            <a:ext cx="458279"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a:t>
            </a:r>
          </a:p>
        </p:txBody>
      </p:sp>
      <p:sp>
        <p:nvSpPr>
          <p:cNvPr id="8" name="TextBox 7"/>
          <p:cNvSpPr txBox="1"/>
          <p:nvPr/>
        </p:nvSpPr>
        <p:spPr>
          <a:xfrm>
            <a:off x="3795839" y="4464360"/>
            <a:ext cx="2556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9" name="TextBox 8"/>
          <p:cNvSpPr txBox="1"/>
          <p:nvPr/>
        </p:nvSpPr>
        <p:spPr>
          <a:xfrm>
            <a:off x="2698560" y="446436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words</a:t>
            </a:r>
          </a:p>
        </p:txBody>
      </p:sp>
      <p:sp>
        <p:nvSpPr>
          <p:cNvPr id="10" name="TextBox 9"/>
          <p:cNvSpPr txBox="1"/>
          <p:nvPr/>
        </p:nvSpPr>
        <p:spPr>
          <a:xfrm>
            <a:off x="2149920" y="4464360"/>
            <a:ext cx="43848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in</a:t>
            </a:r>
          </a:p>
        </p:txBody>
      </p:sp>
      <p:sp>
        <p:nvSpPr>
          <p:cNvPr id="11" name="TextBox 10"/>
          <p:cNvSpPr txBox="1"/>
          <p:nvPr/>
        </p:nvSpPr>
        <p:spPr>
          <a:xfrm>
            <a:off x="1235519" y="446436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word</a:t>
            </a:r>
          </a:p>
        </p:txBody>
      </p:sp>
      <p:sp>
        <p:nvSpPr>
          <p:cNvPr id="12" name="TextBox 11"/>
          <p:cNvSpPr txBox="1"/>
          <p:nvPr/>
        </p:nvSpPr>
        <p:spPr>
          <a:xfrm>
            <a:off x="1235519" y="551628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a:t>
            </a:r>
          </a:p>
        </p:txBody>
      </p:sp>
      <p:sp>
        <p:nvSpPr>
          <p:cNvPr id="13" name="TextBox 12"/>
          <p:cNvSpPr txBox="1"/>
          <p:nvPr/>
        </p:nvSpPr>
        <p:spPr>
          <a:xfrm>
            <a:off x="2149920" y="551628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dirty="0">
                <a:ln>
                  <a:noFill/>
                </a:ln>
                <a:latin typeface="Liberation Mono" pitchFamily="49"/>
                <a:ea typeface="WenQuanYi Micro Hei" pitchFamily="2"/>
                <a:cs typeface="Lohit Devanagari" pitchFamily="2"/>
              </a:rPr>
              <a:t>(word)</a:t>
            </a:r>
          </a:p>
        </p:txBody>
      </p:sp>
      <p:sp>
        <p:nvSpPr>
          <p:cNvPr id="14" name="TextBox 13"/>
          <p:cNvSpPr txBox="1"/>
          <p:nvPr/>
        </p:nvSpPr>
        <p:spPr>
          <a:xfrm>
            <a:off x="4824360" y="3744720"/>
            <a:ext cx="13604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keywords</a:t>
            </a:r>
          </a:p>
        </p:txBody>
      </p:sp>
      <p:cxnSp>
        <p:nvCxnSpPr>
          <p:cNvPr id="15" name="Elbow Connector 14"/>
          <p:cNvCxnSpPr>
            <a:stCxn id="14" idx="1"/>
            <a:endCxn id="10" idx="0"/>
          </p:cNvCxnSpPr>
          <p:nvPr/>
        </p:nvCxnSpPr>
        <p:spPr>
          <a:xfrm rot="10800000" flipV="1">
            <a:off x="2369160" y="3950820"/>
            <a:ext cx="2455200" cy="513540"/>
          </a:xfrm>
          <a:prstGeom prst="bentConnector2">
            <a:avLst/>
          </a:prstGeom>
          <a:noFill/>
          <a:ln w="18000">
            <a:solidFill>
              <a:srgbClr val="00FFFF"/>
            </a:solidFill>
            <a:prstDash val="solid"/>
            <a:tailEnd type="arrow"/>
          </a:ln>
        </p:spPr>
      </p:cxnSp>
      <p:cxnSp>
        <p:nvCxnSpPr>
          <p:cNvPr id="16" name="Elbow Connector 15"/>
          <p:cNvCxnSpPr>
            <a:stCxn id="14" idx="1"/>
            <a:endCxn id="6" idx="0"/>
          </p:cNvCxnSpPr>
          <p:nvPr/>
        </p:nvCxnSpPr>
        <p:spPr>
          <a:xfrm rot="10800000" flipV="1">
            <a:off x="814680" y="3950820"/>
            <a:ext cx="4009681" cy="513540"/>
          </a:xfrm>
          <a:prstGeom prst="bentConnector2">
            <a:avLst/>
          </a:prstGeom>
          <a:noFill/>
          <a:ln w="18000">
            <a:solidFill>
              <a:srgbClr val="00FFFF"/>
            </a:solidFill>
            <a:prstDash val="solid"/>
            <a:tailEnd type="arrow"/>
          </a:ln>
        </p:spPr>
      </p:cxnSp>
      <p:cxnSp>
        <p:nvCxnSpPr>
          <p:cNvPr id="17" name="Elbow Connector 16"/>
          <p:cNvCxnSpPr>
            <a:stCxn id="8" idx="2"/>
            <a:endCxn id="7" idx="0"/>
          </p:cNvCxnSpPr>
          <p:nvPr/>
        </p:nvCxnSpPr>
        <p:spPr>
          <a:xfrm rot="5400000">
            <a:off x="2011589" y="3604230"/>
            <a:ext cx="633600" cy="3190500"/>
          </a:xfrm>
          <a:prstGeom prst="bentConnector3">
            <a:avLst/>
          </a:prstGeom>
          <a:noFill/>
          <a:ln w="18000">
            <a:solidFill>
              <a:srgbClr val="00FFFF"/>
            </a:solidFill>
            <a:prstDash val="solid"/>
            <a:tailEnd type="arrow"/>
          </a:ln>
        </p:spPr>
      </p:cxnSp>
      <p:sp>
        <p:nvSpPr>
          <p:cNvPr id="18" name="TextBox 17"/>
          <p:cNvSpPr txBox="1"/>
          <p:nvPr/>
        </p:nvSpPr>
        <p:spPr>
          <a:xfrm>
            <a:off x="4824720" y="4825080"/>
            <a:ext cx="246240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colon followed by</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an indented block</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name="page239">
    <p:spTree>
      <p:nvGrpSpPr>
        <p:cNvPr id="1" name=""/>
        <p:cNvGrpSpPr/>
        <p:nvPr/>
      </p:nvGrpSpPr>
      <p:grpSpPr>
        <a:xfrm>
          <a:off x="0" y="0"/>
          <a:ext cx="0" cy="0"/>
          <a:chOff x="0" y="0"/>
          <a:chExt cx="0" cy="0"/>
        </a:xfrm>
      </p:grpSpPr>
      <p:sp>
        <p:nvSpPr>
          <p:cNvPr id="20" name="Slide Number Placeholder 1"/>
          <p:cNvSpPr>
            <a:spLocks noGrp="1"/>
          </p:cNvSpPr>
          <p:nvPr>
            <p:ph type="sldNum" sz="quarter" idx="10"/>
          </p:nvPr>
        </p:nvSpPr>
        <p:spPr/>
        <p:txBody>
          <a:bodyPr/>
          <a:lstStyle/>
          <a:p>
            <a:pPr lvl="0"/>
            <a:fld id="{7BB2767D-B8A7-47AC-8EDE-1BD52117FDDA}" type="slidenum">
              <a:t>239</a:t>
            </a:fld>
            <a:endParaRPr lang="en-GB"/>
          </a:p>
        </p:txBody>
      </p:sp>
      <p:sp>
        <p:nvSpPr>
          <p:cNvPr id="2" name="TextBox 1"/>
          <p:cNvSpPr txBox="1"/>
          <p:nvPr/>
        </p:nvSpPr>
        <p:spPr>
          <a:xfrm>
            <a:off x="2332800" y="5516280"/>
            <a:ext cx="80424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word</a:t>
            </a:r>
          </a:p>
        </p:txBody>
      </p:sp>
      <p:sp>
        <p:nvSpPr>
          <p:cNvPr id="3" name="TextBox 2"/>
          <p:cNvSpPr txBox="1"/>
          <p:nvPr/>
        </p:nvSpPr>
        <p:spPr>
          <a:xfrm>
            <a:off x="3064320" y="55162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4" name="Title 3"/>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The “for loop” </a:t>
            </a:r>
            <a:r>
              <a:rPr lang="en-GB">
                <a:latin typeface="Liberation Sans" pitchFamily="34"/>
              </a:rPr>
              <a:t>―</a:t>
            </a:r>
            <a:r>
              <a:rPr lang="en-GB"/>
              <a:t> 3</a:t>
            </a:r>
          </a:p>
        </p:txBody>
      </p:sp>
      <p:sp>
        <p:nvSpPr>
          <p:cNvPr id="5" name="TextBox 4"/>
          <p:cNvSpPr txBox="1"/>
          <p:nvPr/>
        </p:nvSpPr>
        <p:spPr>
          <a:xfrm>
            <a:off x="503999" y="302436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words</a:t>
            </a:r>
          </a:p>
        </p:txBody>
      </p:sp>
      <p:sp>
        <p:nvSpPr>
          <p:cNvPr id="6" name="TextBox 5"/>
          <p:cNvSpPr txBox="1"/>
          <p:nvPr/>
        </p:nvSpPr>
        <p:spPr>
          <a:xfrm>
            <a:off x="1967039" y="3024360"/>
            <a:ext cx="7758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['The', 'cat', 'sat', 'on', 'the', 'mat.']</a:t>
            </a:r>
          </a:p>
        </p:txBody>
      </p:sp>
      <p:sp>
        <p:nvSpPr>
          <p:cNvPr id="7" name="TextBox 6"/>
          <p:cNvSpPr txBox="1"/>
          <p:nvPr/>
        </p:nvSpPr>
        <p:spPr>
          <a:xfrm>
            <a:off x="1601280" y="302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8" name="TextBox 7"/>
          <p:cNvSpPr txBox="1"/>
          <p:nvPr/>
        </p:nvSpPr>
        <p:spPr>
          <a:xfrm>
            <a:off x="503999" y="4464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a:t>
            </a:r>
          </a:p>
        </p:txBody>
      </p:sp>
      <p:sp>
        <p:nvSpPr>
          <p:cNvPr id="9" name="TextBox 8"/>
          <p:cNvSpPr txBox="1"/>
          <p:nvPr/>
        </p:nvSpPr>
        <p:spPr>
          <a:xfrm>
            <a:off x="3795839" y="446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0" name="TextBox 9"/>
          <p:cNvSpPr txBox="1"/>
          <p:nvPr/>
        </p:nvSpPr>
        <p:spPr>
          <a:xfrm>
            <a:off x="2698560" y="446436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words</a:t>
            </a:r>
          </a:p>
        </p:txBody>
      </p:sp>
      <p:sp>
        <p:nvSpPr>
          <p:cNvPr id="11" name="TextBox 10"/>
          <p:cNvSpPr txBox="1"/>
          <p:nvPr/>
        </p:nvSpPr>
        <p:spPr>
          <a:xfrm>
            <a:off x="2149920" y="446436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in</a:t>
            </a:r>
          </a:p>
        </p:txBody>
      </p:sp>
      <p:sp>
        <p:nvSpPr>
          <p:cNvPr id="12" name="TextBox 11"/>
          <p:cNvSpPr txBox="1"/>
          <p:nvPr/>
        </p:nvSpPr>
        <p:spPr>
          <a:xfrm>
            <a:off x="1235519" y="4464360"/>
            <a:ext cx="80424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word</a:t>
            </a:r>
          </a:p>
        </p:txBody>
      </p:sp>
      <p:sp>
        <p:nvSpPr>
          <p:cNvPr id="13" name="TextBox 12"/>
          <p:cNvSpPr txBox="1"/>
          <p:nvPr/>
        </p:nvSpPr>
        <p:spPr>
          <a:xfrm>
            <a:off x="1235519" y="551628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a:t>
            </a:r>
          </a:p>
        </p:txBody>
      </p:sp>
      <p:sp>
        <p:nvSpPr>
          <p:cNvPr id="14" name="TextBox 13"/>
          <p:cNvSpPr txBox="1"/>
          <p:nvPr/>
        </p:nvSpPr>
        <p:spPr>
          <a:xfrm>
            <a:off x="4824360" y="3744720"/>
            <a:ext cx="36648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Defining the </a:t>
            </a:r>
            <a:r>
              <a:rPr lang="en-GB" sz="2400" b="1" i="0" u="none" strike="noStrike" kern="1200">
                <a:ln>
                  <a:noFill/>
                </a:ln>
                <a:latin typeface="Liberation Sans" pitchFamily="18"/>
                <a:ea typeface="WenQuanYi Micro Hei" pitchFamily="2"/>
                <a:cs typeface="Lohit Devanagari" pitchFamily="2"/>
              </a:rPr>
              <a:t>loop variable</a:t>
            </a:r>
          </a:p>
        </p:txBody>
      </p:sp>
      <p:cxnSp>
        <p:nvCxnSpPr>
          <p:cNvPr id="15" name="Elbow Connector 14"/>
          <p:cNvCxnSpPr>
            <a:stCxn id="14" idx="1"/>
            <a:endCxn id="12" idx="0"/>
          </p:cNvCxnSpPr>
          <p:nvPr/>
        </p:nvCxnSpPr>
        <p:spPr>
          <a:xfrm rot="10800000" flipV="1">
            <a:off x="1637640" y="3950820"/>
            <a:ext cx="3186721" cy="513540"/>
          </a:xfrm>
          <a:prstGeom prst="bentConnector2">
            <a:avLst/>
          </a:prstGeom>
          <a:noFill/>
          <a:ln w="18000">
            <a:solidFill>
              <a:srgbClr val="00FFFF"/>
            </a:solidFill>
            <a:prstDash val="solid"/>
            <a:tailEnd type="arrow"/>
          </a:ln>
        </p:spPr>
      </p:cxnSp>
      <p:cxnSp>
        <p:nvCxnSpPr>
          <p:cNvPr id="16" name="Elbow Connector 15"/>
          <p:cNvCxnSpPr>
            <a:stCxn id="12" idx="2"/>
            <a:endCxn id="2" idx="0"/>
          </p:cNvCxnSpPr>
          <p:nvPr/>
        </p:nvCxnSpPr>
        <p:spPr>
          <a:xfrm rot="16200000" flipH="1">
            <a:off x="1869479" y="4650839"/>
            <a:ext cx="633600" cy="1097281"/>
          </a:xfrm>
          <a:prstGeom prst="bentConnector3">
            <a:avLst/>
          </a:prstGeom>
          <a:noFill/>
          <a:ln w="18000">
            <a:solidFill>
              <a:srgbClr val="00FFFF"/>
            </a:solidFill>
            <a:prstDash val="solid"/>
            <a:tailEnd type="arrow"/>
          </a:ln>
        </p:spPr>
      </p:cxnSp>
      <p:sp>
        <p:nvSpPr>
          <p:cNvPr id="17" name="TextBox 16"/>
          <p:cNvSpPr txBox="1"/>
          <p:nvPr/>
        </p:nvSpPr>
        <p:spPr>
          <a:xfrm>
            <a:off x="4824360" y="6265079"/>
            <a:ext cx="31741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Using the loop variable</a:t>
            </a:r>
          </a:p>
        </p:txBody>
      </p:sp>
      <p:cxnSp>
        <p:nvCxnSpPr>
          <p:cNvPr id="18" name="Elbow Connector 17"/>
          <p:cNvCxnSpPr>
            <a:stCxn id="17" idx="1"/>
            <a:endCxn id="2" idx="2"/>
          </p:cNvCxnSpPr>
          <p:nvPr/>
        </p:nvCxnSpPr>
        <p:spPr>
          <a:xfrm rot="10800000">
            <a:off x="2734920" y="5934601"/>
            <a:ext cx="2089440" cy="536579"/>
          </a:xfrm>
          <a:prstGeom prst="bentConnector2">
            <a:avLst/>
          </a:prstGeom>
          <a:noFill/>
          <a:ln w="18000">
            <a:solidFill>
              <a:srgbClr val="00FFFF"/>
            </a:solidFill>
            <a:prstDash val="solid"/>
            <a:tailEnd type="arrow"/>
          </a:ln>
        </p:spPr>
      </p:cxnSp>
      <p:sp>
        <p:nvSpPr>
          <p:cNvPr id="19" name="TextBox 18"/>
          <p:cNvSpPr txBox="1"/>
          <p:nvPr/>
        </p:nvSpPr>
        <p:spPr>
          <a:xfrm>
            <a:off x="503999" y="5516280"/>
            <a:ext cx="45827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sp>
        <p:nvSpPr>
          <p:cNvPr id="30" name="Slide Number Placeholder 1"/>
          <p:cNvSpPr>
            <a:spLocks noGrp="1"/>
          </p:cNvSpPr>
          <p:nvPr>
            <p:ph type="sldNum" sz="quarter" idx="10"/>
          </p:nvPr>
        </p:nvSpPr>
        <p:spPr/>
        <p:txBody>
          <a:bodyPr/>
          <a:lstStyle/>
          <a:p>
            <a:pPr lvl="0"/>
            <a:fld id="{D398E8FE-BE7C-4956-A482-B9284F4EC2EF}" type="slidenum">
              <a:t>24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Text: a “string” of characters</a:t>
            </a:r>
          </a:p>
        </p:txBody>
      </p:sp>
      <p:sp>
        <p:nvSpPr>
          <p:cNvPr id="3" name="TextBox 2"/>
          <p:cNvSpPr txBox="1"/>
          <p:nvPr/>
        </p:nvSpPr>
        <p:spPr>
          <a:xfrm>
            <a:off x="505799" y="22345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2234520"/>
            <a:ext cx="39146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type(</a:t>
            </a:r>
            <a:r>
              <a:rPr lang="en-GB" sz="2400" b="1" i="0" u="none" strike="noStrike" kern="1200">
                <a:ln>
                  <a:noFill/>
                </a:ln>
                <a:latin typeface="Liberation Mono" pitchFamily="49"/>
                <a:ea typeface="Liberation Mono" pitchFamily="49"/>
                <a:cs typeface="Liberation Mono" pitchFamily="49"/>
              </a:rPr>
              <a:t>'Hello, world!</a:t>
            </a:r>
            <a:r>
              <a:rPr lang="en-GB" sz="2400" b="1" i="0" u="none" strike="noStrike" kern="1200">
                <a:ln>
                  <a:noFill/>
                </a:ln>
                <a:solidFill>
                  <a:srgbClr val="000000"/>
                </a:solidFill>
                <a:latin typeface="Liberation Mono" pitchFamily="49"/>
                <a:ea typeface="Liberation Mono" pitchFamily="49"/>
                <a:cs typeface="Liberation Mono" pitchFamily="49"/>
              </a:rPr>
              <a:t>')</a:t>
            </a:r>
          </a:p>
        </p:txBody>
      </p:sp>
      <p:sp>
        <p:nvSpPr>
          <p:cNvPr id="5" name="TextBox 4"/>
          <p:cNvSpPr txBox="1"/>
          <p:nvPr/>
        </p:nvSpPr>
        <p:spPr>
          <a:xfrm>
            <a:off x="505799" y="2954519"/>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&lt;class 'str'&gt;</a:t>
            </a:r>
          </a:p>
        </p:txBody>
      </p:sp>
      <p:sp>
        <p:nvSpPr>
          <p:cNvPr id="6" name="TextBox 5"/>
          <p:cNvSpPr txBox="1"/>
          <p:nvPr/>
        </p:nvSpPr>
        <p:spPr>
          <a:xfrm>
            <a:off x="6985799" y="2954519"/>
            <a:ext cx="29361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 string of characters</a:t>
            </a:r>
          </a:p>
        </p:txBody>
      </p:sp>
      <p:cxnSp>
        <p:nvCxnSpPr>
          <p:cNvPr id="7" name="Straight Arrow Connector 6"/>
          <p:cNvCxnSpPr>
            <a:stCxn id="6" idx="1"/>
          </p:cNvCxnSpPr>
          <p:nvPr/>
        </p:nvCxnSpPr>
        <p:spPr>
          <a:xfrm flipH="1">
            <a:off x="3140279" y="3160440"/>
            <a:ext cx="3845520" cy="3239"/>
          </a:xfrm>
          <a:prstGeom prst="straightConnector1">
            <a:avLst/>
          </a:prstGeom>
          <a:noFill/>
          <a:ln w="18000">
            <a:solidFill>
              <a:srgbClr val="00FFFF"/>
            </a:solidFill>
            <a:prstDash val="solid"/>
            <a:tailEnd type="arrow"/>
          </a:ln>
        </p:spPr>
      </p:cxnSp>
      <p:sp>
        <p:nvSpPr>
          <p:cNvPr id="8" name="Freeform 7"/>
          <p:cNvSpPr/>
          <p:nvPr/>
        </p:nvSpPr>
        <p:spPr>
          <a:xfrm>
            <a:off x="505799" y="5976000"/>
            <a:ext cx="7126199"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rtl="0" hangingPunct="0">
              <a:lnSpc>
                <a:spcPct val="100000"/>
              </a:lnSpc>
              <a:spcBef>
                <a:spcPts val="0"/>
              </a:spcBef>
              <a:spcAft>
                <a:spcPts val="0"/>
              </a:spcAft>
              <a:buNone/>
              <a:tabLst/>
            </a:pPr>
            <a:endParaRPr lang="en-GB" sz="2400" b="1" i="0" u="none" strike="noStrike" kern="1200">
              <a:ln>
                <a:noFill/>
              </a:ln>
              <a:latin typeface="Liberation Sans" pitchFamily="18"/>
              <a:ea typeface="WenQuanYi Micro Hei" pitchFamily="2"/>
              <a:cs typeface="Lohit Devanagari" pitchFamily="2"/>
            </a:endParaRPr>
          </a:p>
        </p:txBody>
      </p:sp>
      <p:sp>
        <p:nvSpPr>
          <p:cNvPr id="9" name="Freeform 8"/>
          <p:cNvSpPr/>
          <p:nvPr/>
        </p:nvSpPr>
        <p:spPr>
          <a:xfrm>
            <a:off x="2593800" y="612000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a:t>
            </a:r>
          </a:p>
        </p:txBody>
      </p:sp>
      <p:sp>
        <p:nvSpPr>
          <p:cNvPr id="10" name="Freeform 9"/>
          <p:cNvSpPr/>
          <p:nvPr/>
        </p:nvSpPr>
        <p:spPr>
          <a:xfrm>
            <a:off x="2953439" y="611964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a:t>
            </a:r>
          </a:p>
        </p:txBody>
      </p:sp>
      <p:sp>
        <p:nvSpPr>
          <p:cNvPr id="11" name="Freeform 10"/>
          <p:cNvSpPr/>
          <p:nvPr/>
        </p:nvSpPr>
        <p:spPr>
          <a:xfrm>
            <a:off x="3313080" y="611927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12" name="Freeform 11"/>
          <p:cNvSpPr/>
          <p:nvPr/>
        </p:nvSpPr>
        <p:spPr>
          <a:xfrm>
            <a:off x="3672720" y="611892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13" name="Freeform 12"/>
          <p:cNvSpPr/>
          <p:nvPr/>
        </p:nvSpPr>
        <p:spPr>
          <a:xfrm>
            <a:off x="4032359" y="611855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o</a:t>
            </a:r>
          </a:p>
        </p:txBody>
      </p:sp>
      <p:sp>
        <p:nvSpPr>
          <p:cNvPr id="14" name="Freeform 13"/>
          <p:cNvSpPr/>
          <p:nvPr/>
        </p:nvSpPr>
        <p:spPr>
          <a:xfrm>
            <a:off x="4392000" y="611819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5" name="Freeform 14"/>
          <p:cNvSpPr/>
          <p:nvPr/>
        </p:nvSpPr>
        <p:spPr>
          <a:xfrm>
            <a:off x="4751640" y="611784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a:t>
            </a:r>
          </a:p>
        </p:txBody>
      </p:sp>
      <p:sp>
        <p:nvSpPr>
          <p:cNvPr id="16" name="Freeform 15"/>
          <p:cNvSpPr/>
          <p:nvPr/>
        </p:nvSpPr>
        <p:spPr>
          <a:xfrm>
            <a:off x="5111279" y="611747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a:t>
            </a:r>
          </a:p>
        </p:txBody>
      </p:sp>
      <p:sp>
        <p:nvSpPr>
          <p:cNvPr id="17" name="Freeform 16"/>
          <p:cNvSpPr/>
          <p:nvPr/>
        </p:nvSpPr>
        <p:spPr>
          <a:xfrm>
            <a:off x="5470920" y="611711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o</a:t>
            </a:r>
          </a:p>
        </p:txBody>
      </p:sp>
      <p:sp>
        <p:nvSpPr>
          <p:cNvPr id="18" name="Freeform 17"/>
          <p:cNvSpPr/>
          <p:nvPr/>
        </p:nvSpPr>
        <p:spPr>
          <a:xfrm>
            <a:off x="5830560" y="611676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a:t>
            </a:r>
          </a:p>
        </p:txBody>
      </p:sp>
      <p:sp>
        <p:nvSpPr>
          <p:cNvPr id="19" name="Freeform 18"/>
          <p:cNvSpPr/>
          <p:nvPr/>
        </p:nvSpPr>
        <p:spPr>
          <a:xfrm>
            <a:off x="6190200" y="611639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20" name="Freeform 19"/>
          <p:cNvSpPr/>
          <p:nvPr/>
        </p:nvSpPr>
        <p:spPr>
          <a:xfrm>
            <a:off x="6549840" y="611603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a:t>
            </a:r>
          </a:p>
        </p:txBody>
      </p:sp>
      <p:sp>
        <p:nvSpPr>
          <p:cNvPr id="21" name="Freeform 20"/>
          <p:cNvSpPr/>
          <p:nvPr/>
        </p:nvSpPr>
        <p:spPr>
          <a:xfrm>
            <a:off x="6909480" y="611567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22" name="Freeform 21"/>
          <p:cNvSpPr/>
          <p:nvPr/>
        </p:nvSpPr>
        <p:spPr>
          <a:xfrm>
            <a:off x="1513440" y="611964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13</a:t>
            </a:r>
          </a:p>
        </p:txBody>
      </p:sp>
      <p:sp>
        <p:nvSpPr>
          <p:cNvPr id="23" name="TextBox 22"/>
          <p:cNvSpPr txBox="1"/>
          <p:nvPr/>
        </p:nvSpPr>
        <p:spPr>
          <a:xfrm>
            <a:off x="6985799" y="3665880"/>
            <a:ext cx="175067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Class: string</a:t>
            </a:r>
          </a:p>
        </p:txBody>
      </p:sp>
      <p:sp>
        <p:nvSpPr>
          <p:cNvPr id="24" name="TextBox 23"/>
          <p:cNvSpPr txBox="1"/>
          <p:nvPr/>
        </p:nvSpPr>
        <p:spPr>
          <a:xfrm>
            <a:off x="6985799" y="4377240"/>
            <a:ext cx="15145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Length: 13</a:t>
            </a:r>
          </a:p>
        </p:txBody>
      </p:sp>
      <p:sp>
        <p:nvSpPr>
          <p:cNvPr id="25" name="TextBox 24"/>
          <p:cNvSpPr txBox="1"/>
          <p:nvPr/>
        </p:nvSpPr>
        <p:spPr>
          <a:xfrm>
            <a:off x="6985799" y="5088600"/>
            <a:ext cx="10054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Letters</a:t>
            </a:r>
          </a:p>
        </p:txBody>
      </p:sp>
      <p:sp>
        <p:nvSpPr>
          <p:cNvPr id="26" name="TextBox 25"/>
          <p:cNvSpPr txBox="1"/>
          <p:nvPr/>
        </p:nvSpPr>
        <p:spPr>
          <a:xfrm>
            <a:off x="612000" y="6228000"/>
            <a:ext cx="570960" cy="43020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cxnSp>
        <p:nvCxnSpPr>
          <p:cNvPr id="27" name="Elbow Connector 26"/>
          <p:cNvCxnSpPr>
            <a:stCxn id="23" idx="1"/>
            <a:endCxn id="26" idx="0"/>
          </p:cNvCxnSpPr>
          <p:nvPr/>
        </p:nvCxnSpPr>
        <p:spPr>
          <a:xfrm rot="10800000" flipV="1">
            <a:off x="897481" y="3871980"/>
            <a:ext cx="6088319" cy="2356020"/>
          </a:xfrm>
          <a:prstGeom prst="bentConnector2">
            <a:avLst/>
          </a:prstGeom>
          <a:noFill/>
          <a:ln w="18000">
            <a:solidFill>
              <a:srgbClr val="00FFFF"/>
            </a:solidFill>
            <a:prstDash val="solid"/>
            <a:tailEnd type="arrow"/>
          </a:ln>
        </p:spPr>
      </p:cxnSp>
      <p:cxnSp>
        <p:nvCxnSpPr>
          <p:cNvPr id="28" name="Elbow Connector 27"/>
          <p:cNvCxnSpPr>
            <a:stCxn id="24" idx="1"/>
            <a:endCxn id="22" idx="0"/>
          </p:cNvCxnSpPr>
          <p:nvPr/>
        </p:nvCxnSpPr>
        <p:spPr>
          <a:xfrm rot="10800000" flipV="1">
            <a:off x="1836721" y="4583340"/>
            <a:ext cx="5149079" cy="1536300"/>
          </a:xfrm>
          <a:prstGeom prst="bentConnector2">
            <a:avLst/>
          </a:prstGeom>
          <a:noFill/>
          <a:ln w="18000">
            <a:solidFill>
              <a:srgbClr val="00FFFF"/>
            </a:solidFill>
            <a:prstDash val="solid"/>
            <a:tailEnd type="arrow"/>
          </a:ln>
        </p:spPr>
      </p:cxnSp>
      <p:cxnSp>
        <p:nvCxnSpPr>
          <p:cNvPr id="29" name="Elbow Connector 28"/>
          <p:cNvCxnSpPr>
            <a:stCxn id="25" idx="1"/>
            <a:endCxn id="15" idx="0"/>
          </p:cNvCxnSpPr>
          <p:nvPr/>
        </p:nvCxnSpPr>
        <p:spPr>
          <a:xfrm rot="10800000" flipV="1">
            <a:off x="4931461" y="5294700"/>
            <a:ext cx="2054339" cy="823140"/>
          </a:xfrm>
          <a:prstGeom prst="bentConnector2">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name="page240">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pPr lvl="0"/>
            <a:fld id="{4EA1F392-8BF1-41FC-A70D-F4F713E6A1B1}" type="slidenum">
              <a:t>240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The “for loop” for printing</a:t>
            </a:r>
          </a:p>
        </p:txBody>
      </p:sp>
      <p:sp>
        <p:nvSpPr>
          <p:cNvPr id="3" name="TextBox 2"/>
          <p:cNvSpPr txBox="1"/>
          <p:nvPr/>
        </p:nvSpPr>
        <p:spPr>
          <a:xfrm>
            <a:off x="2332800" y="551628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word</a:t>
            </a:r>
          </a:p>
        </p:txBody>
      </p:sp>
      <p:sp>
        <p:nvSpPr>
          <p:cNvPr id="4" name="TextBox 3"/>
          <p:cNvSpPr txBox="1"/>
          <p:nvPr/>
        </p:nvSpPr>
        <p:spPr>
          <a:xfrm>
            <a:off x="3064320" y="55162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5" name="TextBox 4"/>
          <p:cNvSpPr txBox="1"/>
          <p:nvPr/>
        </p:nvSpPr>
        <p:spPr>
          <a:xfrm>
            <a:off x="503999" y="302436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words</a:t>
            </a:r>
          </a:p>
        </p:txBody>
      </p:sp>
      <p:sp>
        <p:nvSpPr>
          <p:cNvPr id="6" name="TextBox 5"/>
          <p:cNvSpPr txBox="1"/>
          <p:nvPr/>
        </p:nvSpPr>
        <p:spPr>
          <a:xfrm>
            <a:off x="1967039" y="3024360"/>
            <a:ext cx="7758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['The', 'cat', 'sat', 'on', 'the', 'mat.']</a:t>
            </a:r>
          </a:p>
        </p:txBody>
      </p:sp>
      <p:sp>
        <p:nvSpPr>
          <p:cNvPr id="7" name="TextBox 6"/>
          <p:cNvSpPr txBox="1"/>
          <p:nvPr/>
        </p:nvSpPr>
        <p:spPr>
          <a:xfrm>
            <a:off x="1601280" y="302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8" name="TextBox 7"/>
          <p:cNvSpPr txBox="1"/>
          <p:nvPr/>
        </p:nvSpPr>
        <p:spPr>
          <a:xfrm>
            <a:off x="503999" y="4464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a:t>
            </a:r>
          </a:p>
        </p:txBody>
      </p:sp>
      <p:sp>
        <p:nvSpPr>
          <p:cNvPr id="9" name="TextBox 8"/>
          <p:cNvSpPr txBox="1"/>
          <p:nvPr/>
        </p:nvSpPr>
        <p:spPr>
          <a:xfrm>
            <a:off x="3795839" y="446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0" name="TextBox 9"/>
          <p:cNvSpPr txBox="1"/>
          <p:nvPr/>
        </p:nvSpPr>
        <p:spPr>
          <a:xfrm>
            <a:off x="2698560" y="446436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words</a:t>
            </a:r>
          </a:p>
        </p:txBody>
      </p:sp>
      <p:sp>
        <p:nvSpPr>
          <p:cNvPr id="11" name="TextBox 10"/>
          <p:cNvSpPr txBox="1"/>
          <p:nvPr/>
        </p:nvSpPr>
        <p:spPr>
          <a:xfrm>
            <a:off x="2149920" y="446436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in</a:t>
            </a:r>
          </a:p>
        </p:txBody>
      </p:sp>
      <p:sp>
        <p:nvSpPr>
          <p:cNvPr id="12" name="TextBox 11"/>
          <p:cNvSpPr txBox="1"/>
          <p:nvPr/>
        </p:nvSpPr>
        <p:spPr>
          <a:xfrm>
            <a:off x="1235519" y="446436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word</a:t>
            </a:r>
          </a:p>
        </p:txBody>
      </p:sp>
      <p:sp>
        <p:nvSpPr>
          <p:cNvPr id="13" name="TextBox 12"/>
          <p:cNvSpPr txBox="1"/>
          <p:nvPr/>
        </p:nvSpPr>
        <p:spPr>
          <a:xfrm>
            <a:off x="1235519" y="551628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a:t>
            </a:r>
          </a:p>
        </p:txBody>
      </p:sp>
      <p:sp>
        <p:nvSpPr>
          <p:cNvPr id="14" name="TextBox 13"/>
          <p:cNvSpPr txBox="1"/>
          <p:nvPr/>
        </p:nvSpPr>
        <p:spPr>
          <a:xfrm>
            <a:off x="503999" y="5516280"/>
            <a:ext cx="45827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a:t>
            </a:r>
          </a:p>
        </p:txBody>
      </p:sp>
      <p:sp>
        <p:nvSpPr>
          <p:cNvPr id="15" name="Freeform 14"/>
          <p:cNvSpPr/>
          <p:nvPr/>
        </p:nvSpPr>
        <p:spPr>
          <a:xfrm>
            <a:off x="8184600" y="5968799"/>
            <a:ext cx="1551960" cy="853919"/>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ctr" anchorCtr="0" compatLnSpc="0"/>
          <a:lstStyle/>
          <a:p>
            <a:pPr marL="0" marR="0" lvl="0" indent="0" algn="ctr"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for1.py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name="page241">
    <p:spTree>
      <p:nvGrpSpPr>
        <p:cNvPr id="1" name=""/>
        <p:cNvGrpSpPr/>
        <p:nvPr/>
      </p:nvGrpSpPr>
      <p:grpSpPr>
        <a:xfrm>
          <a:off x="0" y="0"/>
          <a:ext cx="0" cy="0"/>
          <a:chOff x="0" y="0"/>
          <a:chExt cx="0" cy="0"/>
        </a:xfrm>
      </p:grpSpPr>
      <p:sp>
        <p:nvSpPr>
          <p:cNvPr id="22" name="Slide Number Placeholder 1"/>
          <p:cNvSpPr>
            <a:spLocks noGrp="1"/>
          </p:cNvSpPr>
          <p:nvPr>
            <p:ph type="sldNum" sz="quarter" idx="10"/>
          </p:nvPr>
        </p:nvSpPr>
        <p:spPr/>
        <p:txBody>
          <a:bodyPr/>
          <a:lstStyle/>
          <a:p>
            <a:pPr lvl="0"/>
            <a:fld id="{5FA73CAE-FC22-44AE-95E2-B2AB6CCE4370}" type="slidenum">
              <a:t>241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The “for loop” for adding</a:t>
            </a:r>
          </a:p>
        </p:txBody>
      </p:sp>
      <p:sp>
        <p:nvSpPr>
          <p:cNvPr id="3" name="TextBox 2"/>
          <p:cNvSpPr txBox="1"/>
          <p:nvPr/>
        </p:nvSpPr>
        <p:spPr>
          <a:xfrm>
            <a:off x="503999" y="2304360"/>
            <a:ext cx="5744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numbers = [45, 76, -23, 90, 15]</a:t>
            </a:r>
          </a:p>
        </p:txBody>
      </p:sp>
      <p:sp>
        <p:nvSpPr>
          <p:cNvPr id="4" name="TextBox 3"/>
          <p:cNvSpPr txBox="1"/>
          <p:nvPr/>
        </p:nvSpPr>
        <p:spPr>
          <a:xfrm>
            <a:off x="503999" y="4464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a:t>
            </a:r>
          </a:p>
        </p:txBody>
      </p:sp>
      <p:sp>
        <p:nvSpPr>
          <p:cNvPr id="5" name="TextBox 4"/>
          <p:cNvSpPr txBox="1"/>
          <p:nvPr/>
        </p:nvSpPr>
        <p:spPr>
          <a:xfrm>
            <a:off x="4515840" y="446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6" name="TextBox 5"/>
          <p:cNvSpPr txBox="1"/>
          <p:nvPr/>
        </p:nvSpPr>
        <p:spPr>
          <a:xfrm>
            <a:off x="2509920" y="446436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in</a:t>
            </a:r>
          </a:p>
        </p:txBody>
      </p:sp>
      <p:sp>
        <p:nvSpPr>
          <p:cNvPr id="7" name="TextBox 6"/>
          <p:cNvSpPr txBox="1"/>
          <p:nvPr/>
        </p:nvSpPr>
        <p:spPr>
          <a:xfrm>
            <a:off x="1235519" y="551628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sum +=</a:t>
            </a:r>
          </a:p>
        </p:txBody>
      </p:sp>
      <p:sp>
        <p:nvSpPr>
          <p:cNvPr id="8" name="TextBox 7"/>
          <p:cNvSpPr txBox="1"/>
          <p:nvPr/>
        </p:nvSpPr>
        <p:spPr>
          <a:xfrm>
            <a:off x="503999" y="302436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sum = 0</a:t>
            </a:r>
          </a:p>
        </p:txBody>
      </p:sp>
      <p:sp>
        <p:nvSpPr>
          <p:cNvPr id="9" name="TextBox 8"/>
          <p:cNvSpPr txBox="1"/>
          <p:nvPr/>
        </p:nvSpPr>
        <p:spPr>
          <a:xfrm>
            <a:off x="1235519" y="446436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a:t>
            </a:r>
          </a:p>
        </p:txBody>
      </p:sp>
      <p:sp>
        <p:nvSpPr>
          <p:cNvPr id="10" name="TextBox 9"/>
          <p:cNvSpPr txBox="1"/>
          <p:nvPr/>
        </p:nvSpPr>
        <p:spPr>
          <a:xfrm>
            <a:off x="3058560" y="446436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numbers</a:t>
            </a:r>
          </a:p>
        </p:txBody>
      </p:sp>
      <p:sp>
        <p:nvSpPr>
          <p:cNvPr id="11" name="TextBox 10"/>
          <p:cNvSpPr txBox="1"/>
          <p:nvPr/>
        </p:nvSpPr>
        <p:spPr>
          <a:xfrm>
            <a:off x="503999" y="698436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print(sum)</a:t>
            </a:r>
          </a:p>
        </p:txBody>
      </p:sp>
      <p:sp>
        <p:nvSpPr>
          <p:cNvPr id="12" name="TextBox 11"/>
          <p:cNvSpPr txBox="1"/>
          <p:nvPr/>
        </p:nvSpPr>
        <p:spPr>
          <a:xfrm>
            <a:off x="2515680" y="551628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a:t>
            </a:r>
          </a:p>
        </p:txBody>
      </p:sp>
      <p:cxnSp>
        <p:nvCxnSpPr>
          <p:cNvPr id="13" name="Elbow Connector 12"/>
          <p:cNvCxnSpPr>
            <a:stCxn id="9" idx="2"/>
            <a:endCxn id="12" idx="0"/>
          </p:cNvCxnSpPr>
          <p:nvPr/>
        </p:nvCxnSpPr>
        <p:spPr>
          <a:xfrm rot="16200000" flipH="1">
            <a:off x="2143799" y="4559399"/>
            <a:ext cx="633600" cy="1280161"/>
          </a:xfrm>
          <a:prstGeom prst="bentConnector3">
            <a:avLst/>
          </a:prstGeom>
          <a:noFill/>
          <a:ln w="18000">
            <a:solidFill>
              <a:srgbClr val="00FFFF"/>
            </a:solidFill>
            <a:prstDash val="solid"/>
            <a:tailEnd type="arrow"/>
          </a:ln>
        </p:spPr>
      </p:cxnSp>
      <p:sp>
        <p:nvSpPr>
          <p:cNvPr id="14" name="TextBox 13"/>
          <p:cNvSpPr txBox="1"/>
          <p:nvPr/>
        </p:nvSpPr>
        <p:spPr>
          <a:xfrm>
            <a:off x="6083999" y="3024360"/>
            <a:ext cx="307331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Set up before the loop</a:t>
            </a:r>
          </a:p>
        </p:txBody>
      </p:sp>
      <p:cxnSp>
        <p:nvCxnSpPr>
          <p:cNvPr id="15" name="Straight Arrow Connector 14"/>
          <p:cNvCxnSpPr>
            <a:stCxn id="14" idx="1"/>
            <a:endCxn id="8" idx="3"/>
          </p:cNvCxnSpPr>
          <p:nvPr/>
        </p:nvCxnSpPr>
        <p:spPr>
          <a:xfrm flipH="1">
            <a:off x="1856879" y="3230460"/>
            <a:ext cx="4227120" cy="3060"/>
          </a:xfrm>
          <a:prstGeom prst="straightConnector1">
            <a:avLst/>
          </a:prstGeom>
          <a:noFill/>
          <a:ln w="18000">
            <a:solidFill>
              <a:srgbClr val="00FFFF"/>
            </a:solidFill>
            <a:prstDash val="solid"/>
            <a:tailEnd type="arrow"/>
          </a:ln>
        </p:spPr>
      </p:cxnSp>
      <p:sp>
        <p:nvSpPr>
          <p:cNvPr id="16" name="TextBox 15"/>
          <p:cNvSpPr txBox="1"/>
          <p:nvPr/>
        </p:nvSpPr>
        <p:spPr>
          <a:xfrm>
            <a:off x="6084360" y="5544720"/>
            <a:ext cx="307331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Processing in the loop</a:t>
            </a:r>
          </a:p>
        </p:txBody>
      </p:sp>
      <p:cxnSp>
        <p:nvCxnSpPr>
          <p:cNvPr id="17" name="Straight Arrow Connector 16"/>
          <p:cNvCxnSpPr>
            <a:stCxn id="16" idx="1"/>
          </p:cNvCxnSpPr>
          <p:nvPr/>
        </p:nvCxnSpPr>
        <p:spPr>
          <a:xfrm flipH="1" flipV="1">
            <a:off x="3685679" y="5725440"/>
            <a:ext cx="2398681" cy="25200"/>
          </a:xfrm>
          <a:prstGeom prst="straightConnector1">
            <a:avLst/>
          </a:prstGeom>
          <a:noFill/>
          <a:ln w="18000">
            <a:solidFill>
              <a:srgbClr val="00FFFF"/>
            </a:solidFill>
            <a:prstDash val="solid"/>
            <a:tailEnd type="arrow"/>
          </a:ln>
        </p:spPr>
      </p:cxnSp>
      <p:sp>
        <p:nvSpPr>
          <p:cNvPr id="18" name="TextBox 17"/>
          <p:cNvSpPr txBox="1"/>
          <p:nvPr/>
        </p:nvSpPr>
        <p:spPr>
          <a:xfrm>
            <a:off x="6084719" y="6985079"/>
            <a:ext cx="295451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Results after the loop</a:t>
            </a:r>
          </a:p>
        </p:txBody>
      </p:sp>
      <p:cxnSp>
        <p:nvCxnSpPr>
          <p:cNvPr id="19" name="Straight Arrow Connector 18"/>
          <p:cNvCxnSpPr/>
          <p:nvPr/>
        </p:nvCxnSpPr>
        <p:spPr>
          <a:xfrm flipH="1">
            <a:off x="2406960" y="7190999"/>
            <a:ext cx="3677759" cy="2520"/>
          </a:xfrm>
          <a:prstGeom prst="straightConnector1">
            <a:avLst/>
          </a:prstGeom>
          <a:noFill/>
          <a:ln w="18000">
            <a:solidFill>
              <a:srgbClr val="00FFFF"/>
            </a:solidFill>
            <a:prstDash val="solid"/>
            <a:tailEnd type="arrow"/>
          </a:ln>
        </p:spPr>
      </p:cxnSp>
      <p:sp>
        <p:nvSpPr>
          <p:cNvPr id="20" name="TextBox 19"/>
          <p:cNvSpPr txBox="1"/>
          <p:nvPr/>
        </p:nvSpPr>
        <p:spPr>
          <a:xfrm>
            <a:off x="503999" y="5516280"/>
            <a:ext cx="45827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a:t>
            </a:r>
          </a:p>
        </p:txBody>
      </p:sp>
      <p:sp>
        <p:nvSpPr>
          <p:cNvPr id="21" name="Freeform 20"/>
          <p:cNvSpPr/>
          <p:nvPr/>
        </p:nvSpPr>
        <p:spPr>
          <a:xfrm>
            <a:off x="8184960" y="5968799"/>
            <a:ext cx="1551960" cy="853919"/>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ctr" anchorCtr="0" compatLnSpc="0"/>
          <a:lstStyle/>
          <a:p>
            <a:pPr marL="0" marR="0" lvl="0" indent="0" algn="ctr"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for2.py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name="page242">
    <p:spTree>
      <p:nvGrpSpPr>
        <p:cNvPr id="1" name=""/>
        <p:cNvGrpSpPr/>
        <p:nvPr/>
      </p:nvGrpSpPr>
      <p:grpSpPr>
        <a:xfrm>
          <a:off x="0" y="0"/>
          <a:ext cx="0" cy="0"/>
          <a:chOff x="0" y="0"/>
          <a:chExt cx="0" cy="0"/>
        </a:xfrm>
      </p:grpSpPr>
      <p:sp>
        <p:nvSpPr>
          <p:cNvPr id="22" name="Slide Number Placeholder 1"/>
          <p:cNvSpPr>
            <a:spLocks noGrp="1"/>
          </p:cNvSpPr>
          <p:nvPr>
            <p:ph type="sldNum" sz="quarter" idx="10"/>
          </p:nvPr>
        </p:nvSpPr>
        <p:spPr/>
        <p:txBody>
          <a:bodyPr/>
          <a:lstStyle/>
          <a:p>
            <a:pPr lvl="0"/>
            <a:fld id="{721535AF-EE98-43A9-B747-4EECE13734B4}" type="slidenum">
              <a:t>242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The “for loop” for creating a new list</a:t>
            </a:r>
          </a:p>
        </p:txBody>
      </p:sp>
      <p:sp>
        <p:nvSpPr>
          <p:cNvPr id="3" name="TextBox 2"/>
          <p:cNvSpPr txBox="1"/>
          <p:nvPr/>
        </p:nvSpPr>
        <p:spPr>
          <a:xfrm>
            <a:off x="503999" y="2304360"/>
            <a:ext cx="4830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numbers = [4, 7, -2, 9, 1]</a:t>
            </a:r>
          </a:p>
        </p:txBody>
      </p:sp>
      <p:sp>
        <p:nvSpPr>
          <p:cNvPr id="4" name="TextBox 3"/>
          <p:cNvSpPr txBox="1"/>
          <p:nvPr/>
        </p:nvSpPr>
        <p:spPr>
          <a:xfrm>
            <a:off x="503999" y="4464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a:t>
            </a:r>
          </a:p>
        </p:txBody>
      </p:sp>
      <p:sp>
        <p:nvSpPr>
          <p:cNvPr id="5" name="TextBox 4"/>
          <p:cNvSpPr txBox="1"/>
          <p:nvPr/>
        </p:nvSpPr>
        <p:spPr>
          <a:xfrm>
            <a:off x="4515840" y="446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6" name="TextBox 5"/>
          <p:cNvSpPr txBox="1"/>
          <p:nvPr/>
        </p:nvSpPr>
        <p:spPr>
          <a:xfrm>
            <a:off x="2509920" y="446436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in</a:t>
            </a:r>
          </a:p>
        </p:txBody>
      </p:sp>
      <p:sp>
        <p:nvSpPr>
          <p:cNvPr id="7" name="TextBox 6"/>
          <p:cNvSpPr txBox="1"/>
          <p:nvPr/>
        </p:nvSpPr>
        <p:spPr>
          <a:xfrm>
            <a:off x="1235519" y="551628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squares.append(</a:t>
            </a:r>
          </a:p>
        </p:txBody>
      </p:sp>
      <p:sp>
        <p:nvSpPr>
          <p:cNvPr id="8" name="TextBox 7"/>
          <p:cNvSpPr txBox="1"/>
          <p:nvPr/>
        </p:nvSpPr>
        <p:spPr>
          <a:xfrm>
            <a:off x="503999" y="302436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squares = [ ]</a:t>
            </a:r>
          </a:p>
        </p:txBody>
      </p:sp>
      <p:sp>
        <p:nvSpPr>
          <p:cNvPr id="9" name="TextBox 8"/>
          <p:cNvSpPr txBox="1"/>
          <p:nvPr/>
        </p:nvSpPr>
        <p:spPr>
          <a:xfrm>
            <a:off x="1235519" y="446436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a:t>
            </a:r>
          </a:p>
        </p:txBody>
      </p:sp>
      <p:sp>
        <p:nvSpPr>
          <p:cNvPr id="10" name="TextBox 9"/>
          <p:cNvSpPr txBox="1"/>
          <p:nvPr/>
        </p:nvSpPr>
        <p:spPr>
          <a:xfrm>
            <a:off x="3058560" y="446436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numbers</a:t>
            </a:r>
          </a:p>
        </p:txBody>
      </p:sp>
      <p:sp>
        <p:nvSpPr>
          <p:cNvPr id="11" name="TextBox 10"/>
          <p:cNvSpPr txBox="1"/>
          <p:nvPr/>
        </p:nvSpPr>
        <p:spPr>
          <a:xfrm>
            <a:off x="503999" y="698436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print(squares)</a:t>
            </a:r>
          </a:p>
        </p:txBody>
      </p:sp>
      <p:sp>
        <p:nvSpPr>
          <p:cNvPr id="12" name="TextBox 11"/>
          <p:cNvSpPr txBox="1"/>
          <p:nvPr/>
        </p:nvSpPr>
        <p:spPr>
          <a:xfrm>
            <a:off x="6083999" y="3024360"/>
            <a:ext cx="307331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Set up before the loop</a:t>
            </a:r>
          </a:p>
        </p:txBody>
      </p:sp>
      <p:cxnSp>
        <p:nvCxnSpPr>
          <p:cNvPr id="13" name="Straight Arrow Connector 12"/>
          <p:cNvCxnSpPr>
            <a:stCxn id="12" idx="1"/>
            <a:endCxn id="8" idx="3"/>
          </p:cNvCxnSpPr>
          <p:nvPr/>
        </p:nvCxnSpPr>
        <p:spPr>
          <a:xfrm flipH="1">
            <a:off x="2955599" y="3230460"/>
            <a:ext cx="3128400" cy="3060"/>
          </a:xfrm>
          <a:prstGeom prst="straightConnector1">
            <a:avLst/>
          </a:prstGeom>
          <a:noFill/>
          <a:ln w="18000">
            <a:solidFill>
              <a:srgbClr val="00FFFF"/>
            </a:solidFill>
            <a:prstDash val="solid"/>
            <a:tailEnd type="arrow"/>
          </a:ln>
        </p:spPr>
      </p:cxnSp>
      <p:sp>
        <p:nvSpPr>
          <p:cNvPr id="14" name="TextBox 13"/>
          <p:cNvSpPr txBox="1"/>
          <p:nvPr/>
        </p:nvSpPr>
        <p:spPr>
          <a:xfrm>
            <a:off x="6084360" y="5544720"/>
            <a:ext cx="307331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Processing in the loop</a:t>
            </a:r>
          </a:p>
        </p:txBody>
      </p:sp>
      <p:sp>
        <p:nvSpPr>
          <p:cNvPr id="15" name="TextBox 14"/>
          <p:cNvSpPr txBox="1"/>
          <p:nvPr/>
        </p:nvSpPr>
        <p:spPr>
          <a:xfrm>
            <a:off x="6084719" y="6985079"/>
            <a:ext cx="295451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Results after the loop</a:t>
            </a:r>
          </a:p>
        </p:txBody>
      </p:sp>
      <p:cxnSp>
        <p:nvCxnSpPr>
          <p:cNvPr id="16" name="Straight Arrow Connector 15"/>
          <p:cNvCxnSpPr/>
          <p:nvPr/>
        </p:nvCxnSpPr>
        <p:spPr>
          <a:xfrm flipH="1">
            <a:off x="3138479" y="7190999"/>
            <a:ext cx="2946240" cy="2520"/>
          </a:xfrm>
          <a:prstGeom prst="straightConnector1">
            <a:avLst/>
          </a:prstGeom>
          <a:noFill/>
          <a:ln w="18000">
            <a:solidFill>
              <a:srgbClr val="00FFFF"/>
            </a:solidFill>
            <a:prstDash val="solid"/>
            <a:tailEnd type="arrow"/>
          </a:ln>
        </p:spPr>
      </p:cxnSp>
      <p:sp>
        <p:nvSpPr>
          <p:cNvPr id="17" name="TextBox 16"/>
          <p:cNvSpPr txBox="1"/>
          <p:nvPr/>
        </p:nvSpPr>
        <p:spPr>
          <a:xfrm>
            <a:off x="3978720" y="551628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number**2</a:t>
            </a:r>
          </a:p>
        </p:txBody>
      </p:sp>
      <p:sp>
        <p:nvSpPr>
          <p:cNvPr id="18" name="TextBox 17"/>
          <p:cNvSpPr txBox="1"/>
          <p:nvPr/>
        </p:nvSpPr>
        <p:spPr>
          <a:xfrm>
            <a:off x="5624640" y="55162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cxnSp>
        <p:nvCxnSpPr>
          <p:cNvPr id="19" name="Elbow Connector 18"/>
          <p:cNvCxnSpPr>
            <a:stCxn id="9" idx="2"/>
          </p:cNvCxnSpPr>
          <p:nvPr/>
        </p:nvCxnSpPr>
        <p:spPr>
          <a:xfrm>
            <a:off x="1820519" y="4882680"/>
            <a:ext cx="3018241" cy="633600"/>
          </a:xfrm>
          <a:prstGeom prst="bentConnector3">
            <a:avLst/>
          </a:prstGeom>
          <a:noFill/>
          <a:ln w="18000">
            <a:solidFill>
              <a:srgbClr val="00FFFF"/>
            </a:solidFill>
            <a:prstDash val="solid"/>
            <a:tailEnd type="arrow"/>
          </a:ln>
        </p:spPr>
      </p:cxnSp>
      <p:sp>
        <p:nvSpPr>
          <p:cNvPr id="20" name="TextBox 19"/>
          <p:cNvSpPr txBox="1"/>
          <p:nvPr/>
        </p:nvSpPr>
        <p:spPr>
          <a:xfrm>
            <a:off x="503999" y="5516280"/>
            <a:ext cx="45827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a:t>
            </a:r>
          </a:p>
        </p:txBody>
      </p:sp>
      <p:sp>
        <p:nvSpPr>
          <p:cNvPr id="21" name="Freeform 20"/>
          <p:cNvSpPr/>
          <p:nvPr/>
        </p:nvSpPr>
        <p:spPr>
          <a:xfrm>
            <a:off x="8185320" y="5968799"/>
            <a:ext cx="1551960" cy="853919"/>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ctr" anchorCtr="0" compatLnSpc="0"/>
          <a:lstStyle/>
          <a:p>
            <a:pPr marL="0" marR="0" lvl="0" indent="0" algn="ctr"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for3.py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name="page243">
    <p:spTree>
      <p:nvGrpSpPr>
        <p:cNvPr id="1" name=""/>
        <p:cNvGrpSpPr/>
        <p:nvPr/>
      </p:nvGrpSpPr>
      <p:grpSpPr>
        <a:xfrm>
          <a:off x="0" y="0"/>
          <a:ext cx="0" cy="0"/>
          <a:chOff x="0" y="0"/>
          <a:chExt cx="0" cy="0"/>
        </a:xfrm>
      </p:grpSpPr>
      <p:sp>
        <p:nvSpPr>
          <p:cNvPr id="22" name="Slide Number Placeholder 1"/>
          <p:cNvSpPr>
            <a:spLocks noGrp="1"/>
          </p:cNvSpPr>
          <p:nvPr>
            <p:ph type="sldNum" sz="quarter" idx="10"/>
          </p:nvPr>
        </p:nvSpPr>
        <p:spPr/>
        <p:txBody>
          <a:bodyPr/>
          <a:lstStyle/>
          <a:p>
            <a:pPr lvl="0"/>
            <a:fld id="{E639A6B1-3F5E-4B67-9418-DF7DD687CB25}" type="slidenum">
              <a:t>243</a:t>
            </a:fld>
            <a:endParaRPr lang="en-GB"/>
          </a:p>
        </p:txBody>
      </p:sp>
      <p:cxnSp>
        <p:nvCxnSpPr>
          <p:cNvPr id="2" name="Straight Arrow Connector 1"/>
          <p:cNvCxnSpPr>
            <a:stCxn id="18" idx="1"/>
          </p:cNvCxnSpPr>
          <p:nvPr/>
        </p:nvCxnSpPr>
        <p:spPr>
          <a:xfrm flipH="1" flipV="1">
            <a:off x="2405520" y="3593521"/>
            <a:ext cx="4229640" cy="9539"/>
          </a:xfrm>
          <a:prstGeom prst="straightConnector1">
            <a:avLst/>
          </a:prstGeom>
          <a:noFill/>
          <a:ln w="18000">
            <a:solidFill>
              <a:srgbClr val="00FFFF"/>
            </a:solidFill>
            <a:prstDash val="solid"/>
            <a:tailEnd type="arrow"/>
          </a:ln>
        </p:spPr>
      </p:cxnSp>
      <p:sp>
        <p:nvSpPr>
          <p:cNvPr id="3" name="Title 2"/>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The loop variable persists!</a:t>
            </a:r>
          </a:p>
        </p:txBody>
      </p:sp>
      <p:sp>
        <p:nvSpPr>
          <p:cNvPr id="4" name="TextBox 3"/>
          <p:cNvSpPr txBox="1"/>
          <p:nvPr/>
        </p:nvSpPr>
        <p:spPr>
          <a:xfrm>
            <a:off x="503999" y="1944360"/>
            <a:ext cx="4830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numbers = [4, 7, -2, 9, 1]</a:t>
            </a:r>
          </a:p>
        </p:txBody>
      </p:sp>
      <p:sp>
        <p:nvSpPr>
          <p:cNvPr id="5" name="TextBox 4"/>
          <p:cNvSpPr txBox="1"/>
          <p:nvPr/>
        </p:nvSpPr>
        <p:spPr>
          <a:xfrm>
            <a:off x="503999" y="3384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a:t>
            </a:r>
          </a:p>
        </p:txBody>
      </p:sp>
      <p:sp>
        <p:nvSpPr>
          <p:cNvPr id="6" name="TextBox 5"/>
          <p:cNvSpPr txBox="1"/>
          <p:nvPr/>
        </p:nvSpPr>
        <p:spPr>
          <a:xfrm>
            <a:off x="4515840" y="338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2509920" y="338436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in</a:t>
            </a:r>
          </a:p>
        </p:txBody>
      </p:sp>
      <p:sp>
        <p:nvSpPr>
          <p:cNvPr id="8" name="TextBox 7"/>
          <p:cNvSpPr txBox="1"/>
          <p:nvPr/>
        </p:nvSpPr>
        <p:spPr>
          <a:xfrm>
            <a:off x="1235519" y="407628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squares.append(</a:t>
            </a:r>
          </a:p>
        </p:txBody>
      </p:sp>
      <p:sp>
        <p:nvSpPr>
          <p:cNvPr id="9" name="TextBox 8"/>
          <p:cNvSpPr txBox="1"/>
          <p:nvPr/>
        </p:nvSpPr>
        <p:spPr>
          <a:xfrm>
            <a:off x="503999" y="266436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squares = [ ]</a:t>
            </a:r>
          </a:p>
        </p:txBody>
      </p:sp>
      <p:sp>
        <p:nvSpPr>
          <p:cNvPr id="10" name="TextBox 9"/>
          <p:cNvSpPr txBox="1"/>
          <p:nvPr/>
        </p:nvSpPr>
        <p:spPr>
          <a:xfrm>
            <a:off x="1235519" y="3384360"/>
            <a:ext cx="11700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a:t>
            </a:r>
          </a:p>
        </p:txBody>
      </p:sp>
      <p:sp>
        <p:nvSpPr>
          <p:cNvPr id="11" name="TextBox 10"/>
          <p:cNvSpPr txBox="1"/>
          <p:nvPr/>
        </p:nvSpPr>
        <p:spPr>
          <a:xfrm>
            <a:off x="3058560" y="338436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numbers</a:t>
            </a:r>
          </a:p>
        </p:txBody>
      </p:sp>
      <p:sp>
        <p:nvSpPr>
          <p:cNvPr id="12" name="TextBox 11"/>
          <p:cNvSpPr txBox="1"/>
          <p:nvPr/>
        </p:nvSpPr>
        <p:spPr>
          <a:xfrm>
            <a:off x="503999" y="482436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a:t>
            </a:r>
          </a:p>
        </p:txBody>
      </p:sp>
      <p:sp>
        <p:nvSpPr>
          <p:cNvPr id="13" name="TextBox 12"/>
          <p:cNvSpPr txBox="1"/>
          <p:nvPr/>
        </p:nvSpPr>
        <p:spPr>
          <a:xfrm>
            <a:off x="3978720" y="4076280"/>
            <a:ext cx="172008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number**2</a:t>
            </a:r>
          </a:p>
        </p:txBody>
      </p:sp>
      <p:sp>
        <p:nvSpPr>
          <p:cNvPr id="14" name="TextBox 13"/>
          <p:cNvSpPr txBox="1"/>
          <p:nvPr/>
        </p:nvSpPr>
        <p:spPr>
          <a:xfrm>
            <a:off x="5624640" y="40762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5" name="TextBox 14"/>
          <p:cNvSpPr txBox="1"/>
          <p:nvPr/>
        </p:nvSpPr>
        <p:spPr>
          <a:xfrm>
            <a:off x="503999" y="4076280"/>
            <a:ext cx="45827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a:t>
            </a:r>
          </a:p>
        </p:txBody>
      </p:sp>
      <p:sp>
        <p:nvSpPr>
          <p:cNvPr id="16" name="TextBox 15"/>
          <p:cNvSpPr txBox="1"/>
          <p:nvPr/>
        </p:nvSpPr>
        <p:spPr>
          <a:xfrm>
            <a:off x="2698560" y="482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7" name="TextBox 16"/>
          <p:cNvSpPr txBox="1"/>
          <p:nvPr/>
        </p:nvSpPr>
        <p:spPr>
          <a:xfrm>
            <a:off x="1601280" y="4824360"/>
            <a:ext cx="11700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a:t>
            </a:r>
          </a:p>
        </p:txBody>
      </p:sp>
      <p:sp>
        <p:nvSpPr>
          <p:cNvPr id="18" name="TextBox 17"/>
          <p:cNvSpPr txBox="1"/>
          <p:nvPr/>
        </p:nvSpPr>
        <p:spPr>
          <a:xfrm>
            <a:off x="6635160" y="3227040"/>
            <a:ext cx="300492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Loop variable only</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meant for use in loop!</a:t>
            </a:r>
          </a:p>
        </p:txBody>
      </p:sp>
      <p:cxnSp>
        <p:nvCxnSpPr>
          <p:cNvPr id="19" name="Elbow Connector 18"/>
          <p:cNvCxnSpPr>
            <a:stCxn id="18" idx="1"/>
            <a:endCxn id="13" idx="3"/>
          </p:cNvCxnSpPr>
          <p:nvPr/>
        </p:nvCxnSpPr>
        <p:spPr>
          <a:xfrm rot="10800000" flipV="1">
            <a:off x="5698800" y="3603060"/>
            <a:ext cx="936360" cy="682380"/>
          </a:xfrm>
          <a:prstGeom prst="bentConnector3">
            <a:avLst/>
          </a:prstGeom>
          <a:noFill/>
          <a:ln w="18000">
            <a:solidFill>
              <a:srgbClr val="00FFFF"/>
            </a:solidFill>
            <a:prstDash val="solid"/>
            <a:tailEnd type="arrow"/>
          </a:ln>
        </p:spPr>
      </p:cxnSp>
      <p:sp>
        <p:nvSpPr>
          <p:cNvPr id="20" name="TextBox 19"/>
          <p:cNvSpPr txBox="1"/>
          <p:nvPr/>
        </p:nvSpPr>
        <p:spPr>
          <a:xfrm>
            <a:off x="6640920" y="4824000"/>
            <a:ext cx="19868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But it persists!</a:t>
            </a:r>
          </a:p>
        </p:txBody>
      </p:sp>
      <p:cxnSp>
        <p:nvCxnSpPr>
          <p:cNvPr id="21" name="Straight Arrow Connector 20"/>
          <p:cNvCxnSpPr/>
          <p:nvPr/>
        </p:nvCxnSpPr>
        <p:spPr>
          <a:xfrm flipH="1">
            <a:off x="2771280" y="5029920"/>
            <a:ext cx="3869640" cy="360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name="page244">
    <p:spTree>
      <p:nvGrpSpPr>
        <p:cNvPr id="1" name=""/>
        <p:cNvGrpSpPr/>
        <p:nvPr/>
      </p:nvGrpSpPr>
      <p:grpSpPr>
        <a:xfrm>
          <a:off x="0" y="0"/>
          <a:ext cx="0" cy="0"/>
          <a:chOff x="0" y="0"/>
          <a:chExt cx="0" cy="0"/>
        </a:xfrm>
      </p:grpSpPr>
      <p:sp>
        <p:nvSpPr>
          <p:cNvPr id="18" name="Slide Number Placeholder 1"/>
          <p:cNvSpPr>
            <a:spLocks noGrp="1"/>
          </p:cNvSpPr>
          <p:nvPr>
            <p:ph type="sldNum" sz="quarter" idx="10"/>
          </p:nvPr>
        </p:nvSpPr>
        <p:spPr/>
        <p:txBody>
          <a:bodyPr/>
          <a:lstStyle/>
          <a:p>
            <a:pPr lvl="0"/>
            <a:fld id="{EE33911E-4B9E-4DE9-82EC-5AF198F7FAE5}" type="slidenum">
              <a:t>244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“for loop hygeine”</a:t>
            </a:r>
          </a:p>
        </p:txBody>
      </p:sp>
      <p:sp>
        <p:nvSpPr>
          <p:cNvPr id="3" name="TextBox 2"/>
          <p:cNvSpPr txBox="1"/>
          <p:nvPr/>
        </p:nvSpPr>
        <p:spPr>
          <a:xfrm>
            <a:off x="503999" y="1944360"/>
            <a:ext cx="4830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numbers = [4, 7, -2, 9, 1]</a:t>
            </a:r>
          </a:p>
        </p:txBody>
      </p:sp>
      <p:sp>
        <p:nvSpPr>
          <p:cNvPr id="4" name="TextBox 3"/>
          <p:cNvSpPr txBox="1"/>
          <p:nvPr/>
        </p:nvSpPr>
        <p:spPr>
          <a:xfrm>
            <a:off x="503999" y="3384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a:t>
            </a:r>
          </a:p>
        </p:txBody>
      </p:sp>
      <p:sp>
        <p:nvSpPr>
          <p:cNvPr id="5" name="TextBox 4"/>
          <p:cNvSpPr txBox="1"/>
          <p:nvPr/>
        </p:nvSpPr>
        <p:spPr>
          <a:xfrm>
            <a:off x="4515840" y="338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6" name="TextBox 5"/>
          <p:cNvSpPr txBox="1"/>
          <p:nvPr/>
        </p:nvSpPr>
        <p:spPr>
          <a:xfrm>
            <a:off x="2509920" y="338436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in</a:t>
            </a:r>
          </a:p>
        </p:txBody>
      </p:sp>
      <p:sp>
        <p:nvSpPr>
          <p:cNvPr id="7" name="TextBox 6"/>
          <p:cNvSpPr txBox="1"/>
          <p:nvPr/>
        </p:nvSpPr>
        <p:spPr>
          <a:xfrm>
            <a:off x="1235519" y="407628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squares.append(</a:t>
            </a:r>
          </a:p>
        </p:txBody>
      </p:sp>
      <p:sp>
        <p:nvSpPr>
          <p:cNvPr id="8" name="TextBox 7"/>
          <p:cNvSpPr txBox="1"/>
          <p:nvPr/>
        </p:nvSpPr>
        <p:spPr>
          <a:xfrm>
            <a:off x="503999" y="266436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squares = [ ]</a:t>
            </a:r>
          </a:p>
        </p:txBody>
      </p:sp>
      <p:sp>
        <p:nvSpPr>
          <p:cNvPr id="9" name="TextBox 8"/>
          <p:cNvSpPr txBox="1"/>
          <p:nvPr/>
        </p:nvSpPr>
        <p:spPr>
          <a:xfrm>
            <a:off x="1235519" y="338436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a:t>
            </a:r>
          </a:p>
        </p:txBody>
      </p:sp>
      <p:sp>
        <p:nvSpPr>
          <p:cNvPr id="10" name="TextBox 9"/>
          <p:cNvSpPr txBox="1"/>
          <p:nvPr/>
        </p:nvSpPr>
        <p:spPr>
          <a:xfrm>
            <a:off x="3058560" y="338436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numbers</a:t>
            </a:r>
          </a:p>
        </p:txBody>
      </p:sp>
      <p:sp>
        <p:nvSpPr>
          <p:cNvPr id="11" name="TextBox 10"/>
          <p:cNvSpPr txBox="1"/>
          <p:nvPr/>
        </p:nvSpPr>
        <p:spPr>
          <a:xfrm>
            <a:off x="503999" y="4824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del</a:t>
            </a:r>
          </a:p>
        </p:txBody>
      </p:sp>
      <p:sp>
        <p:nvSpPr>
          <p:cNvPr id="12" name="TextBox 11"/>
          <p:cNvSpPr txBox="1"/>
          <p:nvPr/>
        </p:nvSpPr>
        <p:spPr>
          <a:xfrm>
            <a:off x="3978720" y="407628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number**2</a:t>
            </a:r>
          </a:p>
        </p:txBody>
      </p:sp>
      <p:sp>
        <p:nvSpPr>
          <p:cNvPr id="13" name="TextBox 12"/>
          <p:cNvSpPr txBox="1"/>
          <p:nvPr/>
        </p:nvSpPr>
        <p:spPr>
          <a:xfrm>
            <a:off x="5624640" y="40762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4" name="TextBox 13"/>
          <p:cNvSpPr txBox="1"/>
          <p:nvPr/>
        </p:nvSpPr>
        <p:spPr>
          <a:xfrm>
            <a:off x="503999" y="4076280"/>
            <a:ext cx="45827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8080"/>
                </a:solidFill>
                <a:latin typeface="Liberation Mono" pitchFamily="49"/>
                <a:ea typeface="WenQuanYi Micro Hei" pitchFamily="2"/>
                <a:cs typeface="Lohit Devanagari" pitchFamily="2"/>
              </a:rPr>
              <a:t>␣␣␣␣</a:t>
            </a:r>
          </a:p>
        </p:txBody>
      </p:sp>
      <p:sp>
        <p:nvSpPr>
          <p:cNvPr id="15" name="TextBox 14"/>
          <p:cNvSpPr txBox="1"/>
          <p:nvPr/>
        </p:nvSpPr>
        <p:spPr>
          <a:xfrm>
            <a:off x="1241280" y="4824360"/>
            <a:ext cx="11700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a:t>
            </a:r>
          </a:p>
        </p:txBody>
      </p:sp>
      <p:sp>
        <p:nvSpPr>
          <p:cNvPr id="16" name="TextBox 15"/>
          <p:cNvSpPr txBox="1"/>
          <p:nvPr/>
        </p:nvSpPr>
        <p:spPr>
          <a:xfrm>
            <a:off x="6623999" y="4824360"/>
            <a:ext cx="24624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Delete it after use</a:t>
            </a:r>
          </a:p>
        </p:txBody>
      </p:sp>
      <p:cxnSp>
        <p:nvCxnSpPr>
          <p:cNvPr id="17" name="Straight Arrow Connector 16"/>
          <p:cNvCxnSpPr>
            <a:stCxn id="16" idx="1"/>
            <a:endCxn id="15" idx="3"/>
          </p:cNvCxnSpPr>
          <p:nvPr/>
        </p:nvCxnSpPr>
        <p:spPr>
          <a:xfrm flipH="1">
            <a:off x="2411280" y="5030460"/>
            <a:ext cx="4212719" cy="306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name="page245">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pPr lvl="0"/>
            <a:fld id="{976F2F46-0B61-4BD6-8001-EE63F20021D6}" type="slidenum">
              <a:t>245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Progress</a:t>
            </a:r>
          </a:p>
        </p:txBody>
      </p:sp>
      <p:sp>
        <p:nvSpPr>
          <p:cNvPr id="3" name="TextBox 2"/>
          <p:cNvSpPr txBox="1"/>
          <p:nvPr/>
        </p:nvSpPr>
        <p:spPr>
          <a:xfrm>
            <a:off x="503999" y="2304360"/>
            <a:ext cx="27838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Testing items in lists</a:t>
            </a:r>
          </a:p>
        </p:txBody>
      </p:sp>
      <p:sp>
        <p:nvSpPr>
          <p:cNvPr id="4" name="TextBox 3"/>
          <p:cNvSpPr txBox="1"/>
          <p:nvPr/>
        </p:nvSpPr>
        <p:spPr>
          <a:xfrm>
            <a:off x="503999" y="3744720"/>
            <a:ext cx="1241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for loops</a:t>
            </a:r>
          </a:p>
        </p:txBody>
      </p:sp>
      <p:sp>
        <p:nvSpPr>
          <p:cNvPr id="5" name="TextBox 4"/>
          <p:cNvSpPr txBox="1"/>
          <p:nvPr/>
        </p:nvSpPr>
        <p:spPr>
          <a:xfrm>
            <a:off x="5184360" y="230436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3 </a:t>
            </a:r>
            <a:r>
              <a:rPr lang="en-GB" sz="2400" b="1" i="0" u="none" strike="noStrike" kern="1200">
                <a:ln>
                  <a:noFill/>
                </a:ln>
                <a:solidFill>
                  <a:srgbClr val="800000"/>
                </a:solidFill>
                <a:latin typeface="Liberation Mono" pitchFamily="49"/>
                <a:ea typeface="WenQuanYi Micro Hei" pitchFamily="2"/>
                <a:cs typeface="Lohit Devanagari" pitchFamily="2"/>
              </a:rPr>
              <a:t>in</a:t>
            </a:r>
            <a:r>
              <a:rPr lang="en-GB" sz="2400" b="0" i="0" u="none" strike="noStrike" kern="1200">
                <a:ln>
                  <a:noFill/>
                </a:ln>
                <a:solidFill>
                  <a:srgbClr val="0000FF"/>
                </a:solidFill>
                <a:latin typeface="Liberation Mono" pitchFamily="49"/>
                <a:ea typeface="WenQuanYi Micro Hei" pitchFamily="2"/>
                <a:cs typeface="Lohit Devanagari" pitchFamily="2"/>
              </a:rPr>
              <a:t> [1,2,3,4]</a:t>
            </a:r>
          </a:p>
        </p:txBody>
      </p:sp>
      <p:sp>
        <p:nvSpPr>
          <p:cNvPr id="6" name="TextBox 5"/>
          <p:cNvSpPr txBox="1"/>
          <p:nvPr/>
        </p:nvSpPr>
        <p:spPr>
          <a:xfrm>
            <a:off x="5184360" y="3744720"/>
            <a:ext cx="4464720" cy="1456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sum = 0</a:t>
            </a:r>
          </a:p>
          <a:p>
            <a:pPr marL="0" marR="0" lvl="0" indent="0" rtl="0" hangingPunct="0">
              <a:lnSpc>
                <a:spcPct val="100000"/>
              </a:lnSpc>
              <a:spcBef>
                <a:spcPts val="0"/>
              </a:spcBef>
              <a:spcAft>
                <a:spcPts val="0"/>
              </a:spcAft>
              <a:buNone/>
              <a:tabLst/>
            </a:pPr>
            <a:r>
              <a:rPr lang="en-GB" sz="2400" b="1" i="0" u="none" strike="noStrike" kern="1200">
                <a:ln>
                  <a:noFill/>
                </a:ln>
                <a:solidFill>
                  <a:srgbClr val="800000"/>
                </a:solidFill>
                <a:latin typeface="Liberation Mono" pitchFamily="49"/>
                <a:ea typeface="WenQuanYi Micro Hei" pitchFamily="2"/>
                <a:cs typeface="Lohit Devanagari" pitchFamily="2"/>
              </a:rPr>
              <a:t>for</a:t>
            </a:r>
            <a:r>
              <a:rPr lang="en-GB" sz="2400" b="0" i="0" u="none" strike="noStrike" kern="1200">
                <a:ln>
                  <a:noFill/>
                </a:ln>
                <a:solidFill>
                  <a:srgbClr val="0000FF"/>
                </a:solidFill>
                <a:latin typeface="Liberation Mono" pitchFamily="49"/>
                <a:ea typeface="WenQuanYi Micro Hei" pitchFamily="2"/>
                <a:cs typeface="Lohit Devanagari" pitchFamily="2"/>
              </a:rPr>
              <a:t> number </a:t>
            </a:r>
            <a:r>
              <a:rPr lang="en-GB" sz="2400" b="1" i="0" u="none" strike="noStrike" kern="1200">
                <a:ln>
                  <a:noFill/>
                </a:ln>
                <a:solidFill>
                  <a:srgbClr val="800000"/>
                </a:solidFill>
                <a:latin typeface="Liberation Mono" pitchFamily="49"/>
                <a:ea typeface="WenQuanYi Micro Hei" pitchFamily="2"/>
                <a:cs typeface="Lohit Devanagari" pitchFamily="2"/>
              </a:rPr>
              <a:t>in</a:t>
            </a:r>
            <a:r>
              <a:rPr lang="en-GB" sz="2400" b="0" i="0" u="none" strike="noStrike" kern="1200">
                <a:ln>
                  <a:noFill/>
                </a:ln>
                <a:solidFill>
                  <a:srgbClr val="0000FF"/>
                </a:solidFill>
                <a:latin typeface="Liberation Mono" pitchFamily="49"/>
                <a:ea typeface="WenQuanYi Micro Hei" pitchFamily="2"/>
                <a:cs typeface="Lohit Devanagari" pitchFamily="2"/>
              </a:rPr>
              <a:t> [1,2,3,4]</a:t>
            </a:r>
            <a:r>
              <a:rPr lang="en-GB" sz="2400" b="1" i="0" u="none" strike="noStrike" kern="1200">
                <a:ln>
                  <a:noFill/>
                </a:ln>
                <a:solidFill>
                  <a:srgbClr val="800000"/>
                </a:solidFill>
                <a:latin typeface="Liberation Mono" pitchFamily="49"/>
                <a:ea typeface="WenQuanYi Micro Hei" pitchFamily="2"/>
                <a:cs typeface="Lohit Devanagari" pitchFamily="2"/>
              </a:rPr>
              <a:t>:</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    sum += number</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del number</a:t>
            </a:r>
          </a:p>
        </p:txBody>
      </p:sp>
      <p:sp>
        <p:nvSpPr>
          <p:cNvPr id="7" name="TextBox 6"/>
          <p:cNvSpPr txBox="1"/>
          <p:nvPr/>
        </p:nvSpPr>
        <p:spPr>
          <a:xfrm>
            <a:off x="8784360" y="230436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True</a:t>
            </a:r>
          </a:p>
        </p:txBody>
      </p:sp>
      <p:cxnSp>
        <p:nvCxnSpPr>
          <p:cNvPr id="8" name="Straight Arrow Connector 7"/>
          <p:cNvCxnSpPr>
            <a:endCxn id="7" idx="1"/>
          </p:cNvCxnSpPr>
          <p:nvPr/>
        </p:nvCxnSpPr>
        <p:spPr>
          <a:xfrm>
            <a:off x="7818840" y="2513520"/>
            <a:ext cx="965520" cy="0"/>
          </a:xfrm>
          <a:prstGeom prst="straightConnector1">
            <a:avLst/>
          </a:prstGeom>
          <a:noFill/>
          <a:ln w="18000">
            <a:solidFill>
              <a:srgbClr val="800080"/>
            </a:solidFill>
            <a:prstDash val="solid"/>
            <a:tailEnd type="arrow"/>
          </a:ln>
        </p:spPr>
      </p:cxnSp>
      <p:sp>
        <p:nvSpPr>
          <p:cNvPr id="9" name="TextBox 8"/>
          <p:cNvSpPr txBox="1"/>
          <p:nvPr/>
        </p:nvSpPr>
        <p:spPr>
          <a:xfrm>
            <a:off x="504359" y="5904719"/>
            <a:ext cx="19548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loop variables</a:t>
            </a:r>
          </a:p>
        </p:txBody>
      </p:sp>
      <p:sp>
        <p:nvSpPr>
          <p:cNvPr id="10" name="TextBox 9"/>
          <p:cNvSpPr txBox="1"/>
          <p:nvPr/>
        </p:nvSpPr>
        <p:spPr>
          <a:xfrm>
            <a:off x="5184720" y="5904719"/>
            <a:ext cx="4463280" cy="11102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for </a:t>
            </a:r>
            <a:r>
              <a:rPr lang="en-GB" sz="2400" b="1" i="0" u="none" strike="noStrike" kern="1200">
                <a:ln>
                  <a:noFill/>
                </a:ln>
                <a:solidFill>
                  <a:srgbClr val="800000"/>
                </a:solidFill>
                <a:latin typeface="Liberation Mono" pitchFamily="49"/>
                <a:ea typeface="WenQuanYi Micro Hei" pitchFamily="2"/>
                <a:cs typeface="Lohit Devanagari" pitchFamily="2"/>
              </a:rPr>
              <a:t>number</a:t>
            </a:r>
            <a:r>
              <a:rPr lang="en-GB" sz="2400" b="0" i="0" u="none" strike="noStrike" kern="1200">
                <a:ln>
                  <a:noFill/>
                </a:ln>
                <a:solidFill>
                  <a:srgbClr val="0000FF"/>
                </a:solidFill>
                <a:latin typeface="Liberation Mono" pitchFamily="49"/>
                <a:ea typeface="WenQuanYi Micro Hei" pitchFamily="2"/>
                <a:cs typeface="Lohit Devanagari" pitchFamily="2"/>
              </a:rPr>
              <a:t> in [1,2,3,4]:</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    sum += </a:t>
            </a:r>
            <a:r>
              <a:rPr lang="en-GB" sz="2400" b="1" i="0" u="none" strike="noStrike" kern="1200">
                <a:ln>
                  <a:noFill/>
                </a:ln>
                <a:solidFill>
                  <a:srgbClr val="800000"/>
                </a:solidFill>
                <a:latin typeface="Liberation Mono" pitchFamily="49"/>
                <a:ea typeface="WenQuanYi Micro Hei" pitchFamily="2"/>
                <a:cs typeface="Lohit Devanagari" pitchFamily="2"/>
              </a:rPr>
              <a:t>number</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del</a:t>
            </a:r>
            <a:r>
              <a:rPr lang="en-GB" sz="2400" b="1" i="0" u="none" strike="noStrike" kern="1200">
                <a:ln>
                  <a:noFill/>
                </a:ln>
                <a:solidFill>
                  <a:srgbClr val="0000FF"/>
                </a:solidFill>
                <a:latin typeface="Liberation Mono" pitchFamily="49"/>
                <a:ea typeface="WenQuanYi Micro Hei" pitchFamily="2"/>
                <a:cs typeface="Lohit Devanagari" pitchFamily="2"/>
              </a:rPr>
              <a:t> </a:t>
            </a:r>
            <a:r>
              <a:rPr lang="en-GB" sz="2400" b="1" i="0" u="none" strike="noStrike" kern="1200">
                <a:ln>
                  <a:noFill/>
                </a:ln>
                <a:solidFill>
                  <a:srgbClr val="800000"/>
                </a:solidFill>
                <a:latin typeface="Liberation Mono" pitchFamily="49"/>
                <a:ea typeface="WenQuanYi Micro Hei" pitchFamily="2"/>
                <a:cs typeface="Lohit Devanagari" pitchFamily="2"/>
              </a:rPr>
              <a:t>number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name="page246">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pPr lvl="0"/>
            <a:fld id="{11D503B6-8F5A-45D2-88A8-81DF95514F30}" type="slidenum">
              <a:t>246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Exercise 13</a:t>
            </a:r>
          </a:p>
        </p:txBody>
      </p:sp>
      <p:grpSp>
        <p:nvGrpSpPr>
          <p:cNvPr id="3" name="Group 2"/>
          <p:cNvGrpSpPr/>
          <p:nvPr/>
        </p:nvGrpSpPr>
        <p:grpSpPr>
          <a:xfrm>
            <a:off x="7559640" y="6221160"/>
            <a:ext cx="2250359" cy="871200"/>
            <a:chOff x="7559640" y="6221160"/>
            <a:chExt cx="2250359" cy="871200"/>
          </a:xfrm>
        </p:grpSpPr>
        <p:sp>
          <p:nvSpPr>
            <p:cNvPr id="4" name="TextBox 3"/>
            <p:cNvSpPr txBox="1"/>
            <p:nvPr/>
          </p:nvSpPr>
          <p:spPr>
            <a:xfrm>
              <a:off x="8416080" y="6356520"/>
              <a:ext cx="1393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5 minutes</a:t>
              </a:r>
            </a:p>
          </p:txBody>
        </p:sp>
        <p:pic>
          <p:nvPicPr>
            <p:cNvPr id="5" name="Picture 4"/>
            <p:cNvPicPr>
              <a:picLocks noChangeAspect="1"/>
            </p:cNvPicPr>
            <p:nvPr/>
          </p:nvPicPr>
          <p:blipFill>
            <a:blip r:embed="rId3">
              <a:lum/>
              <a:alphaModFix/>
            </a:blip>
            <a:srcRect/>
            <a:stretch>
              <a:fillRect/>
            </a:stretch>
          </p:blipFill>
          <p:spPr>
            <a:xfrm>
              <a:off x="7559640" y="6221160"/>
              <a:ext cx="871200" cy="871200"/>
            </a:xfrm>
            <a:prstGeom prst="rect">
              <a:avLst/>
            </a:prstGeom>
            <a:noFill/>
            <a:ln>
              <a:noFill/>
            </a:ln>
          </p:spPr>
        </p:pic>
      </p:grpSp>
      <p:sp>
        <p:nvSpPr>
          <p:cNvPr id="6" name="TextBox 5"/>
          <p:cNvSpPr txBox="1"/>
          <p:nvPr/>
        </p:nvSpPr>
        <p:spPr>
          <a:xfrm>
            <a:off x="503999" y="2304720"/>
            <a:ext cx="29361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What does this print?</a:t>
            </a:r>
          </a:p>
        </p:txBody>
      </p:sp>
      <p:sp>
        <p:nvSpPr>
          <p:cNvPr id="7" name="TextBox 6"/>
          <p:cNvSpPr txBox="1"/>
          <p:nvPr/>
        </p:nvSpPr>
        <p:spPr>
          <a:xfrm>
            <a:off x="504359" y="3385080"/>
            <a:ext cx="5196240" cy="35319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numbers = [0, 1, 2, 3, 4, 5]</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sum = 0</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sum_so_far = []</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 number in numbers:</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sum += number</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sum_so_far.append(sum)</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print(sum_so_far)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name="page247">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pPr lvl="0"/>
            <a:fld id="{2CEE5405-9ED8-4540-AC9D-FD7F94290253}" type="slidenum">
              <a:t>247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“Sort-of-lists”</a:t>
            </a:r>
          </a:p>
        </p:txBody>
      </p:sp>
      <p:sp>
        <p:nvSpPr>
          <p:cNvPr id="3" name="TextBox 2"/>
          <p:cNvSpPr txBox="1"/>
          <p:nvPr/>
        </p:nvSpPr>
        <p:spPr>
          <a:xfrm>
            <a:off x="503999" y="2304360"/>
            <a:ext cx="22078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Python “magic”:</a:t>
            </a:r>
          </a:p>
        </p:txBody>
      </p:sp>
      <p:sp>
        <p:nvSpPr>
          <p:cNvPr id="4" name="TextBox 3"/>
          <p:cNvSpPr txBox="1"/>
          <p:nvPr/>
        </p:nvSpPr>
        <p:spPr>
          <a:xfrm>
            <a:off x="504359" y="4023720"/>
            <a:ext cx="3602160" cy="7520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Treat it like a list and it will</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behave like a </a:t>
            </a:r>
            <a:r>
              <a:rPr lang="en-GB" sz="2400" b="0" i="1" u="none" strike="noStrike" kern="1200">
                <a:ln>
                  <a:noFill/>
                </a:ln>
                <a:solidFill>
                  <a:srgbClr val="0000FF"/>
                </a:solidFill>
                <a:latin typeface="Liberation Sans" pitchFamily="18"/>
                <a:ea typeface="WenQuanYi Micro Hei" pitchFamily="2"/>
                <a:cs typeface="Lohit Devanagari" pitchFamily="2"/>
              </a:rPr>
              <a:t>useful</a:t>
            </a:r>
            <a:r>
              <a:rPr lang="en-GB" sz="2400" b="0" i="0" u="none" strike="noStrike" kern="1200">
                <a:ln>
                  <a:noFill/>
                </a:ln>
                <a:solidFill>
                  <a:srgbClr val="0000FF"/>
                </a:solidFill>
                <a:latin typeface="Liberation Sans" pitchFamily="18"/>
                <a:ea typeface="WenQuanYi Micro Hei" pitchFamily="2"/>
                <a:cs typeface="Lohit Devanagari" pitchFamily="2"/>
              </a:rPr>
              <a:t> list</a:t>
            </a:r>
          </a:p>
        </p:txBody>
      </p:sp>
      <p:sp>
        <p:nvSpPr>
          <p:cNvPr id="5" name="TextBox 4"/>
          <p:cNvSpPr txBox="1"/>
          <p:nvPr/>
        </p:nvSpPr>
        <p:spPr>
          <a:xfrm>
            <a:off x="504359" y="5830560"/>
            <a:ext cx="2393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What can “it” be?</a:t>
            </a:r>
          </a:p>
        </p:txBody>
      </p:sp>
      <p:pic>
        <p:nvPicPr>
          <p:cNvPr id="6" name="Picture 5"/>
          <p:cNvPicPr>
            <a:picLocks noChangeAspect="1"/>
          </p:cNvPicPr>
          <p:nvPr/>
        </p:nvPicPr>
        <p:blipFill>
          <a:blip r:embed="rId3">
            <a:lum/>
            <a:alphaModFix/>
          </a:blip>
          <a:srcRect/>
          <a:stretch>
            <a:fillRect/>
          </a:stretch>
        </p:blipFill>
        <p:spPr>
          <a:xfrm>
            <a:off x="6820199" y="2304360"/>
            <a:ext cx="2539800" cy="20926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name="page248">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pPr lvl="0"/>
            <a:fld id="{C3E234FC-AC3C-4B4F-BCF9-976F1FA47F64}" type="slidenum">
              <a:t>248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Strings as lists</a:t>
            </a:r>
          </a:p>
        </p:txBody>
      </p:sp>
      <p:sp>
        <p:nvSpPr>
          <p:cNvPr id="3" name="TextBox 2"/>
          <p:cNvSpPr txBox="1"/>
          <p:nvPr/>
        </p:nvSpPr>
        <p:spPr>
          <a:xfrm>
            <a:off x="504359" y="1944720"/>
            <a:ext cx="10054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Recall:</a:t>
            </a:r>
          </a:p>
        </p:txBody>
      </p:sp>
      <p:sp>
        <p:nvSpPr>
          <p:cNvPr id="4" name="TextBox 3"/>
          <p:cNvSpPr txBox="1"/>
          <p:nvPr/>
        </p:nvSpPr>
        <p:spPr>
          <a:xfrm>
            <a:off x="504359" y="266508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list('Hello')</a:t>
            </a:r>
          </a:p>
        </p:txBody>
      </p:sp>
      <p:sp>
        <p:nvSpPr>
          <p:cNvPr id="5" name="TextBox 4"/>
          <p:cNvSpPr txBox="1"/>
          <p:nvPr/>
        </p:nvSpPr>
        <p:spPr>
          <a:xfrm>
            <a:off x="4824360" y="2665080"/>
            <a:ext cx="4647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 'e', 'l', 'l', 'o']</a:t>
            </a:r>
          </a:p>
        </p:txBody>
      </p:sp>
      <p:cxnSp>
        <p:nvCxnSpPr>
          <p:cNvPr id="6" name="Straight Arrow Connector 5"/>
          <p:cNvCxnSpPr/>
          <p:nvPr/>
        </p:nvCxnSpPr>
        <p:spPr>
          <a:xfrm>
            <a:off x="2955959" y="2874240"/>
            <a:ext cx="1868401" cy="0"/>
          </a:xfrm>
          <a:prstGeom prst="straightConnector1">
            <a:avLst/>
          </a:prstGeom>
          <a:noFill/>
          <a:ln w="18000">
            <a:solidFill>
              <a:srgbClr val="800080"/>
            </a:solidFill>
            <a:prstDash val="solid"/>
            <a:tailEnd type="arrow"/>
          </a:ln>
        </p:spPr>
      </p:cxnSp>
      <p:sp>
        <p:nvSpPr>
          <p:cNvPr id="7" name="TextBox 6"/>
          <p:cNvSpPr txBox="1"/>
          <p:nvPr/>
        </p:nvSpPr>
        <p:spPr>
          <a:xfrm>
            <a:off x="504359" y="446508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 letter in</a:t>
            </a:r>
          </a:p>
        </p:txBody>
      </p:sp>
      <p:sp>
        <p:nvSpPr>
          <p:cNvPr id="8" name="TextBox 7"/>
          <p:cNvSpPr txBox="1"/>
          <p:nvPr/>
        </p:nvSpPr>
        <p:spPr>
          <a:xfrm>
            <a:off x="6984360" y="4465080"/>
            <a:ext cx="255600" cy="18021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o</a:t>
            </a:r>
          </a:p>
        </p:txBody>
      </p:sp>
      <p:sp>
        <p:nvSpPr>
          <p:cNvPr id="9" name="Straight Connector 8"/>
          <p:cNvSpPr/>
          <p:nvPr/>
        </p:nvSpPr>
        <p:spPr>
          <a:xfrm>
            <a:off x="5220720" y="4859640"/>
            <a:ext cx="1317960" cy="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10" name="TextBox 9"/>
          <p:cNvSpPr txBox="1"/>
          <p:nvPr/>
        </p:nvSpPr>
        <p:spPr>
          <a:xfrm>
            <a:off x="504359" y="4811040"/>
            <a:ext cx="3183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print(letter)</a:t>
            </a:r>
          </a:p>
        </p:txBody>
      </p:sp>
      <p:sp>
        <p:nvSpPr>
          <p:cNvPr id="11" name="TextBox 10"/>
          <p:cNvSpPr txBox="1"/>
          <p:nvPr/>
        </p:nvSpPr>
        <p:spPr>
          <a:xfrm>
            <a:off x="4527720" y="44650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2" name="TextBox 11"/>
          <p:cNvSpPr txBox="1"/>
          <p:nvPr/>
        </p:nvSpPr>
        <p:spPr>
          <a:xfrm>
            <a:off x="3064680" y="4465080"/>
            <a:ext cx="135288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'Hello'</a:t>
            </a:r>
          </a:p>
        </p:txBody>
      </p:sp>
      <p:sp>
        <p:nvSpPr>
          <p:cNvPr id="13" name="TextBox 12"/>
          <p:cNvSpPr txBox="1"/>
          <p:nvPr/>
        </p:nvSpPr>
        <p:spPr>
          <a:xfrm>
            <a:off x="504359" y="5891040"/>
            <a:ext cx="1665359"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Gets turned</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into a list.</a:t>
            </a:r>
          </a:p>
        </p:txBody>
      </p:sp>
      <p:cxnSp>
        <p:nvCxnSpPr>
          <p:cNvPr id="14" name="Elbow Connector 13"/>
          <p:cNvCxnSpPr>
            <a:stCxn id="13" idx="3"/>
            <a:endCxn id="12" idx="2"/>
          </p:cNvCxnSpPr>
          <p:nvPr/>
        </p:nvCxnSpPr>
        <p:spPr>
          <a:xfrm flipV="1">
            <a:off x="2169718" y="4883400"/>
            <a:ext cx="1571402" cy="1383660"/>
          </a:xfrm>
          <a:prstGeom prst="bentConnector2">
            <a:avLst/>
          </a:prstGeom>
          <a:noFill/>
          <a:ln w="18000">
            <a:solidFill>
              <a:srgbClr val="00FFFF"/>
            </a:solidFill>
            <a:prstDash val="solid"/>
            <a:tailEnd type="arrow"/>
          </a:ln>
        </p:spPr>
      </p:cxnSp>
      <p:sp>
        <p:nvSpPr>
          <p:cNvPr id="15" name="Freeform 14"/>
          <p:cNvSpPr/>
          <p:nvPr/>
        </p:nvSpPr>
        <p:spPr>
          <a:xfrm>
            <a:off x="8185680" y="5968799"/>
            <a:ext cx="1551960" cy="853919"/>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ctr" anchorCtr="0" compatLnSpc="0"/>
          <a:lstStyle/>
          <a:p>
            <a:pPr marL="0" marR="0" lvl="0" indent="0" algn="ctr"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for4.py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name="page249">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pPr lvl="0"/>
            <a:fld id="{BF9F8F5C-6262-4BC6-ADB6-6EDC29FB100F}" type="slidenum">
              <a:t>249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Creating lists of numbers</a:t>
            </a:r>
          </a:p>
        </p:txBody>
      </p:sp>
      <p:sp>
        <p:nvSpPr>
          <p:cNvPr id="3" name="TextBox 2"/>
          <p:cNvSpPr txBox="1"/>
          <p:nvPr/>
        </p:nvSpPr>
        <p:spPr>
          <a:xfrm>
            <a:off x="504359" y="1945080"/>
            <a:ext cx="24454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Built in to Python:</a:t>
            </a:r>
          </a:p>
        </p:txBody>
      </p:sp>
      <p:sp>
        <p:nvSpPr>
          <p:cNvPr id="4" name="TextBox 3"/>
          <p:cNvSpPr txBox="1"/>
          <p:nvPr/>
        </p:nvSpPr>
        <p:spPr>
          <a:xfrm>
            <a:off x="504359" y="2665440"/>
            <a:ext cx="33645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range(</a:t>
            </a:r>
            <a:r>
              <a:rPr lang="en-GB" sz="2400" b="0" i="1" u="none" strike="noStrike" kern="1200">
                <a:ln>
                  <a:noFill/>
                </a:ln>
                <a:solidFill>
                  <a:srgbClr val="00FF00"/>
                </a:solidFill>
                <a:latin typeface="Liberation Mono" pitchFamily="49"/>
                <a:ea typeface="WenQuanYi Micro Hei" pitchFamily="2"/>
                <a:cs typeface="Lohit Devanagari" pitchFamily="2"/>
              </a:rPr>
              <a:t>start</a:t>
            </a:r>
            <a:r>
              <a:rPr lang="en-GB" sz="2400" b="0" i="0" u="none" strike="noStrike" kern="1200">
                <a:ln>
                  <a:noFill/>
                </a:ln>
                <a:latin typeface="Liberation Mono" pitchFamily="49"/>
                <a:ea typeface="WenQuanYi Micro Hei" pitchFamily="2"/>
                <a:cs typeface="Lohit Devanagari" pitchFamily="2"/>
              </a:rPr>
              <a:t>,</a:t>
            </a:r>
            <a:r>
              <a:rPr lang="en-GB" sz="2400" b="0" i="1" u="none" strike="noStrike" kern="1200">
                <a:ln>
                  <a:noFill/>
                </a:ln>
                <a:solidFill>
                  <a:srgbClr val="FF0000"/>
                </a:solidFill>
                <a:latin typeface="Liberation Mono" pitchFamily="49"/>
                <a:ea typeface="WenQuanYi Micro Hei" pitchFamily="2"/>
                <a:cs typeface="Lohit Devanagari" pitchFamily="2"/>
              </a:rPr>
              <a:t>limit</a:t>
            </a:r>
            <a:r>
              <a:rPr lang="en-GB" sz="2400" b="0" i="0" u="none" strike="noStrike" kern="1200">
                <a:ln>
                  <a:noFill/>
                </a:ln>
                <a:latin typeface="Liberation Mono" pitchFamily="49"/>
                <a:ea typeface="WenQuanYi Micro Hei" pitchFamily="2"/>
                <a:cs typeface="Lohit Devanagari" pitchFamily="2"/>
              </a:rPr>
              <a:t>)</a:t>
            </a:r>
          </a:p>
        </p:txBody>
      </p:sp>
      <p:sp>
        <p:nvSpPr>
          <p:cNvPr id="5" name="TextBox 4"/>
          <p:cNvSpPr txBox="1"/>
          <p:nvPr/>
        </p:nvSpPr>
        <p:spPr>
          <a:xfrm>
            <a:off x="504359" y="446508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 number in</a:t>
            </a:r>
          </a:p>
        </p:txBody>
      </p:sp>
      <p:sp>
        <p:nvSpPr>
          <p:cNvPr id="6" name="TextBox 5"/>
          <p:cNvSpPr txBox="1"/>
          <p:nvPr/>
        </p:nvSpPr>
        <p:spPr>
          <a:xfrm>
            <a:off x="504359" y="4811040"/>
            <a:ext cx="3183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print(number)</a:t>
            </a:r>
          </a:p>
        </p:txBody>
      </p:sp>
      <p:sp>
        <p:nvSpPr>
          <p:cNvPr id="7" name="TextBox 6"/>
          <p:cNvSpPr txBox="1"/>
          <p:nvPr/>
        </p:nvSpPr>
        <p:spPr>
          <a:xfrm>
            <a:off x="4887720" y="44650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8" name="TextBox 7"/>
          <p:cNvSpPr txBox="1"/>
          <p:nvPr/>
        </p:nvSpPr>
        <p:spPr>
          <a:xfrm>
            <a:off x="3064680" y="4465080"/>
            <a:ext cx="190296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range(3,8)</a:t>
            </a:r>
          </a:p>
        </p:txBody>
      </p:sp>
      <p:sp>
        <p:nvSpPr>
          <p:cNvPr id="9" name="TextBox 8"/>
          <p:cNvSpPr txBox="1"/>
          <p:nvPr/>
        </p:nvSpPr>
        <p:spPr>
          <a:xfrm>
            <a:off x="6984360" y="4465080"/>
            <a:ext cx="255600" cy="18021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4</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6</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7</a:t>
            </a:r>
          </a:p>
        </p:txBody>
      </p:sp>
      <p:sp>
        <p:nvSpPr>
          <p:cNvPr id="10" name="Straight Connector 9"/>
          <p:cNvSpPr/>
          <p:nvPr/>
        </p:nvSpPr>
        <p:spPr>
          <a:xfrm>
            <a:off x="5212080" y="4796640"/>
            <a:ext cx="1317960" cy="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11" name="TextBox 10"/>
          <p:cNvSpPr txBox="1"/>
          <p:nvPr/>
        </p:nvSpPr>
        <p:spPr>
          <a:xfrm>
            <a:off x="6984360" y="6194879"/>
            <a:ext cx="2556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a:t>
            </a:r>
          </a:p>
        </p:txBody>
      </p:sp>
      <p:sp>
        <p:nvSpPr>
          <p:cNvPr id="12" name="TextBox 11"/>
          <p:cNvSpPr txBox="1"/>
          <p:nvPr/>
        </p:nvSpPr>
        <p:spPr>
          <a:xfrm>
            <a:off x="7703999" y="6194520"/>
            <a:ext cx="19717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8 not included</a:t>
            </a:r>
          </a:p>
        </p:txBody>
      </p:sp>
      <p:cxnSp>
        <p:nvCxnSpPr>
          <p:cNvPr id="13" name="Straight Arrow Connector 12"/>
          <p:cNvCxnSpPr>
            <a:stCxn id="12" idx="1"/>
            <a:endCxn id="11" idx="3"/>
          </p:cNvCxnSpPr>
          <p:nvPr/>
        </p:nvCxnSpPr>
        <p:spPr>
          <a:xfrm flipH="1">
            <a:off x="7239960" y="6400620"/>
            <a:ext cx="464039" cy="3419"/>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32" name="Slide Number Placeholder 1"/>
          <p:cNvSpPr>
            <a:spLocks noGrp="1"/>
          </p:cNvSpPr>
          <p:nvPr>
            <p:ph type="sldNum" sz="quarter" idx="10"/>
          </p:nvPr>
        </p:nvSpPr>
        <p:spPr/>
        <p:txBody>
          <a:bodyPr/>
          <a:lstStyle/>
          <a:p>
            <a:pPr lvl="0"/>
            <a:fld id="{CC449228-DF8A-4FAE-BBA8-F5B8C5649BC5}" type="slidenum">
              <a:t>25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Text: “behind the scenes”</a:t>
            </a:r>
          </a:p>
        </p:txBody>
      </p:sp>
      <p:grpSp>
        <p:nvGrpSpPr>
          <p:cNvPr id="3" name="Group 2"/>
          <p:cNvGrpSpPr/>
          <p:nvPr/>
        </p:nvGrpSpPr>
        <p:grpSpPr>
          <a:xfrm>
            <a:off x="288000" y="1044000"/>
            <a:ext cx="9504000" cy="2879640"/>
            <a:chOff x="288000" y="1044000"/>
            <a:chExt cx="9504000" cy="2879640"/>
          </a:xfrm>
        </p:grpSpPr>
        <p:grpSp>
          <p:nvGrpSpPr>
            <p:cNvPr id="4" name="Group 3"/>
            <p:cNvGrpSpPr/>
            <p:nvPr/>
          </p:nvGrpSpPr>
          <p:grpSpPr>
            <a:xfrm>
              <a:off x="288000" y="1655640"/>
              <a:ext cx="9504000" cy="936000"/>
              <a:chOff x="288000" y="1655640"/>
              <a:chExt cx="9504000" cy="936000"/>
            </a:xfrm>
          </p:grpSpPr>
          <p:sp>
            <p:nvSpPr>
              <p:cNvPr id="5" name="Freeform 4"/>
              <p:cNvSpPr/>
              <p:nvPr/>
            </p:nvSpPr>
            <p:spPr>
              <a:xfrm>
                <a:off x="288000" y="1655640"/>
                <a:ext cx="9504000" cy="93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6" name="Freeform 5"/>
              <p:cNvSpPr/>
              <p:nvPr/>
            </p:nvSpPr>
            <p:spPr>
              <a:xfrm>
                <a:off x="1153080" y="1799280"/>
                <a:ext cx="71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13</a:t>
                </a:r>
              </a:p>
            </p:txBody>
          </p:sp>
          <p:sp>
            <p:nvSpPr>
              <p:cNvPr id="7" name="Freeform 6"/>
              <p:cNvSpPr/>
              <p:nvPr/>
            </p:nvSpPr>
            <p:spPr>
              <a:xfrm>
                <a:off x="2232720" y="1798920"/>
                <a:ext cx="71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72</a:t>
                </a:r>
              </a:p>
            </p:txBody>
          </p:sp>
          <p:sp>
            <p:nvSpPr>
              <p:cNvPr id="8" name="Freeform 7"/>
              <p:cNvSpPr/>
              <p:nvPr/>
            </p:nvSpPr>
            <p:spPr>
              <a:xfrm>
                <a:off x="2952359" y="1798560"/>
                <a:ext cx="71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101</a:t>
                </a:r>
              </a:p>
            </p:txBody>
          </p:sp>
          <p:sp>
            <p:nvSpPr>
              <p:cNvPr id="9" name="Freeform 8"/>
              <p:cNvSpPr/>
              <p:nvPr/>
            </p:nvSpPr>
            <p:spPr>
              <a:xfrm>
                <a:off x="3671999" y="1798200"/>
                <a:ext cx="71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108</a:t>
                </a:r>
              </a:p>
            </p:txBody>
          </p:sp>
          <p:sp>
            <p:nvSpPr>
              <p:cNvPr id="10" name="Freeform 9"/>
              <p:cNvSpPr/>
              <p:nvPr/>
            </p:nvSpPr>
            <p:spPr>
              <a:xfrm>
                <a:off x="4391640" y="1797840"/>
                <a:ext cx="71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108</a:t>
                </a:r>
              </a:p>
            </p:txBody>
          </p:sp>
          <p:sp>
            <p:nvSpPr>
              <p:cNvPr id="11" name="Freeform 10"/>
              <p:cNvSpPr/>
              <p:nvPr/>
            </p:nvSpPr>
            <p:spPr>
              <a:xfrm>
                <a:off x="5111279" y="1797480"/>
                <a:ext cx="71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111</a:t>
                </a:r>
              </a:p>
            </p:txBody>
          </p:sp>
          <p:sp>
            <p:nvSpPr>
              <p:cNvPr id="12" name="Freeform 11"/>
              <p:cNvSpPr/>
              <p:nvPr/>
            </p:nvSpPr>
            <p:spPr>
              <a:xfrm>
                <a:off x="5830920" y="1797120"/>
                <a:ext cx="71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44</a:t>
                </a:r>
              </a:p>
            </p:txBody>
          </p:sp>
          <p:sp>
            <p:nvSpPr>
              <p:cNvPr id="13" name="Freeform 12"/>
              <p:cNvSpPr/>
              <p:nvPr/>
            </p:nvSpPr>
            <p:spPr>
              <a:xfrm>
                <a:off x="6550560" y="1796760"/>
                <a:ext cx="71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32</a:t>
                </a:r>
              </a:p>
            </p:txBody>
          </p:sp>
          <p:sp>
            <p:nvSpPr>
              <p:cNvPr id="14" name="Freeform 13"/>
              <p:cNvSpPr/>
              <p:nvPr/>
            </p:nvSpPr>
            <p:spPr>
              <a:xfrm>
                <a:off x="8710200" y="1796400"/>
                <a:ext cx="71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33</a:t>
                </a:r>
              </a:p>
            </p:txBody>
          </p:sp>
          <p:sp>
            <p:nvSpPr>
              <p:cNvPr id="15" name="Freeform 14"/>
              <p:cNvSpPr/>
              <p:nvPr/>
            </p:nvSpPr>
            <p:spPr>
              <a:xfrm>
                <a:off x="7989840" y="1796040"/>
                <a:ext cx="71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100</a:t>
                </a:r>
              </a:p>
            </p:txBody>
          </p:sp>
          <p:sp>
            <p:nvSpPr>
              <p:cNvPr id="16" name="Freeform 15"/>
              <p:cNvSpPr/>
              <p:nvPr/>
            </p:nvSpPr>
            <p:spPr>
              <a:xfrm>
                <a:off x="7270200" y="1796400"/>
                <a:ext cx="71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a:t>
                </a:r>
              </a:p>
            </p:txBody>
          </p:sp>
        </p:grpSp>
        <p:sp>
          <p:nvSpPr>
            <p:cNvPr id="17" name="Freeform 16"/>
            <p:cNvSpPr/>
            <p:nvPr/>
          </p:nvSpPr>
          <p:spPr>
            <a:xfrm>
              <a:off x="7092000" y="1044000"/>
              <a:ext cx="1187640" cy="2879640"/>
            </a:xfrm>
            <a:custGeom>
              <a:avLst/>
              <a:gdLst/>
              <a:ahLst/>
              <a:cxnLst>
                <a:cxn ang="3cd4">
                  <a:pos x="hc" y="t"/>
                </a:cxn>
                <a:cxn ang="cd2">
                  <a:pos x="l" y="vc"/>
                </a:cxn>
                <a:cxn ang="cd4">
                  <a:pos x="hc" y="b"/>
                </a:cxn>
                <a:cxn ang="0">
                  <a:pos x="r" y="vc"/>
                </a:cxn>
              </a:cxnLst>
              <a:rect l="l" t="t" r="r" b="b"/>
              <a:pathLst>
                <a:path w="3300" h="8000">
                  <a:moveTo>
                    <a:pt x="0" y="0"/>
                  </a:moveTo>
                  <a:lnTo>
                    <a:pt x="2200" y="0"/>
                  </a:lnTo>
                  <a:lnTo>
                    <a:pt x="3300" y="2000"/>
                  </a:lnTo>
                  <a:lnTo>
                    <a:pt x="2200" y="4000"/>
                  </a:lnTo>
                  <a:lnTo>
                    <a:pt x="3300" y="5900"/>
                  </a:lnTo>
                  <a:lnTo>
                    <a:pt x="2200" y="8000"/>
                  </a:lnTo>
                  <a:lnTo>
                    <a:pt x="0" y="8000"/>
                  </a:lnTo>
                  <a:lnTo>
                    <a:pt x="1000" y="6000"/>
                  </a:lnTo>
                  <a:lnTo>
                    <a:pt x="0" y="4000"/>
                  </a:lnTo>
                  <a:lnTo>
                    <a:pt x="1100" y="2000"/>
                  </a:lnTo>
                  <a:close/>
                </a:path>
              </a:pathLst>
            </a:custGeom>
            <a:solidFill>
              <a:srgbClr val="FFFFFF"/>
            </a:solidFill>
            <a:ln>
              <a:no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grpSp>
      <p:sp>
        <p:nvSpPr>
          <p:cNvPr id="18" name="TextBox 17"/>
          <p:cNvSpPr txBox="1"/>
          <p:nvPr/>
        </p:nvSpPr>
        <p:spPr>
          <a:xfrm>
            <a:off x="7452000" y="3096359"/>
            <a:ext cx="1488600" cy="72431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Mono" pitchFamily="49"/>
                <a:ea typeface="WenQuanYi Micro Hei" pitchFamily="2"/>
                <a:cs typeface="Lohit Devanagari" pitchFamily="2"/>
              </a:rPr>
              <a:t>011f</a:t>
            </a:r>
            <a:r>
              <a:rPr lang="en-GB" sz="3600" b="0" i="0" u="none" strike="noStrike" kern="1200" baseline="-25000">
                <a:ln>
                  <a:noFill/>
                </a:ln>
                <a:latin typeface="Liberation Mono" pitchFamily="49"/>
                <a:ea typeface="WenQuanYi Micro Hei" pitchFamily="2"/>
                <a:cs typeface="Lohit Devanagari" pitchFamily="2"/>
              </a:rPr>
              <a:t>16</a:t>
            </a:r>
          </a:p>
        </p:txBody>
      </p:sp>
      <p:sp>
        <p:nvSpPr>
          <p:cNvPr id="19" name="TextBox 18"/>
          <p:cNvSpPr txBox="1"/>
          <p:nvPr/>
        </p:nvSpPr>
        <p:spPr>
          <a:xfrm>
            <a:off x="8021879" y="6740999"/>
            <a:ext cx="347040" cy="5904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Mono" pitchFamily="49"/>
                <a:ea typeface="WenQuanYi Micro Hei" pitchFamily="2"/>
                <a:cs typeface="Lohit Devanagari" pitchFamily="2"/>
              </a:rPr>
              <a:t>ğ</a:t>
            </a:r>
          </a:p>
        </p:txBody>
      </p:sp>
      <p:sp>
        <p:nvSpPr>
          <p:cNvPr id="20" name="TextBox 19"/>
          <p:cNvSpPr txBox="1"/>
          <p:nvPr/>
        </p:nvSpPr>
        <p:spPr>
          <a:xfrm>
            <a:off x="648000" y="5976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21" name="TextBox 20"/>
          <p:cNvSpPr txBox="1"/>
          <p:nvPr/>
        </p:nvSpPr>
        <p:spPr>
          <a:xfrm>
            <a:off x="1379519" y="597636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chr(287)</a:t>
            </a:r>
          </a:p>
        </p:txBody>
      </p:sp>
      <p:sp>
        <p:nvSpPr>
          <p:cNvPr id="22" name="TextBox 21"/>
          <p:cNvSpPr txBox="1"/>
          <p:nvPr/>
        </p:nvSpPr>
        <p:spPr>
          <a:xfrm>
            <a:off x="648000" y="6696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'ğ'</a:t>
            </a:r>
          </a:p>
        </p:txBody>
      </p:sp>
      <p:sp>
        <p:nvSpPr>
          <p:cNvPr id="23" name="TextBox 22"/>
          <p:cNvSpPr txBox="1"/>
          <p:nvPr/>
        </p:nvSpPr>
        <p:spPr>
          <a:xfrm>
            <a:off x="648000" y="4536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24" name="TextBox 23"/>
          <p:cNvSpPr txBox="1"/>
          <p:nvPr/>
        </p:nvSpPr>
        <p:spPr>
          <a:xfrm>
            <a:off x="1379519" y="453636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ord('ğ')</a:t>
            </a:r>
          </a:p>
        </p:txBody>
      </p:sp>
      <p:sp>
        <p:nvSpPr>
          <p:cNvPr id="25" name="TextBox 24"/>
          <p:cNvSpPr txBox="1"/>
          <p:nvPr/>
        </p:nvSpPr>
        <p:spPr>
          <a:xfrm>
            <a:off x="648000" y="5220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287</a:t>
            </a:r>
          </a:p>
        </p:txBody>
      </p:sp>
      <p:sp>
        <p:nvSpPr>
          <p:cNvPr id="26" name="TextBox 25"/>
          <p:cNvSpPr txBox="1"/>
          <p:nvPr/>
        </p:nvSpPr>
        <p:spPr>
          <a:xfrm>
            <a:off x="648000" y="309635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27" name="TextBox 26"/>
          <p:cNvSpPr txBox="1"/>
          <p:nvPr/>
        </p:nvSpPr>
        <p:spPr>
          <a:xfrm>
            <a:off x="1379519" y="3096359"/>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'\u011f'</a:t>
            </a:r>
          </a:p>
        </p:txBody>
      </p:sp>
      <p:sp>
        <p:nvSpPr>
          <p:cNvPr id="28" name="TextBox 27"/>
          <p:cNvSpPr txBox="1"/>
          <p:nvPr/>
        </p:nvSpPr>
        <p:spPr>
          <a:xfrm>
            <a:off x="648000" y="381635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'ğ'</a:t>
            </a:r>
          </a:p>
        </p:txBody>
      </p:sp>
      <p:sp>
        <p:nvSpPr>
          <p:cNvPr id="29" name="TextBox 28"/>
          <p:cNvSpPr txBox="1"/>
          <p:nvPr/>
        </p:nvSpPr>
        <p:spPr>
          <a:xfrm>
            <a:off x="7589160" y="4896360"/>
            <a:ext cx="1214280" cy="72431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baseline="0">
                <a:ln>
                  <a:noFill/>
                </a:ln>
                <a:latin typeface="Liberation Mono" pitchFamily="49"/>
                <a:ea typeface="WenQuanYi Micro Hei" pitchFamily="2"/>
                <a:cs typeface="Lohit Devanagari" pitchFamily="2"/>
              </a:rPr>
              <a:t>287</a:t>
            </a:r>
            <a:r>
              <a:rPr lang="en-GB" sz="3600" b="0" i="0" u="none" strike="noStrike" kern="1200" baseline="-25000">
                <a:ln>
                  <a:noFill/>
                </a:ln>
                <a:latin typeface="Liberation Mono" pitchFamily="49"/>
                <a:ea typeface="WenQuanYi Micro Hei" pitchFamily="2"/>
                <a:cs typeface="Lohit Devanagari" pitchFamily="2"/>
              </a:rPr>
              <a:t>10</a:t>
            </a:r>
          </a:p>
        </p:txBody>
      </p:sp>
      <p:cxnSp>
        <p:nvCxnSpPr>
          <p:cNvPr id="30" name="Straight Arrow Connector 29"/>
          <p:cNvCxnSpPr>
            <a:stCxn id="18" idx="2"/>
            <a:endCxn id="29" idx="0"/>
          </p:cNvCxnSpPr>
          <p:nvPr/>
        </p:nvCxnSpPr>
        <p:spPr>
          <a:xfrm>
            <a:off x="8196300" y="3820678"/>
            <a:ext cx="0" cy="1075682"/>
          </a:xfrm>
          <a:prstGeom prst="straightConnector1">
            <a:avLst/>
          </a:prstGeom>
          <a:noFill/>
          <a:ln w="18000">
            <a:solidFill>
              <a:srgbClr val="800080"/>
            </a:solidFill>
            <a:prstDash val="solid"/>
            <a:headEnd type="arrow"/>
            <a:tailEnd type="arrow"/>
          </a:ln>
        </p:spPr>
      </p:cxnSp>
      <p:cxnSp>
        <p:nvCxnSpPr>
          <p:cNvPr id="31" name="Straight Arrow Connector 30"/>
          <p:cNvCxnSpPr>
            <a:stCxn id="29" idx="2"/>
          </p:cNvCxnSpPr>
          <p:nvPr/>
        </p:nvCxnSpPr>
        <p:spPr>
          <a:xfrm flipH="1">
            <a:off x="8195399" y="5620680"/>
            <a:ext cx="721" cy="1120319"/>
          </a:xfrm>
          <a:prstGeom prst="straightConnector1">
            <a:avLst/>
          </a:prstGeom>
          <a:noFill/>
          <a:ln w="18000">
            <a:solidFill>
              <a:srgbClr val="800080"/>
            </a:solidFill>
            <a:prstDash val="solid"/>
            <a:headEnd type="arrow"/>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name="page250">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pPr lvl="0"/>
            <a:fld id="{AA4E3255-4C0B-47F2-ACC1-489162327B1E}" type="slidenum">
              <a:t>250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ranges of numbers</a:t>
            </a:r>
          </a:p>
        </p:txBody>
      </p:sp>
      <p:sp>
        <p:nvSpPr>
          <p:cNvPr id="3" name="TextBox 2"/>
          <p:cNvSpPr txBox="1"/>
          <p:nvPr/>
        </p:nvSpPr>
        <p:spPr>
          <a:xfrm>
            <a:off x="504719" y="1945440"/>
            <a:ext cx="23601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Not actually lists:</a:t>
            </a:r>
          </a:p>
        </p:txBody>
      </p:sp>
      <p:sp>
        <p:nvSpPr>
          <p:cNvPr id="4" name="TextBox 3"/>
          <p:cNvSpPr txBox="1"/>
          <p:nvPr/>
        </p:nvSpPr>
        <p:spPr>
          <a:xfrm>
            <a:off x="4464720" y="19458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5" name="TextBox 4"/>
          <p:cNvSpPr txBox="1"/>
          <p:nvPr/>
        </p:nvSpPr>
        <p:spPr>
          <a:xfrm>
            <a:off x="4464720" y="266580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range(0,5)</a:t>
            </a:r>
          </a:p>
        </p:txBody>
      </p:sp>
      <p:sp>
        <p:nvSpPr>
          <p:cNvPr id="6" name="TextBox 5"/>
          <p:cNvSpPr txBox="1"/>
          <p:nvPr/>
        </p:nvSpPr>
        <p:spPr>
          <a:xfrm>
            <a:off x="5196240" y="194580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range(0,5)</a:t>
            </a:r>
          </a:p>
        </p:txBody>
      </p:sp>
      <p:sp>
        <p:nvSpPr>
          <p:cNvPr id="7" name="TextBox 6"/>
          <p:cNvSpPr txBox="1"/>
          <p:nvPr/>
        </p:nvSpPr>
        <p:spPr>
          <a:xfrm>
            <a:off x="504719" y="4105800"/>
            <a:ext cx="2514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But close enough:</a:t>
            </a:r>
          </a:p>
        </p:txBody>
      </p:sp>
      <p:sp>
        <p:nvSpPr>
          <p:cNvPr id="8" name="TextBox 7"/>
          <p:cNvSpPr txBox="1"/>
          <p:nvPr/>
        </p:nvSpPr>
        <p:spPr>
          <a:xfrm>
            <a:off x="4464720" y="41061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9" name="TextBox 8"/>
          <p:cNvSpPr txBox="1"/>
          <p:nvPr/>
        </p:nvSpPr>
        <p:spPr>
          <a:xfrm>
            <a:off x="4464720" y="482616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[0, 1, 2, 3, 4]</a:t>
            </a:r>
          </a:p>
        </p:txBody>
      </p:sp>
      <p:sp>
        <p:nvSpPr>
          <p:cNvPr id="10" name="TextBox 9"/>
          <p:cNvSpPr txBox="1"/>
          <p:nvPr/>
        </p:nvSpPr>
        <p:spPr>
          <a:xfrm>
            <a:off x="5196240" y="4106160"/>
            <a:ext cx="3000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list(range(0,5))</a:t>
            </a:r>
          </a:p>
        </p:txBody>
      </p:sp>
      <p:sp>
        <p:nvSpPr>
          <p:cNvPr id="11" name="TextBox 10"/>
          <p:cNvSpPr txBox="1"/>
          <p:nvPr/>
        </p:nvSpPr>
        <p:spPr>
          <a:xfrm>
            <a:off x="4464720" y="5824080"/>
            <a:ext cx="3071880" cy="7520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Treat it like a list and</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it will behave like a list</a:t>
            </a:r>
          </a:p>
        </p:txBody>
      </p:sp>
      <p:pic>
        <p:nvPicPr>
          <p:cNvPr id="12" name="Picture 11"/>
          <p:cNvPicPr>
            <a:picLocks noChangeAspect="1"/>
          </p:cNvPicPr>
          <p:nvPr/>
        </p:nvPicPr>
        <p:blipFill>
          <a:blip r:embed="rId3">
            <a:lum/>
            <a:alphaModFix/>
          </a:blip>
          <a:srcRect/>
          <a:stretch>
            <a:fillRect/>
          </a:stretch>
        </p:blipFill>
        <p:spPr>
          <a:xfrm>
            <a:off x="7540199" y="5467320"/>
            <a:ext cx="2539800" cy="20926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name="page251">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pPr lvl="0"/>
            <a:fld id="{5850A2DF-504F-4888-B50B-9B8015B0AE73}" type="slidenum">
              <a:t>251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Why not just a list?</a:t>
            </a:r>
          </a:p>
        </p:txBody>
      </p:sp>
      <p:sp>
        <p:nvSpPr>
          <p:cNvPr id="3" name="TextBox 2"/>
          <p:cNvSpPr txBox="1"/>
          <p:nvPr/>
        </p:nvSpPr>
        <p:spPr>
          <a:xfrm>
            <a:off x="504719" y="1945800"/>
            <a:ext cx="26481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Most common use:</a:t>
            </a:r>
          </a:p>
        </p:txBody>
      </p:sp>
      <p:sp>
        <p:nvSpPr>
          <p:cNvPr id="4" name="TextBox 3"/>
          <p:cNvSpPr txBox="1"/>
          <p:nvPr/>
        </p:nvSpPr>
        <p:spPr>
          <a:xfrm>
            <a:off x="4104720" y="194616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 number in</a:t>
            </a:r>
          </a:p>
        </p:txBody>
      </p:sp>
      <p:sp>
        <p:nvSpPr>
          <p:cNvPr id="5" name="TextBox 4"/>
          <p:cNvSpPr txBox="1"/>
          <p:nvPr/>
        </p:nvSpPr>
        <p:spPr>
          <a:xfrm>
            <a:off x="4104720" y="2292119"/>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a:t>
            </a:r>
            <a:r>
              <a:rPr lang="en-GB" sz="2400" b="0" i="0" u="none" strike="noStrike" kern="1200">
                <a:ln>
                  <a:noFill/>
                </a:ln>
                <a:latin typeface="Liberation Mono" pitchFamily="49"/>
                <a:ea typeface="Liberation Mono" pitchFamily="49"/>
                <a:cs typeface="Liberation Mono" pitchFamily="49"/>
              </a:rPr>
              <a:t>…</a:t>
            </a:r>
          </a:p>
        </p:txBody>
      </p:sp>
      <p:sp>
        <p:nvSpPr>
          <p:cNvPr id="6" name="TextBox 5"/>
          <p:cNvSpPr txBox="1"/>
          <p:nvPr/>
        </p:nvSpPr>
        <p:spPr>
          <a:xfrm>
            <a:off x="6664680" y="1946160"/>
            <a:ext cx="281736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range(0, 10000)</a:t>
            </a:r>
          </a:p>
        </p:txBody>
      </p:sp>
      <p:sp>
        <p:nvSpPr>
          <p:cNvPr id="7" name="TextBox 6"/>
          <p:cNvSpPr txBox="1"/>
          <p:nvPr/>
        </p:nvSpPr>
        <p:spPr>
          <a:xfrm>
            <a:off x="9408240" y="19461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8" name="TextBox 7"/>
          <p:cNvSpPr txBox="1"/>
          <p:nvPr/>
        </p:nvSpPr>
        <p:spPr>
          <a:xfrm>
            <a:off x="6673320" y="3025800"/>
            <a:ext cx="279612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Inefficient to make a</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huge list just for this</a:t>
            </a:r>
          </a:p>
        </p:txBody>
      </p:sp>
      <p:cxnSp>
        <p:nvCxnSpPr>
          <p:cNvPr id="9" name="Straight Arrow Connector 8"/>
          <p:cNvCxnSpPr>
            <a:endCxn id="6" idx="2"/>
          </p:cNvCxnSpPr>
          <p:nvPr/>
        </p:nvCxnSpPr>
        <p:spPr>
          <a:xfrm flipV="1">
            <a:off x="8071199" y="2364480"/>
            <a:ext cx="2160" cy="661320"/>
          </a:xfrm>
          <a:prstGeom prst="straightConnector1">
            <a:avLst/>
          </a:prstGeom>
          <a:noFill/>
          <a:ln w="18000">
            <a:solidFill>
              <a:srgbClr val="00FFFF"/>
            </a:solidFill>
            <a:prstDash val="solid"/>
            <a:tailEnd type="arrow"/>
          </a:ln>
        </p:spPr>
      </p:cxnSp>
      <p:sp>
        <p:nvSpPr>
          <p:cNvPr id="10" name="TextBox 9"/>
          <p:cNvSpPr txBox="1"/>
          <p:nvPr/>
        </p:nvSpPr>
        <p:spPr>
          <a:xfrm>
            <a:off x="495720" y="4457160"/>
            <a:ext cx="14292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“iterables”</a:t>
            </a:r>
          </a:p>
        </p:txBody>
      </p:sp>
      <p:sp>
        <p:nvSpPr>
          <p:cNvPr id="11" name="TextBox 10"/>
          <p:cNvSpPr txBox="1"/>
          <p:nvPr/>
        </p:nvSpPr>
        <p:spPr>
          <a:xfrm>
            <a:off x="2008080" y="4457520"/>
            <a:ext cx="5277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 anything that can be treated like a list</a:t>
            </a:r>
          </a:p>
        </p:txBody>
      </p:sp>
      <p:sp>
        <p:nvSpPr>
          <p:cNvPr id="12" name="TextBox 11"/>
          <p:cNvSpPr txBox="1"/>
          <p:nvPr/>
        </p:nvSpPr>
        <p:spPr>
          <a:xfrm>
            <a:off x="495720" y="589716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list(</a:t>
            </a:r>
            <a:r>
              <a:rPr lang="en-GB" sz="2400" b="0" i="1" u="none" strike="noStrike" kern="1200">
                <a:ln>
                  <a:noFill/>
                </a:ln>
                <a:solidFill>
                  <a:srgbClr val="0000FF"/>
                </a:solidFill>
                <a:latin typeface="Liberation Mono" pitchFamily="49"/>
                <a:ea typeface="WenQuanYi Micro Hei" pitchFamily="2"/>
                <a:cs typeface="Lohit Devanagari" pitchFamily="2"/>
              </a:rPr>
              <a:t>iterable</a:t>
            </a:r>
            <a:r>
              <a:rPr lang="en-GB" sz="2400" b="0" i="0" u="none" strike="noStrike" kern="1200">
                <a:ln>
                  <a:noFill/>
                </a:ln>
                <a:latin typeface="Liberation Mono" pitchFamily="49"/>
                <a:ea typeface="WenQuanYi Micro Hei" pitchFamily="2"/>
                <a:cs typeface="Lohit Devanagari" pitchFamily="2"/>
              </a:rPr>
              <a:t>)</a:t>
            </a:r>
          </a:p>
        </p:txBody>
      </p:sp>
      <p:sp>
        <p:nvSpPr>
          <p:cNvPr id="13" name="TextBox 12"/>
          <p:cNvSpPr txBox="1"/>
          <p:nvPr/>
        </p:nvSpPr>
        <p:spPr>
          <a:xfrm>
            <a:off x="4455720" y="5897160"/>
            <a:ext cx="14961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Explicit list</a:t>
            </a:r>
          </a:p>
        </p:txBody>
      </p:sp>
      <p:cxnSp>
        <p:nvCxnSpPr>
          <p:cNvPr id="14" name="Straight Arrow Connector 13"/>
          <p:cNvCxnSpPr>
            <a:stCxn id="12" idx="3"/>
          </p:cNvCxnSpPr>
          <p:nvPr/>
        </p:nvCxnSpPr>
        <p:spPr>
          <a:xfrm flipV="1">
            <a:off x="3130200" y="6103080"/>
            <a:ext cx="1325520" cy="3239"/>
          </a:xfrm>
          <a:prstGeom prst="straightConnector1">
            <a:avLst/>
          </a:prstGeom>
          <a:noFill/>
          <a:ln w="18000">
            <a:solidFill>
              <a:srgbClr val="800080"/>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name="page252">
    <p:spTree>
      <p:nvGrpSpPr>
        <p:cNvPr id="1" name=""/>
        <p:cNvGrpSpPr/>
        <p:nvPr/>
      </p:nvGrpSpPr>
      <p:grpSpPr>
        <a:xfrm>
          <a:off x="0" y="0"/>
          <a:ext cx="0" cy="0"/>
          <a:chOff x="0" y="0"/>
          <a:chExt cx="0" cy="0"/>
        </a:xfrm>
      </p:grpSpPr>
      <p:sp>
        <p:nvSpPr>
          <p:cNvPr id="20" name="Slide Number Placeholder 1"/>
          <p:cNvSpPr>
            <a:spLocks noGrp="1"/>
          </p:cNvSpPr>
          <p:nvPr>
            <p:ph type="sldNum" sz="quarter" idx="10"/>
          </p:nvPr>
        </p:nvSpPr>
        <p:spPr/>
        <p:txBody>
          <a:bodyPr/>
          <a:lstStyle/>
          <a:p>
            <a:pPr lvl="0"/>
            <a:fld id="{9D09B74C-9ED4-4212-AB28-F393FF4510FA}" type="slidenum">
              <a:t>252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Ranges of numbers again</a:t>
            </a:r>
          </a:p>
        </p:txBody>
      </p:sp>
      <p:sp>
        <p:nvSpPr>
          <p:cNvPr id="3" name="TextBox 2"/>
          <p:cNvSpPr txBox="1"/>
          <p:nvPr/>
        </p:nvSpPr>
        <p:spPr>
          <a:xfrm>
            <a:off x="315720" y="301716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range(10)</a:t>
            </a:r>
          </a:p>
        </p:txBody>
      </p:sp>
      <p:sp>
        <p:nvSpPr>
          <p:cNvPr id="4" name="TextBox 3"/>
          <p:cNvSpPr txBox="1"/>
          <p:nvPr/>
        </p:nvSpPr>
        <p:spPr>
          <a:xfrm>
            <a:off x="4095720" y="3017160"/>
            <a:ext cx="5562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[0, 1, 2, 3, 4, 5, 6, 7, 8, 9]</a:t>
            </a:r>
          </a:p>
        </p:txBody>
      </p:sp>
      <p:sp>
        <p:nvSpPr>
          <p:cNvPr id="5" name="TextBox 4"/>
          <p:cNvSpPr txBox="1"/>
          <p:nvPr/>
        </p:nvSpPr>
        <p:spPr>
          <a:xfrm>
            <a:off x="315720" y="409716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range(3, 10)</a:t>
            </a:r>
          </a:p>
        </p:txBody>
      </p:sp>
      <p:sp>
        <p:nvSpPr>
          <p:cNvPr id="6" name="TextBox 5"/>
          <p:cNvSpPr txBox="1"/>
          <p:nvPr/>
        </p:nvSpPr>
        <p:spPr>
          <a:xfrm>
            <a:off x="4095720" y="4097160"/>
            <a:ext cx="39146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 4, 5, 6, 7, 8, 9]</a:t>
            </a:r>
          </a:p>
        </p:txBody>
      </p:sp>
      <p:sp>
        <p:nvSpPr>
          <p:cNvPr id="7" name="TextBox 6"/>
          <p:cNvSpPr txBox="1"/>
          <p:nvPr/>
        </p:nvSpPr>
        <p:spPr>
          <a:xfrm>
            <a:off x="315720" y="499716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range(3, 10, 2)</a:t>
            </a:r>
          </a:p>
        </p:txBody>
      </p:sp>
      <p:sp>
        <p:nvSpPr>
          <p:cNvPr id="8" name="TextBox 7"/>
          <p:cNvSpPr txBox="1"/>
          <p:nvPr/>
        </p:nvSpPr>
        <p:spPr>
          <a:xfrm>
            <a:off x="4095720" y="499716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 5, 7, 9]</a:t>
            </a:r>
          </a:p>
        </p:txBody>
      </p:sp>
      <p:sp>
        <p:nvSpPr>
          <p:cNvPr id="9" name="TextBox 8"/>
          <p:cNvSpPr txBox="1"/>
          <p:nvPr/>
        </p:nvSpPr>
        <p:spPr>
          <a:xfrm>
            <a:off x="2979719" y="1901160"/>
            <a:ext cx="4629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Sans" pitchFamily="18"/>
                <a:ea typeface="WenQuanYi Micro Hei" pitchFamily="2"/>
                <a:cs typeface="Lohit Devanagari" pitchFamily="2"/>
              </a:rPr>
              <a:t>via</a:t>
            </a:r>
          </a:p>
        </p:txBody>
      </p:sp>
      <p:sp>
        <p:nvSpPr>
          <p:cNvPr id="10" name="TextBox 9"/>
          <p:cNvSpPr txBox="1"/>
          <p:nvPr/>
        </p:nvSpPr>
        <p:spPr>
          <a:xfrm>
            <a:off x="3488400" y="1937519"/>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Mono" pitchFamily="49"/>
                <a:ea typeface="WenQuanYi Micro Hei" pitchFamily="2"/>
                <a:cs typeface="Lohit Devanagari" pitchFamily="2"/>
              </a:rPr>
              <a:t>list()</a:t>
            </a:r>
          </a:p>
        </p:txBody>
      </p:sp>
      <p:sp>
        <p:nvSpPr>
          <p:cNvPr id="11" name="Straight Connector 10"/>
          <p:cNvSpPr/>
          <p:nvPr/>
        </p:nvSpPr>
        <p:spPr>
          <a:xfrm>
            <a:off x="3415320" y="3226320"/>
            <a:ext cx="662040" cy="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12" name="Straight Connector 11"/>
          <p:cNvSpPr/>
          <p:nvPr/>
        </p:nvSpPr>
        <p:spPr>
          <a:xfrm>
            <a:off x="3406680" y="4306320"/>
            <a:ext cx="662040" cy="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13" name="Straight Connector 12"/>
          <p:cNvSpPr/>
          <p:nvPr/>
        </p:nvSpPr>
        <p:spPr>
          <a:xfrm>
            <a:off x="3398040" y="5206320"/>
            <a:ext cx="662039" cy="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14" name="TextBox 13"/>
          <p:cNvSpPr txBox="1"/>
          <p:nvPr/>
        </p:nvSpPr>
        <p:spPr>
          <a:xfrm>
            <a:off x="8343000" y="3557160"/>
            <a:ext cx="13100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Start at 0</a:t>
            </a:r>
          </a:p>
        </p:txBody>
      </p:sp>
      <p:sp>
        <p:nvSpPr>
          <p:cNvPr id="15" name="TextBox 14"/>
          <p:cNvSpPr txBox="1"/>
          <p:nvPr/>
        </p:nvSpPr>
        <p:spPr>
          <a:xfrm>
            <a:off x="7280640" y="4997160"/>
            <a:ext cx="2372400" cy="42408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Every </a:t>
            </a:r>
            <a:r>
              <a:rPr lang="en-GB" sz="2400" b="0" i="1" u="none" strike="noStrike" kern="1200">
                <a:ln>
                  <a:noFill/>
                </a:ln>
                <a:latin typeface="Liberation Sans" pitchFamily="18"/>
                <a:ea typeface="WenQuanYi Micro Hei" pitchFamily="2"/>
                <a:cs typeface="Lohit Devanagari" pitchFamily="2"/>
              </a:rPr>
              <a:t>n</a:t>
            </a:r>
            <a:r>
              <a:rPr lang="en-GB" sz="2400" b="0" i="0" u="none" strike="noStrike" kern="1200" baseline="30000">
                <a:ln>
                  <a:noFill/>
                </a:ln>
                <a:latin typeface="Liberation Sans" pitchFamily="18"/>
                <a:ea typeface="WenQuanYi Micro Hei" pitchFamily="2"/>
                <a:cs typeface="Lohit Devanagari" pitchFamily="2"/>
              </a:rPr>
              <a:t>th</a:t>
            </a:r>
            <a:r>
              <a:rPr lang="en-GB" sz="2400" b="0" i="0" u="none" strike="noStrike" kern="1200">
                <a:ln>
                  <a:noFill/>
                </a:ln>
                <a:latin typeface="Liberation Sans" pitchFamily="18"/>
                <a:ea typeface="WenQuanYi Micro Hei" pitchFamily="2"/>
                <a:cs typeface="Lohit Devanagari" pitchFamily="2"/>
              </a:rPr>
              <a:t> number</a:t>
            </a:r>
          </a:p>
        </p:txBody>
      </p:sp>
      <p:sp>
        <p:nvSpPr>
          <p:cNvPr id="16" name="TextBox 15"/>
          <p:cNvSpPr txBox="1"/>
          <p:nvPr/>
        </p:nvSpPr>
        <p:spPr>
          <a:xfrm>
            <a:off x="315720" y="6068160"/>
            <a:ext cx="3000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range(10, 3, -2)</a:t>
            </a:r>
          </a:p>
        </p:txBody>
      </p:sp>
      <p:sp>
        <p:nvSpPr>
          <p:cNvPr id="17" name="TextBox 16"/>
          <p:cNvSpPr txBox="1"/>
          <p:nvPr/>
        </p:nvSpPr>
        <p:spPr>
          <a:xfrm>
            <a:off x="4095720" y="606816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[10, 8, 6, 4]</a:t>
            </a:r>
          </a:p>
        </p:txBody>
      </p:sp>
      <p:sp>
        <p:nvSpPr>
          <p:cNvPr id="18" name="Straight Connector 17"/>
          <p:cNvSpPr/>
          <p:nvPr/>
        </p:nvSpPr>
        <p:spPr>
          <a:xfrm>
            <a:off x="3398040" y="6277320"/>
            <a:ext cx="662039" cy="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19" name="TextBox 18"/>
          <p:cNvSpPr txBox="1"/>
          <p:nvPr/>
        </p:nvSpPr>
        <p:spPr>
          <a:xfrm>
            <a:off x="7568999" y="6068160"/>
            <a:ext cx="20890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Negative steps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name="page253">
    <p:spTree>
      <p:nvGrpSpPr>
        <p:cNvPr id="1" name=""/>
        <p:cNvGrpSpPr/>
        <p:nvPr/>
      </p:nvGrpSpPr>
      <p:grpSpPr>
        <a:xfrm>
          <a:off x="0" y="0"/>
          <a:ext cx="0" cy="0"/>
          <a:chOff x="0" y="0"/>
          <a:chExt cx="0" cy="0"/>
        </a:xfrm>
      </p:grpSpPr>
      <p:sp>
        <p:nvSpPr>
          <p:cNvPr id="50" name="Slide Number Placeholder 1"/>
          <p:cNvSpPr>
            <a:spLocks noGrp="1"/>
          </p:cNvSpPr>
          <p:nvPr>
            <p:ph type="sldNum" sz="quarter" idx="10"/>
          </p:nvPr>
        </p:nvSpPr>
        <p:spPr/>
        <p:txBody>
          <a:bodyPr/>
          <a:lstStyle/>
          <a:p>
            <a:pPr lvl="0"/>
            <a:fld id="{32B7496C-F7A0-4657-AE4C-678EB1DB9D07}" type="slidenum">
              <a:t>253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Indices of lists</a:t>
            </a:r>
          </a:p>
        </p:txBody>
      </p:sp>
      <p:sp>
        <p:nvSpPr>
          <p:cNvPr id="3" name="TextBox 2"/>
          <p:cNvSpPr txBox="1"/>
          <p:nvPr/>
        </p:nvSpPr>
        <p:spPr>
          <a:xfrm>
            <a:off x="503999" y="1584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5519" y="1584360"/>
            <a:ext cx="70268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primes = [ 2, 3, 5, 7, 11, 13, 17, 19]</a:t>
            </a:r>
          </a:p>
        </p:txBody>
      </p:sp>
      <p:grpSp>
        <p:nvGrpSpPr>
          <p:cNvPr id="5" name="Group 4"/>
          <p:cNvGrpSpPr/>
          <p:nvPr/>
        </p:nvGrpSpPr>
        <p:grpSpPr>
          <a:xfrm>
            <a:off x="1357560" y="5731200"/>
            <a:ext cx="6900120" cy="1612799"/>
            <a:chOff x="1357560" y="5731200"/>
            <a:chExt cx="6900120" cy="1612799"/>
          </a:xfrm>
        </p:grpSpPr>
        <p:sp>
          <p:nvSpPr>
            <p:cNvPr id="6" name="TextBox 5"/>
            <p:cNvSpPr txBox="1"/>
            <p:nvPr/>
          </p:nvSpPr>
          <p:spPr>
            <a:xfrm>
              <a:off x="1357560" y="6811199"/>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7941240" y="6811199"/>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8" name="TextBox 7"/>
            <p:cNvSpPr txBox="1"/>
            <p:nvPr/>
          </p:nvSpPr>
          <p:spPr>
            <a:xfrm>
              <a:off x="7453440" y="6811199"/>
              <a:ext cx="560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Mono" pitchFamily="49"/>
                  <a:ea typeface="WenQuanYi Micro Hei" pitchFamily="2"/>
                  <a:cs typeface="Lohit Devanagari" pitchFamily="2"/>
                </a:rPr>
                <a:t>19</a:t>
              </a:r>
            </a:p>
          </p:txBody>
        </p:sp>
        <p:sp>
          <p:nvSpPr>
            <p:cNvPr id="9" name="TextBox 8"/>
            <p:cNvSpPr txBox="1"/>
            <p:nvPr/>
          </p:nvSpPr>
          <p:spPr>
            <a:xfrm>
              <a:off x="6478199" y="6811199"/>
              <a:ext cx="560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Mono" pitchFamily="49"/>
                  <a:ea typeface="WenQuanYi Micro Hei" pitchFamily="2"/>
                  <a:cs typeface="Lohit Devanagari" pitchFamily="2"/>
                </a:rPr>
                <a:t>17</a:t>
              </a:r>
            </a:p>
          </p:txBody>
        </p:sp>
        <p:sp>
          <p:nvSpPr>
            <p:cNvPr id="10" name="TextBox 9"/>
            <p:cNvSpPr txBox="1"/>
            <p:nvPr/>
          </p:nvSpPr>
          <p:spPr>
            <a:xfrm>
              <a:off x="5990760" y="6811199"/>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11" name="TextBox 10"/>
            <p:cNvSpPr txBox="1"/>
            <p:nvPr/>
          </p:nvSpPr>
          <p:spPr>
            <a:xfrm>
              <a:off x="5502600" y="6811199"/>
              <a:ext cx="560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Mono" pitchFamily="49"/>
                  <a:ea typeface="WenQuanYi Micro Hei" pitchFamily="2"/>
                  <a:cs typeface="Lohit Devanagari" pitchFamily="2"/>
                </a:rPr>
                <a:t>13</a:t>
              </a:r>
            </a:p>
          </p:txBody>
        </p:sp>
        <p:sp>
          <p:nvSpPr>
            <p:cNvPr id="12" name="TextBox 11"/>
            <p:cNvSpPr txBox="1"/>
            <p:nvPr/>
          </p:nvSpPr>
          <p:spPr>
            <a:xfrm>
              <a:off x="5015160" y="6811199"/>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13" name="TextBox 12"/>
            <p:cNvSpPr txBox="1"/>
            <p:nvPr/>
          </p:nvSpPr>
          <p:spPr>
            <a:xfrm>
              <a:off x="4527360" y="6811199"/>
              <a:ext cx="560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Mono" pitchFamily="49"/>
                  <a:ea typeface="WenQuanYi Micro Hei" pitchFamily="2"/>
                  <a:cs typeface="Lohit Devanagari" pitchFamily="2"/>
                </a:rPr>
                <a:t>11</a:t>
              </a:r>
            </a:p>
          </p:txBody>
        </p:sp>
        <p:sp>
          <p:nvSpPr>
            <p:cNvPr id="14" name="TextBox 13"/>
            <p:cNvSpPr txBox="1"/>
            <p:nvPr/>
          </p:nvSpPr>
          <p:spPr>
            <a:xfrm>
              <a:off x="4039920" y="6811199"/>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15" name="TextBox 14"/>
            <p:cNvSpPr txBox="1"/>
            <p:nvPr/>
          </p:nvSpPr>
          <p:spPr>
            <a:xfrm>
              <a:off x="3796200" y="6811199"/>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Mono" pitchFamily="49"/>
                  <a:ea typeface="WenQuanYi Micro Hei" pitchFamily="2"/>
                  <a:cs typeface="Lohit Devanagari" pitchFamily="2"/>
                </a:rPr>
                <a:t>7</a:t>
              </a:r>
            </a:p>
          </p:txBody>
        </p:sp>
        <p:sp>
          <p:nvSpPr>
            <p:cNvPr id="16" name="TextBox 15"/>
            <p:cNvSpPr txBox="1"/>
            <p:nvPr/>
          </p:nvSpPr>
          <p:spPr>
            <a:xfrm>
              <a:off x="3308400" y="6811199"/>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17" name="TextBox 16"/>
            <p:cNvSpPr txBox="1"/>
            <p:nvPr/>
          </p:nvSpPr>
          <p:spPr>
            <a:xfrm>
              <a:off x="3064680" y="6811199"/>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Mono" pitchFamily="49"/>
                  <a:ea typeface="WenQuanYi Micro Hei" pitchFamily="2"/>
                  <a:cs typeface="Lohit Devanagari" pitchFamily="2"/>
                </a:rPr>
                <a:t>5</a:t>
              </a:r>
            </a:p>
          </p:txBody>
        </p:sp>
        <p:sp>
          <p:nvSpPr>
            <p:cNvPr id="18" name="TextBox 17"/>
            <p:cNvSpPr txBox="1"/>
            <p:nvPr/>
          </p:nvSpPr>
          <p:spPr>
            <a:xfrm>
              <a:off x="2576880" y="6811199"/>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19" name="TextBox 18"/>
            <p:cNvSpPr txBox="1"/>
            <p:nvPr/>
          </p:nvSpPr>
          <p:spPr>
            <a:xfrm>
              <a:off x="2333160" y="6811199"/>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Mono" pitchFamily="49"/>
                  <a:ea typeface="WenQuanYi Micro Hei" pitchFamily="2"/>
                  <a:cs typeface="Lohit Devanagari" pitchFamily="2"/>
                </a:rPr>
                <a:t>3</a:t>
              </a:r>
            </a:p>
          </p:txBody>
        </p:sp>
        <p:sp>
          <p:nvSpPr>
            <p:cNvPr id="20" name="TextBox 19"/>
            <p:cNvSpPr txBox="1"/>
            <p:nvPr/>
          </p:nvSpPr>
          <p:spPr>
            <a:xfrm>
              <a:off x="6966000" y="6811199"/>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21" name="TextBox 20"/>
            <p:cNvSpPr txBox="1"/>
            <p:nvPr/>
          </p:nvSpPr>
          <p:spPr>
            <a:xfrm>
              <a:off x="1845359" y="6811199"/>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latin typeface="Liberation Mono" pitchFamily="49"/>
                  <a:ea typeface="WenQuanYi Micro Hei" pitchFamily="2"/>
                  <a:cs typeface="Lohit Devanagari" pitchFamily="2"/>
                </a:rPr>
                <a:t>,</a:t>
              </a:r>
            </a:p>
          </p:txBody>
        </p:sp>
        <p:sp>
          <p:nvSpPr>
            <p:cNvPr id="22" name="TextBox 21"/>
            <p:cNvSpPr txBox="1"/>
            <p:nvPr/>
          </p:nvSpPr>
          <p:spPr>
            <a:xfrm>
              <a:off x="1601640" y="6811199"/>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FF"/>
                  </a:solidFill>
                  <a:latin typeface="Liberation Mono" pitchFamily="49"/>
                  <a:ea typeface="WenQuanYi Micro Hei" pitchFamily="2"/>
                  <a:cs typeface="Lohit Devanagari" pitchFamily="2"/>
                </a:rPr>
                <a:t>2</a:t>
              </a:r>
            </a:p>
          </p:txBody>
        </p:sp>
        <p:sp>
          <p:nvSpPr>
            <p:cNvPr id="23" name="TextBox 22"/>
            <p:cNvSpPr txBox="1"/>
            <p:nvPr/>
          </p:nvSpPr>
          <p:spPr>
            <a:xfrm>
              <a:off x="7575480" y="573120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7</a:t>
              </a:r>
            </a:p>
          </p:txBody>
        </p:sp>
        <p:sp>
          <p:nvSpPr>
            <p:cNvPr id="24" name="TextBox 23"/>
            <p:cNvSpPr txBox="1"/>
            <p:nvPr/>
          </p:nvSpPr>
          <p:spPr>
            <a:xfrm>
              <a:off x="6600240" y="573120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6</a:t>
              </a:r>
            </a:p>
          </p:txBody>
        </p:sp>
        <p:sp>
          <p:nvSpPr>
            <p:cNvPr id="25" name="TextBox 24"/>
            <p:cNvSpPr txBox="1"/>
            <p:nvPr/>
          </p:nvSpPr>
          <p:spPr>
            <a:xfrm>
              <a:off x="5624640" y="573120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5</a:t>
              </a:r>
            </a:p>
          </p:txBody>
        </p:sp>
        <p:sp>
          <p:nvSpPr>
            <p:cNvPr id="26" name="TextBox 25"/>
            <p:cNvSpPr txBox="1"/>
            <p:nvPr/>
          </p:nvSpPr>
          <p:spPr>
            <a:xfrm>
              <a:off x="4649400" y="573120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4</a:t>
              </a:r>
            </a:p>
          </p:txBody>
        </p:sp>
        <p:sp>
          <p:nvSpPr>
            <p:cNvPr id="27" name="TextBox 26"/>
            <p:cNvSpPr txBox="1"/>
            <p:nvPr/>
          </p:nvSpPr>
          <p:spPr>
            <a:xfrm>
              <a:off x="3796560" y="573120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3</a:t>
              </a:r>
            </a:p>
          </p:txBody>
        </p:sp>
        <p:sp>
          <p:nvSpPr>
            <p:cNvPr id="28" name="TextBox 27"/>
            <p:cNvSpPr txBox="1"/>
            <p:nvPr/>
          </p:nvSpPr>
          <p:spPr>
            <a:xfrm>
              <a:off x="3065039" y="573120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2</a:t>
              </a:r>
            </a:p>
          </p:txBody>
        </p:sp>
        <p:sp>
          <p:nvSpPr>
            <p:cNvPr id="29" name="TextBox 28"/>
            <p:cNvSpPr txBox="1"/>
            <p:nvPr/>
          </p:nvSpPr>
          <p:spPr>
            <a:xfrm>
              <a:off x="2333520" y="573120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1</a:t>
              </a:r>
            </a:p>
          </p:txBody>
        </p:sp>
        <p:sp>
          <p:nvSpPr>
            <p:cNvPr id="30" name="TextBox 29"/>
            <p:cNvSpPr txBox="1"/>
            <p:nvPr/>
          </p:nvSpPr>
          <p:spPr>
            <a:xfrm>
              <a:off x="1602000" y="573120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8000"/>
                  </a:solidFill>
                  <a:latin typeface="Liberation Mono" pitchFamily="49"/>
                  <a:ea typeface="WenQuanYi Micro Hei" pitchFamily="2"/>
                  <a:cs typeface="Lohit Devanagari" pitchFamily="2"/>
                </a:rPr>
                <a:t>0</a:t>
              </a:r>
            </a:p>
          </p:txBody>
        </p:sp>
        <p:cxnSp>
          <p:nvCxnSpPr>
            <p:cNvPr id="31" name="Straight Arrow Connector 30"/>
            <p:cNvCxnSpPr>
              <a:stCxn id="30" idx="2"/>
            </p:cNvCxnSpPr>
            <p:nvPr/>
          </p:nvCxnSpPr>
          <p:spPr>
            <a:xfrm flipH="1">
              <a:off x="1759680" y="6263999"/>
              <a:ext cx="360" cy="547200"/>
            </a:xfrm>
            <a:prstGeom prst="straightConnector1">
              <a:avLst/>
            </a:prstGeom>
            <a:noFill/>
            <a:ln w="18000">
              <a:solidFill>
                <a:srgbClr val="800080"/>
              </a:solidFill>
              <a:prstDash val="solid"/>
              <a:tailEnd type="arrow"/>
            </a:ln>
          </p:spPr>
        </p:cxnSp>
        <p:cxnSp>
          <p:nvCxnSpPr>
            <p:cNvPr id="32" name="Straight Arrow Connector 31"/>
            <p:cNvCxnSpPr>
              <a:endCxn id="19" idx="0"/>
            </p:cNvCxnSpPr>
            <p:nvPr/>
          </p:nvCxnSpPr>
          <p:spPr>
            <a:xfrm flipH="1">
              <a:off x="2491200" y="6263999"/>
              <a:ext cx="360" cy="547200"/>
            </a:xfrm>
            <a:prstGeom prst="straightConnector1">
              <a:avLst/>
            </a:prstGeom>
            <a:noFill/>
            <a:ln w="18000">
              <a:solidFill>
                <a:srgbClr val="800080"/>
              </a:solidFill>
              <a:prstDash val="solid"/>
              <a:tailEnd type="arrow"/>
            </a:ln>
          </p:spPr>
        </p:cxnSp>
        <p:cxnSp>
          <p:nvCxnSpPr>
            <p:cNvPr id="33" name="Straight Arrow Connector 32"/>
            <p:cNvCxnSpPr/>
            <p:nvPr/>
          </p:nvCxnSpPr>
          <p:spPr>
            <a:xfrm flipH="1">
              <a:off x="3222720" y="6263999"/>
              <a:ext cx="360" cy="547200"/>
            </a:xfrm>
            <a:prstGeom prst="straightConnector1">
              <a:avLst/>
            </a:prstGeom>
            <a:noFill/>
            <a:ln w="18000">
              <a:solidFill>
                <a:srgbClr val="800080"/>
              </a:solidFill>
              <a:prstDash val="solid"/>
              <a:tailEnd type="arrow"/>
            </a:ln>
          </p:spPr>
        </p:cxnSp>
        <p:cxnSp>
          <p:nvCxnSpPr>
            <p:cNvPr id="34" name="Straight Arrow Connector 33"/>
            <p:cNvCxnSpPr>
              <a:endCxn id="15" idx="0"/>
            </p:cNvCxnSpPr>
            <p:nvPr/>
          </p:nvCxnSpPr>
          <p:spPr>
            <a:xfrm flipH="1">
              <a:off x="3954240" y="6263999"/>
              <a:ext cx="360" cy="547200"/>
            </a:xfrm>
            <a:prstGeom prst="straightConnector1">
              <a:avLst/>
            </a:prstGeom>
            <a:noFill/>
            <a:ln w="18000">
              <a:solidFill>
                <a:srgbClr val="800080"/>
              </a:solidFill>
              <a:prstDash val="solid"/>
              <a:tailEnd type="arrow"/>
            </a:ln>
          </p:spPr>
        </p:cxnSp>
        <p:cxnSp>
          <p:nvCxnSpPr>
            <p:cNvPr id="35" name="Straight Arrow Connector 34"/>
            <p:cNvCxnSpPr/>
            <p:nvPr/>
          </p:nvCxnSpPr>
          <p:spPr>
            <a:xfrm>
              <a:off x="4807440" y="6263999"/>
              <a:ext cx="0" cy="547200"/>
            </a:xfrm>
            <a:prstGeom prst="straightConnector1">
              <a:avLst/>
            </a:prstGeom>
            <a:noFill/>
            <a:ln w="18000">
              <a:solidFill>
                <a:srgbClr val="800080"/>
              </a:solidFill>
              <a:prstDash val="solid"/>
              <a:tailEnd type="arrow"/>
            </a:ln>
          </p:spPr>
        </p:cxnSp>
        <p:cxnSp>
          <p:nvCxnSpPr>
            <p:cNvPr id="36" name="Straight Arrow Connector 35"/>
            <p:cNvCxnSpPr>
              <a:stCxn id="25" idx="2"/>
            </p:cNvCxnSpPr>
            <p:nvPr/>
          </p:nvCxnSpPr>
          <p:spPr>
            <a:xfrm>
              <a:off x="5782680" y="6263999"/>
              <a:ext cx="0" cy="547200"/>
            </a:xfrm>
            <a:prstGeom prst="straightConnector1">
              <a:avLst/>
            </a:prstGeom>
            <a:noFill/>
            <a:ln w="18000">
              <a:solidFill>
                <a:srgbClr val="800080"/>
              </a:solidFill>
              <a:prstDash val="solid"/>
              <a:tailEnd type="arrow"/>
            </a:ln>
          </p:spPr>
        </p:cxnSp>
        <p:cxnSp>
          <p:nvCxnSpPr>
            <p:cNvPr id="37" name="Straight Arrow Connector 36"/>
            <p:cNvCxnSpPr>
              <a:stCxn id="24" idx="2"/>
            </p:cNvCxnSpPr>
            <p:nvPr/>
          </p:nvCxnSpPr>
          <p:spPr>
            <a:xfrm>
              <a:off x="6758280" y="6263999"/>
              <a:ext cx="0" cy="547200"/>
            </a:xfrm>
            <a:prstGeom prst="straightConnector1">
              <a:avLst/>
            </a:prstGeom>
            <a:noFill/>
            <a:ln w="18000">
              <a:solidFill>
                <a:srgbClr val="800080"/>
              </a:solidFill>
              <a:prstDash val="solid"/>
              <a:tailEnd type="arrow"/>
            </a:ln>
          </p:spPr>
        </p:cxnSp>
        <p:cxnSp>
          <p:nvCxnSpPr>
            <p:cNvPr id="38" name="Straight Arrow Connector 37"/>
            <p:cNvCxnSpPr/>
            <p:nvPr/>
          </p:nvCxnSpPr>
          <p:spPr>
            <a:xfrm>
              <a:off x="7733519" y="6263999"/>
              <a:ext cx="0" cy="547200"/>
            </a:xfrm>
            <a:prstGeom prst="straightConnector1">
              <a:avLst/>
            </a:prstGeom>
            <a:noFill/>
            <a:ln w="18000">
              <a:solidFill>
                <a:srgbClr val="800080"/>
              </a:solidFill>
              <a:prstDash val="solid"/>
              <a:tailEnd type="arrow"/>
            </a:ln>
          </p:spPr>
        </p:cxnSp>
      </p:grpSp>
      <p:sp>
        <p:nvSpPr>
          <p:cNvPr id="39" name="TextBox 38"/>
          <p:cNvSpPr txBox="1"/>
          <p:nvPr/>
        </p:nvSpPr>
        <p:spPr>
          <a:xfrm>
            <a:off x="503999" y="2304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0" name="TextBox 39"/>
          <p:cNvSpPr txBox="1"/>
          <p:nvPr/>
        </p:nvSpPr>
        <p:spPr>
          <a:xfrm>
            <a:off x="1235519" y="230436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len(primes)</a:t>
            </a:r>
          </a:p>
        </p:txBody>
      </p:sp>
      <p:sp>
        <p:nvSpPr>
          <p:cNvPr id="41" name="TextBox 40"/>
          <p:cNvSpPr txBox="1"/>
          <p:nvPr/>
        </p:nvSpPr>
        <p:spPr>
          <a:xfrm>
            <a:off x="503999" y="3744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2" name="TextBox 41"/>
          <p:cNvSpPr txBox="1"/>
          <p:nvPr/>
        </p:nvSpPr>
        <p:spPr>
          <a:xfrm>
            <a:off x="1235519" y="374436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list(range(</a:t>
            </a:r>
          </a:p>
        </p:txBody>
      </p:sp>
      <p:sp>
        <p:nvSpPr>
          <p:cNvPr id="43" name="TextBox 42"/>
          <p:cNvSpPr txBox="1"/>
          <p:nvPr/>
        </p:nvSpPr>
        <p:spPr>
          <a:xfrm>
            <a:off x="503999" y="302436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8</a:t>
            </a:r>
          </a:p>
        </p:txBody>
      </p:sp>
      <p:sp>
        <p:nvSpPr>
          <p:cNvPr id="44" name="TextBox 43"/>
          <p:cNvSpPr txBox="1"/>
          <p:nvPr/>
        </p:nvSpPr>
        <p:spPr>
          <a:xfrm>
            <a:off x="503999" y="4464360"/>
            <a:ext cx="4464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[0, 1, 2, 3, 4, 5, 6, 7]</a:t>
            </a:r>
          </a:p>
        </p:txBody>
      </p:sp>
      <p:sp>
        <p:nvSpPr>
          <p:cNvPr id="45" name="TextBox 44"/>
          <p:cNvSpPr txBox="1"/>
          <p:nvPr/>
        </p:nvSpPr>
        <p:spPr>
          <a:xfrm>
            <a:off x="3247200" y="374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8</a:t>
            </a:r>
          </a:p>
        </p:txBody>
      </p:sp>
      <p:sp>
        <p:nvSpPr>
          <p:cNvPr id="46" name="TextBox 45"/>
          <p:cNvSpPr txBox="1"/>
          <p:nvPr/>
        </p:nvSpPr>
        <p:spPr>
          <a:xfrm>
            <a:off x="3430079" y="374436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cxnSp>
        <p:nvCxnSpPr>
          <p:cNvPr id="47" name="Elbow Connector 46"/>
          <p:cNvCxnSpPr>
            <a:stCxn id="43" idx="3"/>
            <a:endCxn id="45" idx="0"/>
          </p:cNvCxnSpPr>
          <p:nvPr/>
        </p:nvCxnSpPr>
        <p:spPr>
          <a:xfrm>
            <a:off x="942479" y="3233520"/>
            <a:ext cx="2432521" cy="510840"/>
          </a:xfrm>
          <a:prstGeom prst="bentConnector2">
            <a:avLst/>
          </a:prstGeom>
          <a:noFill/>
          <a:ln w="18000">
            <a:solidFill>
              <a:srgbClr val="00FFFF"/>
            </a:solidFill>
            <a:prstDash val="solid"/>
            <a:tailEnd type="arrow"/>
          </a:ln>
        </p:spPr>
      </p:cxnSp>
      <p:sp>
        <p:nvSpPr>
          <p:cNvPr id="48" name="TextBox 47"/>
          <p:cNvSpPr txBox="1"/>
          <p:nvPr/>
        </p:nvSpPr>
        <p:spPr>
          <a:xfrm>
            <a:off x="6530040" y="4464360"/>
            <a:ext cx="17337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valid indices</a:t>
            </a:r>
          </a:p>
        </p:txBody>
      </p:sp>
      <p:cxnSp>
        <p:nvCxnSpPr>
          <p:cNvPr id="49" name="Straight Arrow Connector 48"/>
          <p:cNvCxnSpPr>
            <a:endCxn id="44" idx="3"/>
          </p:cNvCxnSpPr>
          <p:nvPr/>
        </p:nvCxnSpPr>
        <p:spPr>
          <a:xfrm flipH="1">
            <a:off x="4968720" y="4670280"/>
            <a:ext cx="1561320" cy="324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name="page254">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pPr lvl="0"/>
            <a:fld id="{2C4C446D-AD3C-4C34-BEBD-2F6473AB69DB}" type="slidenum">
              <a:t>254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Direct value or via the index?</a:t>
            </a:r>
          </a:p>
        </p:txBody>
      </p:sp>
      <p:sp>
        <p:nvSpPr>
          <p:cNvPr id="3" name="TextBox 2"/>
          <p:cNvSpPr txBox="1"/>
          <p:nvPr/>
        </p:nvSpPr>
        <p:spPr>
          <a:xfrm>
            <a:off x="515520" y="1944360"/>
            <a:ext cx="68421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primes = [2, 3, 5, 7, 11, 13, 17, 19]</a:t>
            </a:r>
          </a:p>
        </p:txBody>
      </p:sp>
      <p:sp>
        <p:nvSpPr>
          <p:cNvPr id="4" name="TextBox 3"/>
          <p:cNvSpPr txBox="1"/>
          <p:nvPr/>
        </p:nvSpPr>
        <p:spPr>
          <a:xfrm>
            <a:off x="515520" y="3384360"/>
            <a:ext cx="373176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 prime in primes:</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print(prime)</a:t>
            </a:r>
          </a:p>
        </p:txBody>
      </p:sp>
      <p:sp>
        <p:nvSpPr>
          <p:cNvPr id="5" name="TextBox 4"/>
          <p:cNvSpPr txBox="1"/>
          <p:nvPr/>
        </p:nvSpPr>
        <p:spPr>
          <a:xfrm>
            <a:off x="515520" y="5184720"/>
            <a:ext cx="5927759"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 index in range(len(primes)):</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print(primes[index])</a:t>
            </a:r>
          </a:p>
        </p:txBody>
      </p:sp>
      <p:sp>
        <p:nvSpPr>
          <p:cNvPr id="6" name="TextBox 5"/>
          <p:cNvSpPr txBox="1"/>
          <p:nvPr/>
        </p:nvSpPr>
        <p:spPr>
          <a:xfrm>
            <a:off x="7410599" y="5184720"/>
            <a:ext cx="14961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Equivalent</a:t>
            </a:r>
          </a:p>
        </p:txBody>
      </p:sp>
      <p:sp>
        <p:nvSpPr>
          <p:cNvPr id="7" name="TextBox 6"/>
          <p:cNvSpPr txBox="1"/>
          <p:nvPr/>
        </p:nvSpPr>
        <p:spPr>
          <a:xfrm>
            <a:off x="7401960" y="3384360"/>
            <a:ext cx="110591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Simpler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name="page255">
    <p:spTree>
      <p:nvGrpSpPr>
        <p:cNvPr id="1" name=""/>
        <p:cNvGrpSpPr/>
        <p:nvPr/>
      </p:nvGrpSpPr>
      <p:grpSpPr>
        <a:xfrm>
          <a:off x="0" y="0"/>
          <a:ext cx="0" cy="0"/>
          <a:chOff x="0" y="0"/>
          <a:chExt cx="0" cy="0"/>
        </a:xfrm>
      </p:grpSpPr>
      <p:sp>
        <p:nvSpPr>
          <p:cNvPr id="25" name="Slide Number Placeholder 1"/>
          <p:cNvSpPr>
            <a:spLocks noGrp="1"/>
          </p:cNvSpPr>
          <p:nvPr>
            <p:ph type="sldNum" sz="quarter" idx="10"/>
          </p:nvPr>
        </p:nvSpPr>
        <p:spPr/>
        <p:txBody>
          <a:bodyPr/>
          <a:lstStyle/>
          <a:p>
            <a:pPr lvl="0"/>
            <a:fld id="{55195071-A79B-4FC0-B4D1-14B05B16B17B}" type="slidenum">
              <a:t>255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Working with two lists: “dot product”</a:t>
            </a:r>
          </a:p>
        </p:txBody>
      </p:sp>
      <p:sp>
        <p:nvSpPr>
          <p:cNvPr id="3" name="TextBox 2"/>
          <p:cNvSpPr txBox="1"/>
          <p:nvPr/>
        </p:nvSpPr>
        <p:spPr>
          <a:xfrm>
            <a:off x="515520" y="230436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list1 = [</a:t>
            </a:r>
          </a:p>
        </p:txBody>
      </p:sp>
      <p:sp>
        <p:nvSpPr>
          <p:cNvPr id="4" name="TextBox 3"/>
          <p:cNvSpPr txBox="1"/>
          <p:nvPr/>
        </p:nvSpPr>
        <p:spPr>
          <a:xfrm>
            <a:off x="4746240" y="230436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0.4</a:t>
            </a:r>
            <a:r>
              <a:rPr lang="en-GB" sz="2400" b="0" i="0" u="none" strike="noStrike" kern="1200">
                <a:ln>
                  <a:noFill/>
                </a:ln>
                <a:latin typeface="Liberation Mono" pitchFamily="49"/>
                <a:ea typeface="WenQuanYi Micro Hei" pitchFamily="2"/>
                <a:cs typeface="Lohit Devanagari" pitchFamily="2"/>
              </a:rPr>
              <a:t>]</a:t>
            </a:r>
          </a:p>
        </p:txBody>
      </p:sp>
      <p:sp>
        <p:nvSpPr>
          <p:cNvPr id="5" name="TextBox 4"/>
          <p:cNvSpPr txBox="1"/>
          <p:nvPr/>
        </p:nvSpPr>
        <p:spPr>
          <a:xfrm>
            <a:off x="3435839" y="230436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0.0</a:t>
            </a:r>
            <a:r>
              <a:rPr lang="en-GB" sz="2400" b="0" i="0" u="none" strike="noStrike" kern="1200">
                <a:ln>
                  <a:noFill/>
                </a:ln>
                <a:latin typeface="Liberation Mono" pitchFamily="49"/>
                <a:ea typeface="WenQuanYi Micro Hei" pitchFamily="2"/>
                <a:cs typeface="Lohit Devanagari" pitchFamily="2"/>
              </a:rPr>
              <a:t>,</a:t>
            </a:r>
          </a:p>
        </p:txBody>
      </p:sp>
      <p:sp>
        <p:nvSpPr>
          <p:cNvPr id="6" name="TextBox 5"/>
          <p:cNvSpPr txBox="1"/>
          <p:nvPr/>
        </p:nvSpPr>
        <p:spPr>
          <a:xfrm>
            <a:off x="2197439" y="230436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0.3</a:t>
            </a:r>
            <a:r>
              <a:rPr lang="en-GB" sz="24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515520" y="338436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list2 = [</a:t>
            </a:r>
          </a:p>
        </p:txBody>
      </p:sp>
      <p:sp>
        <p:nvSpPr>
          <p:cNvPr id="8" name="TextBox 7"/>
          <p:cNvSpPr txBox="1"/>
          <p:nvPr/>
        </p:nvSpPr>
        <p:spPr>
          <a:xfrm>
            <a:off x="4746240" y="338436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0.6</a:t>
            </a:r>
            <a:r>
              <a:rPr lang="en-GB" sz="2400" b="0" i="0" u="none" strike="noStrike" kern="1200">
                <a:ln>
                  <a:noFill/>
                </a:ln>
                <a:latin typeface="Liberation Mono" pitchFamily="49"/>
                <a:ea typeface="WenQuanYi Micro Hei" pitchFamily="2"/>
                <a:cs typeface="Lohit Devanagari" pitchFamily="2"/>
              </a:rPr>
              <a:t>]</a:t>
            </a:r>
          </a:p>
        </p:txBody>
      </p:sp>
      <p:sp>
        <p:nvSpPr>
          <p:cNvPr id="9" name="TextBox 8"/>
          <p:cNvSpPr txBox="1"/>
          <p:nvPr/>
        </p:nvSpPr>
        <p:spPr>
          <a:xfrm>
            <a:off x="3435839" y="338436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0.5</a:t>
            </a:r>
            <a:r>
              <a:rPr lang="en-GB" sz="2400" b="0" i="0" u="none" strike="noStrike" kern="1200">
                <a:ln>
                  <a:noFill/>
                </a:ln>
                <a:latin typeface="Liberation Mono" pitchFamily="49"/>
                <a:ea typeface="WenQuanYi Micro Hei" pitchFamily="2"/>
                <a:cs typeface="Lohit Devanagari" pitchFamily="2"/>
              </a:rPr>
              <a:t>,</a:t>
            </a:r>
          </a:p>
        </p:txBody>
      </p:sp>
      <p:sp>
        <p:nvSpPr>
          <p:cNvPr id="10" name="TextBox 9"/>
          <p:cNvSpPr txBox="1"/>
          <p:nvPr/>
        </p:nvSpPr>
        <p:spPr>
          <a:xfrm>
            <a:off x="2197439" y="338436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0.2</a:t>
            </a:r>
            <a:r>
              <a:rPr lang="en-GB" sz="2400" b="0" i="0" u="none" strike="noStrike" kern="1200">
                <a:ln>
                  <a:noFill/>
                </a:ln>
                <a:latin typeface="Liberation Mono" pitchFamily="49"/>
                <a:ea typeface="WenQuanYi Micro Hei" pitchFamily="2"/>
                <a:cs typeface="Lohit Devanagari" pitchFamily="2"/>
              </a:rPr>
              <a:t>,</a:t>
            </a:r>
          </a:p>
        </p:txBody>
      </p:sp>
      <p:sp>
        <p:nvSpPr>
          <p:cNvPr id="11" name="TextBox 10"/>
          <p:cNvSpPr txBox="1"/>
          <p:nvPr/>
        </p:nvSpPr>
        <p:spPr>
          <a:xfrm>
            <a:off x="5020560" y="284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zh-CN" sz="1800" b="0" i="0" u="none" strike="noStrike" kern="1200">
                <a:ln>
                  <a:noFill/>
                </a:ln>
                <a:latin typeface="Liberation Mono" pitchFamily="49"/>
                <a:ea typeface="WenQuanYi Micro Hei" pitchFamily="2"/>
                <a:cs typeface="Lohit Devanagari" pitchFamily="2"/>
              </a:rPr>
              <a:t>×</a:t>
            </a:r>
          </a:p>
        </p:txBody>
      </p:sp>
      <p:sp>
        <p:nvSpPr>
          <p:cNvPr id="12" name="TextBox 11"/>
          <p:cNvSpPr txBox="1"/>
          <p:nvPr/>
        </p:nvSpPr>
        <p:spPr>
          <a:xfrm>
            <a:off x="3710160" y="284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zh-CN" sz="1800" b="0" i="0" u="none" strike="noStrike" kern="1200">
                <a:ln>
                  <a:noFill/>
                </a:ln>
                <a:latin typeface="Liberation Mono" pitchFamily="49"/>
                <a:ea typeface="WenQuanYi Micro Hei" pitchFamily="2"/>
                <a:cs typeface="Lohit Devanagari" pitchFamily="2"/>
              </a:rPr>
              <a:t>×</a:t>
            </a:r>
          </a:p>
        </p:txBody>
      </p:sp>
      <p:sp>
        <p:nvSpPr>
          <p:cNvPr id="13" name="TextBox 12"/>
          <p:cNvSpPr txBox="1"/>
          <p:nvPr/>
        </p:nvSpPr>
        <p:spPr>
          <a:xfrm>
            <a:off x="2471760" y="284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zh-CN" sz="1800" b="0" i="0" u="none" strike="noStrike" kern="1200">
                <a:ln>
                  <a:noFill/>
                </a:ln>
                <a:latin typeface="Liberation Mono" pitchFamily="49"/>
                <a:ea typeface="WenQuanYi Micro Hei" pitchFamily="2"/>
                <a:cs typeface="Lohit Devanagari" pitchFamily="2"/>
              </a:rPr>
              <a:t>×</a:t>
            </a:r>
          </a:p>
        </p:txBody>
      </p:sp>
      <p:sp>
        <p:nvSpPr>
          <p:cNvPr id="14" name="TextBox 13"/>
          <p:cNvSpPr txBox="1"/>
          <p:nvPr/>
        </p:nvSpPr>
        <p:spPr>
          <a:xfrm>
            <a:off x="4746240" y="482436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0.24</a:t>
            </a:r>
          </a:p>
        </p:txBody>
      </p:sp>
      <p:sp>
        <p:nvSpPr>
          <p:cNvPr id="15" name="TextBox 14"/>
          <p:cNvSpPr txBox="1"/>
          <p:nvPr/>
        </p:nvSpPr>
        <p:spPr>
          <a:xfrm>
            <a:off x="3527279" y="4824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0.0</a:t>
            </a:r>
          </a:p>
        </p:txBody>
      </p:sp>
      <p:sp>
        <p:nvSpPr>
          <p:cNvPr id="16" name="TextBox 15"/>
          <p:cNvSpPr txBox="1"/>
          <p:nvPr/>
        </p:nvSpPr>
        <p:spPr>
          <a:xfrm>
            <a:off x="2197439" y="482436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0.06</a:t>
            </a:r>
          </a:p>
        </p:txBody>
      </p:sp>
      <p:cxnSp>
        <p:nvCxnSpPr>
          <p:cNvPr id="17" name="Straight Arrow Connector 16"/>
          <p:cNvCxnSpPr>
            <a:stCxn id="10" idx="2"/>
            <a:endCxn id="16" idx="0"/>
          </p:cNvCxnSpPr>
          <p:nvPr/>
        </p:nvCxnSpPr>
        <p:spPr>
          <a:xfrm>
            <a:off x="2599559" y="3802680"/>
            <a:ext cx="0" cy="1021680"/>
          </a:xfrm>
          <a:prstGeom prst="straightConnector1">
            <a:avLst/>
          </a:prstGeom>
          <a:noFill/>
          <a:ln w="18000">
            <a:solidFill>
              <a:srgbClr val="800080"/>
            </a:solidFill>
            <a:prstDash val="solid"/>
            <a:tailEnd type="arrow"/>
          </a:ln>
        </p:spPr>
      </p:cxnSp>
      <p:cxnSp>
        <p:nvCxnSpPr>
          <p:cNvPr id="18" name="Straight Arrow Connector 17"/>
          <p:cNvCxnSpPr>
            <a:stCxn id="9" idx="2"/>
            <a:endCxn id="15" idx="0"/>
          </p:cNvCxnSpPr>
          <p:nvPr/>
        </p:nvCxnSpPr>
        <p:spPr>
          <a:xfrm>
            <a:off x="3837959" y="3802680"/>
            <a:ext cx="0" cy="1021680"/>
          </a:xfrm>
          <a:prstGeom prst="straightConnector1">
            <a:avLst/>
          </a:prstGeom>
          <a:noFill/>
          <a:ln w="18000">
            <a:solidFill>
              <a:srgbClr val="800080"/>
            </a:solidFill>
            <a:prstDash val="solid"/>
            <a:tailEnd type="arrow"/>
          </a:ln>
        </p:spPr>
      </p:cxnSp>
      <p:cxnSp>
        <p:nvCxnSpPr>
          <p:cNvPr id="19" name="Straight Arrow Connector 18"/>
          <p:cNvCxnSpPr>
            <a:stCxn id="8" idx="2"/>
            <a:endCxn id="14" idx="0"/>
          </p:cNvCxnSpPr>
          <p:nvPr/>
        </p:nvCxnSpPr>
        <p:spPr>
          <a:xfrm>
            <a:off x="5148360" y="3802680"/>
            <a:ext cx="0" cy="1021680"/>
          </a:xfrm>
          <a:prstGeom prst="straightConnector1">
            <a:avLst/>
          </a:prstGeom>
          <a:noFill/>
          <a:ln w="18000">
            <a:solidFill>
              <a:srgbClr val="800080"/>
            </a:solidFill>
            <a:prstDash val="solid"/>
            <a:tailEnd type="arrow"/>
          </a:ln>
        </p:spPr>
      </p:cxnSp>
      <p:sp>
        <p:nvSpPr>
          <p:cNvPr id="20" name="TextBox 19"/>
          <p:cNvSpPr txBox="1"/>
          <p:nvPr/>
        </p:nvSpPr>
        <p:spPr>
          <a:xfrm>
            <a:off x="3119760" y="482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21" name="TextBox 20"/>
          <p:cNvSpPr txBox="1"/>
          <p:nvPr/>
        </p:nvSpPr>
        <p:spPr>
          <a:xfrm>
            <a:off x="4343760" y="482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22" name="TextBox 21"/>
          <p:cNvSpPr txBox="1"/>
          <p:nvPr/>
        </p:nvSpPr>
        <p:spPr>
          <a:xfrm>
            <a:off x="6906240" y="4824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0.3</a:t>
            </a:r>
          </a:p>
        </p:txBody>
      </p:sp>
      <p:cxnSp>
        <p:nvCxnSpPr>
          <p:cNvPr id="23" name="Straight Arrow Connector 22"/>
          <p:cNvCxnSpPr>
            <a:stCxn id="14" idx="3"/>
            <a:endCxn id="22" idx="1"/>
          </p:cNvCxnSpPr>
          <p:nvPr/>
        </p:nvCxnSpPr>
        <p:spPr>
          <a:xfrm>
            <a:off x="5550480" y="5033520"/>
            <a:ext cx="1355760" cy="0"/>
          </a:xfrm>
          <a:prstGeom prst="straightConnector1">
            <a:avLst/>
          </a:prstGeom>
          <a:noFill/>
          <a:ln w="18000">
            <a:solidFill>
              <a:srgbClr val="800080"/>
            </a:solidFill>
            <a:prstDash val="solid"/>
            <a:tailEnd type="arrow"/>
          </a:ln>
        </p:spPr>
      </p:cxnSp>
      <p:sp>
        <p:nvSpPr>
          <p:cNvPr id="24" name="TextBox 23"/>
          <p:cNvSpPr txBox="1"/>
          <p:nvPr/>
        </p:nvSpPr>
        <p:spPr>
          <a:xfrm>
            <a:off x="851759" y="2664360"/>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name="page256">
    <p:spTree>
      <p:nvGrpSpPr>
        <p:cNvPr id="1" name=""/>
        <p:cNvGrpSpPr/>
        <p:nvPr/>
      </p:nvGrpSpPr>
      <p:grpSpPr>
        <a:xfrm>
          <a:off x="0" y="0"/>
          <a:ext cx="0" cy="0"/>
          <a:chOff x="0" y="0"/>
          <a:chExt cx="0" cy="0"/>
        </a:xfrm>
      </p:grpSpPr>
      <p:sp>
        <p:nvSpPr>
          <p:cNvPr id="19" name="Slide Number Placeholder 1"/>
          <p:cNvSpPr>
            <a:spLocks noGrp="1"/>
          </p:cNvSpPr>
          <p:nvPr>
            <p:ph type="sldNum" sz="quarter" idx="10"/>
          </p:nvPr>
        </p:nvSpPr>
        <p:spPr/>
        <p:txBody>
          <a:bodyPr/>
          <a:lstStyle/>
          <a:p>
            <a:pPr lvl="0"/>
            <a:fld id="{7EFD64A2-44BC-411C-812A-BA94340B8D0E}" type="slidenum">
              <a:t>256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Working with two lists: indices</a:t>
            </a:r>
          </a:p>
        </p:txBody>
      </p:sp>
      <p:sp>
        <p:nvSpPr>
          <p:cNvPr id="3" name="TextBox 2"/>
          <p:cNvSpPr txBox="1"/>
          <p:nvPr/>
        </p:nvSpPr>
        <p:spPr>
          <a:xfrm>
            <a:off x="515520" y="2664360"/>
            <a:ext cx="428184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list1 = [0.3, 0.0, 0.4]</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list2 = [0.2, 0.5, 0.6]</a:t>
            </a:r>
          </a:p>
        </p:txBody>
      </p:sp>
      <p:sp>
        <p:nvSpPr>
          <p:cNvPr id="4" name="TextBox 3"/>
          <p:cNvSpPr txBox="1"/>
          <p:nvPr/>
        </p:nvSpPr>
        <p:spPr>
          <a:xfrm>
            <a:off x="515520" y="446472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 index in</a:t>
            </a:r>
          </a:p>
        </p:txBody>
      </p:sp>
      <p:sp>
        <p:nvSpPr>
          <p:cNvPr id="5" name="TextBox 4"/>
          <p:cNvSpPr txBox="1"/>
          <p:nvPr/>
        </p:nvSpPr>
        <p:spPr>
          <a:xfrm>
            <a:off x="515520" y="374472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sum = 0.0</a:t>
            </a:r>
          </a:p>
        </p:txBody>
      </p:sp>
      <p:sp>
        <p:nvSpPr>
          <p:cNvPr id="6" name="TextBox 5"/>
          <p:cNvSpPr txBox="1"/>
          <p:nvPr/>
        </p:nvSpPr>
        <p:spPr>
          <a:xfrm>
            <a:off x="515520" y="5904719"/>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print(sum)</a:t>
            </a:r>
          </a:p>
        </p:txBody>
      </p:sp>
      <p:sp>
        <p:nvSpPr>
          <p:cNvPr id="7" name="TextBox 6"/>
          <p:cNvSpPr txBox="1"/>
          <p:nvPr/>
        </p:nvSpPr>
        <p:spPr>
          <a:xfrm>
            <a:off x="2311560" y="212436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0</a:t>
            </a:r>
          </a:p>
        </p:txBody>
      </p:sp>
      <p:sp>
        <p:nvSpPr>
          <p:cNvPr id="8" name="TextBox 7"/>
          <p:cNvSpPr txBox="1"/>
          <p:nvPr/>
        </p:nvSpPr>
        <p:spPr>
          <a:xfrm>
            <a:off x="3238560" y="211572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a:t>
            </a:r>
          </a:p>
        </p:txBody>
      </p:sp>
      <p:sp>
        <p:nvSpPr>
          <p:cNvPr id="9" name="TextBox 8"/>
          <p:cNvSpPr txBox="1"/>
          <p:nvPr/>
        </p:nvSpPr>
        <p:spPr>
          <a:xfrm>
            <a:off x="4201560" y="210708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2</a:t>
            </a:r>
          </a:p>
        </p:txBody>
      </p:sp>
      <p:sp>
        <p:nvSpPr>
          <p:cNvPr id="10" name="TextBox 9"/>
          <p:cNvSpPr txBox="1"/>
          <p:nvPr/>
        </p:nvSpPr>
        <p:spPr>
          <a:xfrm>
            <a:off x="7549560" y="2827080"/>
            <a:ext cx="102203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indices</a:t>
            </a:r>
          </a:p>
        </p:txBody>
      </p:sp>
      <p:sp>
        <p:nvSpPr>
          <p:cNvPr id="11" name="TextBox 10"/>
          <p:cNvSpPr txBox="1"/>
          <p:nvPr/>
        </p:nvSpPr>
        <p:spPr>
          <a:xfrm>
            <a:off x="6181920" y="446472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2" name="TextBox 11"/>
          <p:cNvSpPr txBox="1"/>
          <p:nvPr/>
        </p:nvSpPr>
        <p:spPr>
          <a:xfrm>
            <a:off x="2892960" y="4464720"/>
            <a:ext cx="318312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range(len(list1))</a:t>
            </a:r>
          </a:p>
        </p:txBody>
      </p:sp>
      <p:cxnSp>
        <p:nvCxnSpPr>
          <p:cNvPr id="13" name="Elbow Connector 12"/>
          <p:cNvCxnSpPr>
            <a:stCxn id="10" idx="2"/>
            <a:endCxn id="12" idx="3"/>
          </p:cNvCxnSpPr>
          <p:nvPr/>
        </p:nvCxnSpPr>
        <p:spPr>
          <a:xfrm rot="5400000">
            <a:off x="6351030" y="2964330"/>
            <a:ext cx="1434600" cy="1984500"/>
          </a:xfrm>
          <a:prstGeom prst="bentConnector2">
            <a:avLst/>
          </a:prstGeom>
          <a:noFill/>
          <a:ln w="18000">
            <a:solidFill>
              <a:srgbClr val="00FFFF"/>
            </a:solidFill>
            <a:prstDash val="solid"/>
            <a:tailEnd type="arrow"/>
          </a:ln>
        </p:spPr>
      </p:cxnSp>
      <p:cxnSp>
        <p:nvCxnSpPr>
          <p:cNvPr id="14" name="Elbow Connector 13"/>
          <p:cNvCxnSpPr>
            <a:stCxn id="10" idx="0"/>
            <a:endCxn id="9" idx="3"/>
          </p:cNvCxnSpPr>
          <p:nvPr/>
        </p:nvCxnSpPr>
        <p:spPr>
          <a:xfrm rot="16200000" flipV="1">
            <a:off x="5995080" y="761580"/>
            <a:ext cx="513900" cy="3617100"/>
          </a:xfrm>
          <a:prstGeom prst="bentConnector2">
            <a:avLst/>
          </a:prstGeom>
          <a:noFill/>
          <a:ln w="18000">
            <a:solidFill>
              <a:srgbClr val="00FFFF"/>
            </a:solidFill>
            <a:prstDash val="solid"/>
            <a:tailEnd type="arrow"/>
          </a:ln>
        </p:spPr>
      </p:cxnSp>
      <p:sp>
        <p:nvSpPr>
          <p:cNvPr id="15" name="TextBox 14"/>
          <p:cNvSpPr txBox="1"/>
          <p:nvPr/>
        </p:nvSpPr>
        <p:spPr>
          <a:xfrm>
            <a:off x="1247040" y="517068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sum +=</a:t>
            </a:r>
          </a:p>
        </p:txBody>
      </p:sp>
      <p:sp>
        <p:nvSpPr>
          <p:cNvPr id="16" name="TextBox 15"/>
          <p:cNvSpPr txBox="1"/>
          <p:nvPr/>
        </p:nvSpPr>
        <p:spPr>
          <a:xfrm>
            <a:off x="2527200" y="5170680"/>
            <a:ext cx="46476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list1[index]*list2[index]</a:t>
            </a:r>
          </a:p>
        </p:txBody>
      </p:sp>
      <p:sp>
        <p:nvSpPr>
          <p:cNvPr id="17" name="TextBox 16"/>
          <p:cNvSpPr txBox="1"/>
          <p:nvPr/>
        </p:nvSpPr>
        <p:spPr>
          <a:xfrm>
            <a:off x="7540920" y="5698440"/>
            <a:ext cx="2072160" cy="143172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Dealing with</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values from</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both lists at</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same time.</a:t>
            </a:r>
          </a:p>
        </p:txBody>
      </p:sp>
      <p:cxnSp>
        <p:nvCxnSpPr>
          <p:cNvPr id="18" name="Elbow Connector 17"/>
          <p:cNvCxnSpPr>
            <a:endCxn id="16" idx="2"/>
          </p:cNvCxnSpPr>
          <p:nvPr/>
        </p:nvCxnSpPr>
        <p:spPr>
          <a:xfrm flipH="1" flipV="1">
            <a:off x="4851000" y="5589000"/>
            <a:ext cx="2689920" cy="825120"/>
          </a:xfrm>
          <a:prstGeom prst="bentConnector3">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name="page257">
    <p:spTree>
      <p:nvGrpSpPr>
        <p:cNvPr id="1" name=""/>
        <p:cNvGrpSpPr/>
        <p:nvPr/>
      </p:nvGrpSpPr>
      <p:grpSpPr>
        <a:xfrm>
          <a:off x="0" y="0"/>
          <a:ext cx="0" cy="0"/>
          <a:chOff x="0" y="0"/>
          <a:chExt cx="0" cy="0"/>
        </a:xfrm>
      </p:grpSpPr>
      <p:sp>
        <p:nvSpPr>
          <p:cNvPr id="6" name="Slide Number Placeholder 1"/>
          <p:cNvSpPr>
            <a:spLocks noGrp="1"/>
          </p:cNvSpPr>
          <p:nvPr>
            <p:ph type="sldNum" sz="quarter" idx="10"/>
          </p:nvPr>
        </p:nvSpPr>
        <p:spPr/>
        <p:txBody>
          <a:bodyPr/>
          <a:lstStyle/>
          <a:p>
            <a:pPr lvl="0"/>
            <a:fld id="{25720681-A82F-48BF-9900-92AF701B0DF1}" type="slidenum">
              <a:t>257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Iterables</a:t>
            </a:r>
          </a:p>
        </p:txBody>
      </p:sp>
      <p:sp>
        <p:nvSpPr>
          <p:cNvPr id="3" name="TextBox 2"/>
          <p:cNvSpPr txBox="1"/>
          <p:nvPr/>
        </p:nvSpPr>
        <p:spPr>
          <a:xfrm>
            <a:off x="515520" y="2304360"/>
            <a:ext cx="3913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range(</a:t>
            </a:r>
            <a:r>
              <a:rPr lang="en-GB" sz="2400" b="0" i="0" u="none" strike="noStrike" kern="1200">
                <a:ln>
                  <a:noFill/>
                </a:ln>
                <a:solidFill>
                  <a:srgbClr val="008000"/>
                </a:solidFill>
                <a:latin typeface="Liberation Mono" pitchFamily="49"/>
                <a:ea typeface="WenQuanYi Micro Hei" pitchFamily="2"/>
                <a:cs typeface="Lohit Devanagari" pitchFamily="2"/>
              </a:rPr>
              <a:t>from</a:t>
            </a:r>
            <a:r>
              <a:rPr lang="en-GB" sz="2400" b="0" i="0" u="none" strike="noStrike" kern="1200">
                <a:ln>
                  <a:noFill/>
                </a:ln>
                <a:latin typeface="Liberation Mono" pitchFamily="49"/>
                <a:ea typeface="WenQuanYi Micro Hei" pitchFamily="2"/>
                <a:cs typeface="Lohit Devanagari" pitchFamily="2"/>
              </a:rPr>
              <a:t>,</a:t>
            </a:r>
            <a:r>
              <a:rPr lang="en-GB" sz="2400" b="0" i="0" u="none" strike="noStrike" kern="1200">
                <a:ln>
                  <a:noFill/>
                </a:ln>
                <a:solidFill>
                  <a:srgbClr val="800000"/>
                </a:solidFill>
                <a:latin typeface="Liberation Mono" pitchFamily="49"/>
                <a:ea typeface="WenQuanYi Micro Hei" pitchFamily="2"/>
                <a:cs typeface="Lohit Devanagari" pitchFamily="2"/>
              </a:rPr>
              <a:t>to</a:t>
            </a:r>
            <a:r>
              <a:rPr lang="en-GB" sz="2400" b="0" i="0" u="none" strike="noStrike" kern="1200">
                <a:ln>
                  <a:noFill/>
                </a:ln>
                <a:latin typeface="Liberation Mono" pitchFamily="49"/>
                <a:ea typeface="WenQuanYi Micro Hei" pitchFamily="2"/>
                <a:cs typeface="Lohit Devanagari" pitchFamily="2"/>
              </a:rPr>
              <a:t>,</a:t>
            </a:r>
            <a:r>
              <a:rPr lang="en-GB" sz="2400" b="0" i="0" u="none" strike="noStrike" kern="1200">
                <a:ln>
                  <a:noFill/>
                </a:ln>
                <a:solidFill>
                  <a:srgbClr val="000080"/>
                </a:solidFill>
                <a:latin typeface="Liberation Mono" pitchFamily="49"/>
                <a:ea typeface="WenQuanYi Micro Hei" pitchFamily="2"/>
                <a:cs typeface="Lohit Devanagari" pitchFamily="2"/>
              </a:rPr>
              <a:t>stride</a:t>
            </a:r>
            <a:r>
              <a:rPr lang="en-GB" sz="2400" b="0" i="0" u="none" strike="noStrike" kern="1200">
                <a:ln>
                  <a:noFill/>
                </a:ln>
                <a:latin typeface="Liberation Mono" pitchFamily="49"/>
                <a:ea typeface="WenQuanYi Micro Hei" pitchFamily="2"/>
                <a:cs typeface="Lohit Devanagari" pitchFamily="2"/>
              </a:rPr>
              <a:t>)</a:t>
            </a:r>
          </a:p>
        </p:txBody>
      </p:sp>
      <p:sp>
        <p:nvSpPr>
          <p:cNvPr id="4" name="TextBox 3"/>
          <p:cNvSpPr txBox="1"/>
          <p:nvPr/>
        </p:nvSpPr>
        <p:spPr>
          <a:xfrm>
            <a:off x="515520" y="3384360"/>
            <a:ext cx="3868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Not a list but “close enough”</a:t>
            </a:r>
          </a:p>
        </p:txBody>
      </p:sp>
      <p:sp>
        <p:nvSpPr>
          <p:cNvPr id="5" name="TextBox 4"/>
          <p:cNvSpPr txBox="1"/>
          <p:nvPr/>
        </p:nvSpPr>
        <p:spPr>
          <a:xfrm>
            <a:off x="515879" y="4464720"/>
            <a:ext cx="12934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“Iterable”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name="page258">
    <p:spTree>
      <p:nvGrpSpPr>
        <p:cNvPr id="1" name=""/>
        <p:cNvGrpSpPr/>
        <p:nvPr/>
      </p:nvGrpSpPr>
      <p:grpSpPr>
        <a:xfrm>
          <a:off x="0" y="0"/>
          <a:ext cx="0" cy="0"/>
          <a:chOff x="0" y="0"/>
          <a:chExt cx="0" cy="0"/>
        </a:xfrm>
      </p:grpSpPr>
      <p:sp>
        <p:nvSpPr>
          <p:cNvPr id="59" name="Slide Number Placeholder 1"/>
          <p:cNvSpPr>
            <a:spLocks noGrp="1"/>
          </p:cNvSpPr>
          <p:nvPr>
            <p:ph type="sldNum" sz="quarter" idx="10"/>
          </p:nvPr>
        </p:nvSpPr>
        <p:spPr/>
        <p:txBody>
          <a:bodyPr/>
          <a:lstStyle/>
          <a:p>
            <a:pPr lvl="0"/>
            <a:fld id="{9E93CFFD-194D-44E6-A809-F19AEEEA8ED6}" type="slidenum">
              <a:t>258</a:t>
            </a:fld>
            <a:endParaRPr lang="en-GB"/>
          </a:p>
        </p:txBody>
      </p:sp>
      <p:grpSp>
        <p:nvGrpSpPr>
          <p:cNvPr id="2" name="Group 1"/>
          <p:cNvGrpSpPr/>
          <p:nvPr/>
        </p:nvGrpSpPr>
        <p:grpSpPr>
          <a:xfrm>
            <a:off x="5184000" y="3131640"/>
            <a:ext cx="864000" cy="3698280"/>
            <a:chOff x="5184000" y="3131640"/>
            <a:chExt cx="864000" cy="3698280"/>
          </a:xfrm>
        </p:grpSpPr>
        <p:sp>
          <p:nvSpPr>
            <p:cNvPr id="3" name="Freeform 2"/>
            <p:cNvSpPr/>
            <p:nvPr/>
          </p:nvSpPr>
          <p:spPr>
            <a:xfrm>
              <a:off x="5184000" y="3131640"/>
              <a:ext cx="864000" cy="3698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t" anchorCtr="1"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iter</a:t>
              </a:r>
            </a:p>
          </p:txBody>
        </p:sp>
        <p:sp>
          <p:nvSpPr>
            <p:cNvPr id="4" name="Freeform 3"/>
            <p:cNvSpPr/>
            <p:nvPr/>
          </p:nvSpPr>
          <p:spPr>
            <a:xfrm>
              <a:off x="5292720" y="363492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4</a:t>
              </a:r>
            </a:p>
          </p:txBody>
        </p:sp>
        <p:sp>
          <p:nvSpPr>
            <p:cNvPr id="5" name="Freeform 4"/>
            <p:cNvSpPr/>
            <p:nvPr/>
          </p:nvSpPr>
          <p:spPr>
            <a:xfrm>
              <a:off x="5436360" y="521964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6" name="Freeform 5"/>
            <p:cNvSpPr/>
            <p:nvPr/>
          </p:nvSpPr>
          <p:spPr>
            <a:xfrm>
              <a:off x="5436720" y="557964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7" name="Freeform 6"/>
            <p:cNvSpPr/>
            <p:nvPr/>
          </p:nvSpPr>
          <p:spPr>
            <a:xfrm>
              <a:off x="5435640" y="5939279"/>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8" name="Freeform 7"/>
            <p:cNvSpPr/>
            <p:nvPr/>
          </p:nvSpPr>
          <p:spPr>
            <a:xfrm>
              <a:off x="5436000" y="6299279"/>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9" name="Freeform 8"/>
            <p:cNvSpPr/>
            <p:nvPr/>
          </p:nvSpPr>
          <p:spPr>
            <a:xfrm>
              <a:off x="5292360" y="435456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a:t>
              </a:r>
            </a:p>
          </p:txBody>
        </p:sp>
      </p:grpSp>
      <p:sp>
        <p:nvSpPr>
          <p:cNvPr id="10" name="Title 9"/>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A little more about iterables </a:t>
            </a:r>
            <a:r>
              <a:rPr lang="en-GB">
                <a:latin typeface="Liberation Sans" pitchFamily="34"/>
              </a:rPr>
              <a:t>―</a:t>
            </a:r>
            <a:r>
              <a:rPr lang="en-GB"/>
              <a:t> 1</a:t>
            </a:r>
          </a:p>
        </p:txBody>
      </p:sp>
      <p:grpSp>
        <p:nvGrpSpPr>
          <p:cNvPr id="11" name="Group 10"/>
          <p:cNvGrpSpPr/>
          <p:nvPr/>
        </p:nvGrpSpPr>
        <p:grpSpPr>
          <a:xfrm>
            <a:off x="6444360" y="3131640"/>
            <a:ext cx="3452400" cy="864000"/>
            <a:chOff x="6444360" y="3131640"/>
            <a:chExt cx="3452400" cy="864000"/>
          </a:xfrm>
        </p:grpSpPr>
        <p:sp>
          <p:nvSpPr>
            <p:cNvPr id="12" name="Freeform 11"/>
            <p:cNvSpPr/>
            <p:nvPr/>
          </p:nvSpPr>
          <p:spPr>
            <a:xfrm>
              <a:off x="6444360" y="3131640"/>
              <a:ext cx="345240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13" name="Freeform 12"/>
            <p:cNvSpPr/>
            <p:nvPr/>
          </p:nvSpPr>
          <p:spPr>
            <a:xfrm>
              <a:off x="7129440" y="3275279"/>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a:t>
              </a:r>
            </a:p>
          </p:txBody>
        </p:sp>
        <p:sp>
          <p:nvSpPr>
            <p:cNvPr id="14" name="Freeform 13"/>
            <p:cNvSpPr/>
            <p:nvPr/>
          </p:nvSpPr>
          <p:spPr>
            <a:xfrm>
              <a:off x="7849440" y="3275279"/>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sp>
          <p:nvSpPr>
            <p:cNvPr id="15" name="Freeform 14"/>
            <p:cNvSpPr/>
            <p:nvPr/>
          </p:nvSpPr>
          <p:spPr>
            <a:xfrm>
              <a:off x="8209800" y="3275279"/>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16" name="Freeform 15"/>
            <p:cNvSpPr/>
            <p:nvPr/>
          </p:nvSpPr>
          <p:spPr>
            <a:xfrm>
              <a:off x="8570160" y="3275279"/>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a:t>
              </a:r>
            </a:p>
          </p:txBody>
        </p:sp>
        <p:sp>
          <p:nvSpPr>
            <p:cNvPr id="17" name="Freeform 16"/>
            <p:cNvSpPr/>
            <p:nvPr/>
          </p:nvSpPr>
          <p:spPr>
            <a:xfrm>
              <a:off x="8930520" y="3275279"/>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a:t>
              </a:r>
            </a:p>
          </p:txBody>
        </p:sp>
        <p:sp>
          <p:nvSpPr>
            <p:cNvPr id="18" name="Freeform 17"/>
            <p:cNvSpPr/>
            <p:nvPr/>
          </p:nvSpPr>
          <p:spPr>
            <a:xfrm>
              <a:off x="9290880" y="3275279"/>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grpSp>
        <p:nvGrpSpPr>
          <p:cNvPr id="19" name="Group 18"/>
          <p:cNvGrpSpPr/>
          <p:nvPr/>
        </p:nvGrpSpPr>
        <p:grpSpPr>
          <a:xfrm>
            <a:off x="6444719" y="4211279"/>
            <a:ext cx="3057120" cy="864000"/>
            <a:chOff x="6444719" y="4211279"/>
            <a:chExt cx="3057120" cy="864000"/>
          </a:xfrm>
        </p:grpSpPr>
        <p:sp>
          <p:nvSpPr>
            <p:cNvPr id="20" name="Freeform 19"/>
            <p:cNvSpPr/>
            <p:nvPr/>
          </p:nvSpPr>
          <p:spPr>
            <a:xfrm>
              <a:off x="6444719" y="4211279"/>
              <a:ext cx="305712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21" name="Freeform 20"/>
            <p:cNvSpPr/>
            <p:nvPr/>
          </p:nvSpPr>
          <p:spPr>
            <a:xfrm>
              <a:off x="7129800" y="435492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4</a:t>
              </a:r>
            </a:p>
          </p:txBody>
        </p:sp>
        <p:sp>
          <p:nvSpPr>
            <p:cNvPr id="22" name="Freeform 21"/>
            <p:cNvSpPr/>
            <p:nvPr/>
          </p:nvSpPr>
          <p:spPr>
            <a:xfrm>
              <a:off x="7849800" y="435492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a:t>
              </a:r>
            </a:p>
          </p:txBody>
        </p:sp>
        <p:sp>
          <p:nvSpPr>
            <p:cNvPr id="23" name="Freeform 22"/>
            <p:cNvSpPr/>
            <p:nvPr/>
          </p:nvSpPr>
          <p:spPr>
            <a:xfrm>
              <a:off x="8210160" y="435492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a:t>
              </a:r>
            </a:p>
          </p:txBody>
        </p:sp>
        <p:sp>
          <p:nvSpPr>
            <p:cNvPr id="24" name="Freeform 23"/>
            <p:cNvSpPr/>
            <p:nvPr/>
          </p:nvSpPr>
          <p:spPr>
            <a:xfrm>
              <a:off x="8570520" y="435492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a:t>
              </a:r>
            </a:p>
          </p:txBody>
        </p:sp>
        <p:sp>
          <p:nvSpPr>
            <p:cNvPr id="25" name="Freeform 24"/>
            <p:cNvSpPr/>
            <p:nvPr/>
          </p:nvSpPr>
          <p:spPr>
            <a:xfrm>
              <a:off x="8930880" y="435492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grpSp>
        <p:nvGrpSpPr>
          <p:cNvPr id="26" name="Group 25"/>
          <p:cNvGrpSpPr/>
          <p:nvPr/>
        </p:nvGrpSpPr>
        <p:grpSpPr>
          <a:xfrm>
            <a:off x="6443999" y="5291279"/>
            <a:ext cx="3452400" cy="864000"/>
            <a:chOff x="6443999" y="5291279"/>
            <a:chExt cx="3452400" cy="864000"/>
          </a:xfrm>
        </p:grpSpPr>
        <p:sp>
          <p:nvSpPr>
            <p:cNvPr id="27" name="Freeform 26"/>
            <p:cNvSpPr/>
            <p:nvPr/>
          </p:nvSpPr>
          <p:spPr>
            <a:xfrm>
              <a:off x="6443999" y="5291279"/>
              <a:ext cx="345240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28" name="Freeform 27"/>
            <p:cNvSpPr/>
            <p:nvPr/>
          </p:nvSpPr>
          <p:spPr>
            <a:xfrm>
              <a:off x="7129080" y="543492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a:t>
              </a:r>
            </a:p>
          </p:txBody>
        </p:sp>
        <p:sp>
          <p:nvSpPr>
            <p:cNvPr id="29" name="Freeform 28"/>
            <p:cNvSpPr/>
            <p:nvPr/>
          </p:nvSpPr>
          <p:spPr>
            <a:xfrm>
              <a:off x="7849080" y="543492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a:t>
              </a:r>
            </a:p>
          </p:txBody>
        </p:sp>
        <p:sp>
          <p:nvSpPr>
            <p:cNvPr id="30" name="Freeform 29"/>
            <p:cNvSpPr/>
            <p:nvPr/>
          </p:nvSpPr>
          <p:spPr>
            <a:xfrm>
              <a:off x="8209440" y="543492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sp>
          <p:nvSpPr>
            <p:cNvPr id="31" name="Freeform 30"/>
            <p:cNvSpPr/>
            <p:nvPr/>
          </p:nvSpPr>
          <p:spPr>
            <a:xfrm>
              <a:off x="8569800" y="543492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a:t>
              </a:r>
            </a:p>
          </p:txBody>
        </p:sp>
        <p:sp>
          <p:nvSpPr>
            <p:cNvPr id="32" name="Freeform 31"/>
            <p:cNvSpPr/>
            <p:nvPr/>
          </p:nvSpPr>
          <p:spPr>
            <a:xfrm>
              <a:off x="8930160" y="543492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a:t>
              </a:r>
            </a:p>
          </p:txBody>
        </p:sp>
        <p:sp>
          <p:nvSpPr>
            <p:cNvPr id="33" name="Freeform 32"/>
            <p:cNvSpPr/>
            <p:nvPr/>
          </p:nvSpPr>
          <p:spPr>
            <a:xfrm>
              <a:off x="9290520" y="543492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grpSp>
        <p:nvGrpSpPr>
          <p:cNvPr id="34" name="Group 33"/>
          <p:cNvGrpSpPr/>
          <p:nvPr/>
        </p:nvGrpSpPr>
        <p:grpSpPr>
          <a:xfrm>
            <a:off x="6443640" y="6370920"/>
            <a:ext cx="3452400" cy="864000"/>
            <a:chOff x="6443640" y="6370920"/>
            <a:chExt cx="3452400" cy="864000"/>
          </a:xfrm>
        </p:grpSpPr>
        <p:sp>
          <p:nvSpPr>
            <p:cNvPr id="35" name="Freeform 34"/>
            <p:cNvSpPr/>
            <p:nvPr/>
          </p:nvSpPr>
          <p:spPr>
            <a:xfrm>
              <a:off x="6443640" y="6370920"/>
              <a:ext cx="345240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36" name="Freeform 35"/>
            <p:cNvSpPr/>
            <p:nvPr/>
          </p:nvSpPr>
          <p:spPr>
            <a:xfrm>
              <a:off x="7128720" y="651456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a:t>
              </a:r>
            </a:p>
          </p:txBody>
        </p:sp>
        <p:sp>
          <p:nvSpPr>
            <p:cNvPr id="37" name="Freeform 36"/>
            <p:cNvSpPr/>
            <p:nvPr/>
          </p:nvSpPr>
          <p:spPr>
            <a:xfrm>
              <a:off x="7848720" y="651456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a:t>
              </a:r>
            </a:p>
          </p:txBody>
        </p:sp>
        <p:sp>
          <p:nvSpPr>
            <p:cNvPr id="38" name="Freeform 37"/>
            <p:cNvSpPr/>
            <p:nvPr/>
          </p:nvSpPr>
          <p:spPr>
            <a:xfrm>
              <a:off x="8209080" y="651456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a:t>
              </a:r>
            </a:p>
          </p:txBody>
        </p:sp>
        <p:sp>
          <p:nvSpPr>
            <p:cNvPr id="39" name="Freeform 38"/>
            <p:cNvSpPr/>
            <p:nvPr/>
          </p:nvSpPr>
          <p:spPr>
            <a:xfrm>
              <a:off x="8569440" y="651456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40" name="Freeform 39"/>
            <p:cNvSpPr/>
            <p:nvPr/>
          </p:nvSpPr>
          <p:spPr>
            <a:xfrm>
              <a:off x="8929800" y="651456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a:t>
              </a:r>
            </a:p>
          </p:txBody>
        </p:sp>
        <p:sp>
          <p:nvSpPr>
            <p:cNvPr id="41" name="Freeform 40"/>
            <p:cNvSpPr/>
            <p:nvPr/>
          </p:nvSpPr>
          <p:spPr>
            <a:xfrm>
              <a:off x="9290160" y="651456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cxnSp>
        <p:nvCxnSpPr>
          <p:cNvPr id="42" name="Curved Connector 41"/>
          <p:cNvCxnSpPr>
            <a:stCxn id="5" idx="1"/>
          </p:cNvCxnSpPr>
          <p:nvPr/>
        </p:nvCxnSpPr>
        <p:spPr>
          <a:xfrm flipV="1">
            <a:off x="5796000" y="3563640"/>
            <a:ext cx="648360" cy="1836000"/>
          </a:xfrm>
          <a:prstGeom prst="curvedConnector3">
            <a:avLst/>
          </a:prstGeom>
          <a:noFill/>
          <a:ln w="18000">
            <a:solidFill>
              <a:srgbClr val="008000"/>
            </a:solidFill>
            <a:prstDash val="solid"/>
            <a:tailEnd type="arrow"/>
          </a:ln>
        </p:spPr>
      </p:cxnSp>
      <p:cxnSp>
        <p:nvCxnSpPr>
          <p:cNvPr id="43" name="Curved Connector 42"/>
          <p:cNvCxnSpPr>
            <a:stCxn id="6" idx="1"/>
          </p:cNvCxnSpPr>
          <p:nvPr/>
        </p:nvCxnSpPr>
        <p:spPr>
          <a:xfrm flipV="1">
            <a:off x="5796360" y="4643280"/>
            <a:ext cx="648359" cy="1116360"/>
          </a:xfrm>
          <a:prstGeom prst="curvedConnector3">
            <a:avLst/>
          </a:prstGeom>
          <a:noFill/>
          <a:ln w="18000">
            <a:solidFill>
              <a:srgbClr val="008000"/>
            </a:solidFill>
            <a:prstDash val="solid"/>
            <a:tailEnd type="arrow"/>
          </a:ln>
        </p:spPr>
      </p:cxnSp>
      <p:cxnSp>
        <p:nvCxnSpPr>
          <p:cNvPr id="44" name="Curved Connector 43"/>
          <p:cNvCxnSpPr>
            <a:stCxn id="7" idx="1"/>
          </p:cNvCxnSpPr>
          <p:nvPr/>
        </p:nvCxnSpPr>
        <p:spPr>
          <a:xfrm flipV="1">
            <a:off x="5795280" y="5723281"/>
            <a:ext cx="648719" cy="395998"/>
          </a:xfrm>
          <a:prstGeom prst="curvedConnector3">
            <a:avLst/>
          </a:prstGeom>
          <a:noFill/>
          <a:ln w="18000">
            <a:solidFill>
              <a:srgbClr val="008000"/>
            </a:solidFill>
            <a:prstDash val="solid"/>
            <a:tailEnd type="arrow"/>
          </a:ln>
        </p:spPr>
      </p:cxnSp>
      <p:cxnSp>
        <p:nvCxnSpPr>
          <p:cNvPr id="45" name="Curved Connector 44"/>
          <p:cNvCxnSpPr>
            <a:stCxn id="8" idx="1"/>
          </p:cNvCxnSpPr>
          <p:nvPr/>
        </p:nvCxnSpPr>
        <p:spPr>
          <a:xfrm>
            <a:off x="5795640" y="6479279"/>
            <a:ext cx="648000" cy="323641"/>
          </a:xfrm>
          <a:prstGeom prst="curvedConnector3">
            <a:avLst/>
          </a:prstGeom>
          <a:noFill/>
          <a:ln w="18000">
            <a:solidFill>
              <a:srgbClr val="008000"/>
            </a:solidFill>
            <a:prstDash val="solid"/>
            <a:tailEnd type="arrow"/>
          </a:ln>
        </p:spPr>
      </p:cxnSp>
      <p:cxnSp>
        <p:nvCxnSpPr>
          <p:cNvPr id="46" name="Curved Connector 45"/>
          <p:cNvCxnSpPr>
            <a:stCxn id="9" idx="1"/>
          </p:cNvCxnSpPr>
          <p:nvPr/>
        </p:nvCxnSpPr>
        <p:spPr>
          <a:xfrm>
            <a:off x="5938920" y="4642560"/>
            <a:ext cx="519840" cy="944640"/>
          </a:xfrm>
          <a:prstGeom prst="curvedConnector2">
            <a:avLst/>
          </a:prstGeom>
          <a:noFill/>
          <a:ln w="54000">
            <a:solidFill>
              <a:srgbClr val="800080"/>
            </a:solidFill>
            <a:prstDash val="solid"/>
            <a:tailEnd type="arrow"/>
          </a:ln>
        </p:spPr>
      </p:cxnSp>
      <p:sp>
        <p:nvSpPr>
          <p:cNvPr id="47" name="TextBox 46"/>
          <p:cNvSpPr txBox="1"/>
          <p:nvPr/>
        </p:nvSpPr>
        <p:spPr>
          <a:xfrm>
            <a:off x="503999" y="1944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8" name="TextBox 47"/>
          <p:cNvSpPr txBox="1"/>
          <p:nvPr/>
        </p:nvSpPr>
        <p:spPr>
          <a:xfrm>
            <a:off x="1235519" y="1944360"/>
            <a:ext cx="7941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dirty="0" err="1">
                <a:ln>
                  <a:noFill/>
                </a:ln>
                <a:latin typeface="Liberation Mono" pitchFamily="49"/>
                <a:ea typeface="WenQuanYi Micro Hei" pitchFamily="2"/>
                <a:cs typeface="Lohit Devanagari" pitchFamily="2"/>
              </a:rPr>
              <a:t>greek</a:t>
            </a:r>
            <a:r>
              <a:rPr lang="en-GB" sz="2400" b="1" i="0" u="none" strike="noStrike" kern="1200" dirty="0">
                <a:ln>
                  <a:noFill/>
                </a:ln>
                <a:latin typeface="Liberation Mono" pitchFamily="49"/>
                <a:ea typeface="WenQuanYi Micro Hei" pitchFamily="2"/>
                <a:cs typeface="Lohit Devanagari" pitchFamily="2"/>
              </a:rPr>
              <a:t> = ['alpha', 'beta', 'gamma', 'delta']</a:t>
            </a:r>
          </a:p>
        </p:txBody>
      </p:sp>
      <p:sp>
        <p:nvSpPr>
          <p:cNvPr id="49" name="TextBox 48"/>
          <p:cNvSpPr txBox="1"/>
          <p:nvPr/>
        </p:nvSpPr>
        <p:spPr>
          <a:xfrm>
            <a:off x="503999" y="2664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50" name="TextBox 49"/>
          <p:cNvSpPr txBox="1"/>
          <p:nvPr/>
        </p:nvSpPr>
        <p:spPr>
          <a:xfrm>
            <a:off x="1235519" y="2664360"/>
            <a:ext cx="39146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greek_i = iter(greek)</a:t>
            </a:r>
          </a:p>
        </p:txBody>
      </p:sp>
      <p:sp>
        <p:nvSpPr>
          <p:cNvPr id="51" name="TextBox 50"/>
          <p:cNvSpPr txBox="1"/>
          <p:nvPr/>
        </p:nvSpPr>
        <p:spPr>
          <a:xfrm>
            <a:off x="503999" y="3744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52" name="TextBox 51"/>
          <p:cNvSpPr txBox="1"/>
          <p:nvPr/>
        </p:nvSpPr>
        <p:spPr>
          <a:xfrm>
            <a:off x="1235519" y="374436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next(greek_i)</a:t>
            </a:r>
          </a:p>
        </p:txBody>
      </p:sp>
      <p:sp>
        <p:nvSpPr>
          <p:cNvPr id="53" name="TextBox 52"/>
          <p:cNvSpPr txBox="1"/>
          <p:nvPr/>
        </p:nvSpPr>
        <p:spPr>
          <a:xfrm>
            <a:off x="503999" y="446436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'alpha'</a:t>
            </a:r>
          </a:p>
        </p:txBody>
      </p:sp>
      <p:sp>
        <p:nvSpPr>
          <p:cNvPr id="54" name="TextBox 53"/>
          <p:cNvSpPr txBox="1"/>
          <p:nvPr/>
        </p:nvSpPr>
        <p:spPr>
          <a:xfrm>
            <a:off x="503999" y="5544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55" name="TextBox 54"/>
          <p:cNvSpPr txBox="1"/>
          <p:nvPr/>
        </p:nvSpPr>
        <p:spPr>
          <a:xfrm>
            <a:off x="1235519" y="554436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next(greek_i)</a:t>
            </a:r>
          </a:p>
        </p:txBody>
      </p:sp>
      <p:sp>
        <p:nvSpPr>
          <p:cNvPr id="56" name="TextBox 55"/>
          <p:cNvSpPr txBox="1"/>
          <p:nvPr/>
        </p:nvSpPr>
        <p:spPr>
          <a:xfrm>
            <a:off x="503999" y="626436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'beta'</a:t>
            </a:r>
          </a:p>
        </p:txBody>
      </p:sp>
      <p:sp>
        <p:nvSpPr>
          <p:cNvPr id="57" name="TextBox 56"/>
          <p:cNvSpPr txBox="1"/>
          <p:nvPr/>
        </p:nvSpPr>
        <p:spPr>
          <a:xfrm>
            <a:off x="3024000" y="4441320"/>
            <a:ext cx="88055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Offset</a:t>
            </a:r>
          </a:p>
        </p:txBody>
      </p:sp>
      <p:cxnSp>
        <p:nvCxnSpPr>
          <p:cNvPr id="58" name="Straight Arrow Connector 57"/>
          <p:cNvCxnSpPr>
            <a:stCxn id="57" idx="3"/>
            <a:endCxn id="9" idx="3"/>
          </p:cNvCxnSpPr>
          <p:nvPr/>
        </p:nvCxnSpPr>
        <p:spPr>
          <a:xfrm flipV="1">
            <a:off x="3904559" y="4642560"/>
            <a:ext cx="1387801" cy="486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name="page259">
    <p:spTree>
      <p:nvGrpSpPr>
        <p:cNvPr id="1" name=""/>
        <p:cNvGrpSpPr/>
        <p:nvPr/>
      </p:nvGrpSpPr>
      <p:grpSpPr>
        <a:xfrm>
          <a:off x="0" y="0"/>
          <a:ext cx="0" cy="0"/>
          <a:chOff x="0" y="0"/>
          <a:chExt cx="0" cy="0"/>
        </a:xfrm>
      </p:grpSpPr>
      <p:sp>
        <p:nvSpPr>
          <p:cNvPr id="57" name="Slide Number Placeholder 1"/>
          <p:cNvSpPr>
            <a:spLocks noGrp="1"/>
          </p:cNvSpPr>
          <p:nvPr>
            <p:ph type="sldNum" sz="quarter" idx="10"/>
          </p:nvPr>
        </p:nvSpPr>
        <p:spPr/>
        <p:txBody>
          <a:bodyPr/>
          <a:lstStyle/>
          <a:p>
            <a:pPr lvl="0"/>
            <a:fld id="{F3F62441-DFB2-49D3-8C37-611E74C075D9}" type="slidenum">
              <a:t>259</a:t>
            </a:fld>
            <a:endParaRPr lang="en-GB"/>
          </a:p>
        </p:txBody>
      </p:sp>
      <p:grpSp>
        <p:nvGrpSpPr>
          <p:cNvPr id="2" name="Group 1"/>
          <p:cNvGrpSpPr/>
          <p:nvPr/>
        </p:nvGrpSpPr>
        <p:grpSpPr>
          <a:xfrm>
            <a:off x="5184000" y="1691640"/>
            <a:ext cx="864000" cy="3698280"/>
            <a:chOff x="5184000" y="1691640"/>
            <a:chExt cx="864000" cy="3698280"/>
          </a:xfrm>
        </p:grpSpPr>
        <p:sp>
          <p:nvSpPr>
            <p:cNvPr id="3" name="Freeform 2"/>
            <p:cNvSpPr/>
            <p:nvPr/>
          </p:nvSpPr>
          <p:spPr>
            <a:xfrm>
              <a:off x="5184000" y="1691640"/>
              <a:ext cx="864000" cy="3698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t" anchorCtr="1"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iter</a:t>
              </a:r>
            </a:p>
          </p:txBody>
        </p:sp>
        <p:sp>
          <p:nvSpPr>
            <p:cNvPr id="4" name="Freeform 3"/>
            <p:cNvSpPr/>
            <p:nvPr/>
          </p:nvSpPr>
          <p:spPr>
            <a:xfrm>
              <a:off x="5292720" y="219492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4</a:t>
              </a:r>
            </a:p>
          </p:txBody>
        </p:sp>
        <p:sp>
          <p:nvSpPr>
            <p:cNvPr id="5" name="Freeform 4"/>
            <p:cNvSpPr/>
            <p:nvPr/>
          </p:nvSpPr>
          <p:spPr>
            <a:xfrm>
              <a:off x="5436360" y="377964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6" name="Freeform 5"/>
            <p:cNvSpPr/>
            <p:nvPr/>
          </p:nvSpPr>
          <p:spPr>
            <a:xfrm>
              <a:off x="5436720" y="413964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7" name="Freeform 6"/>
            <p:cNvSpPr/>
            <p:nvPr/>
          </p:nvSpPr>
          <p:spPr>
            <a:xfrm>
              <a:off x="5435640" y="449928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8" name="Freeform 7"/>
            <p:cNvSpPr/>
            <p:nvPr/>
          </p:nvSpPr>
          <p:spPr>
            <a:xfrm>
              <a:off x="5436000" y="485928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9" name="Freeform 8"/>
            <p:cNvSpPr/>
            <p:nvPr/>
          </p:nvSpPr>
          <p:spPr>
            <a:xfrm>
              <a:off x="5292360" y="291456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zh-CN" sz="2400" b="0" i="0" u="none" strike="noStrike" kern="1200">
                  <a:ln>
                    <a:noFill/>
                  </a:ln>
                  <a:solidFill>
                    <a:srgbClr val="800000"/>
                  </a:solidFill>
                  <a:latin typeface="Liberation Mono" pitchFamily="49"/>
                  <a:ea typeface="WenQuanYi Micro Hei" pitchFamily="2"/>
                  <a:cs typeface="Lohit Devanagari" pitchFamily="2"/>
                </a:rPr>
                <a:t>✗</a:t>
              </a:r>
            </a:p>
          </p:txBody>
        </p:sp>
      </p:grpSp>
      <p:sp>
        <p:nvSpPr>
          <p:cNvPr id="10" name="Title 9"/>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A little more about iterables </a:t>
            </a:r>
            <a:r>
              <a:rPr lang="en-GB">
                <a:latin typeface="Liberation Sans" pitchFamily="34"/>
              </a:rPr>
              <a:t>―</a:t>
            </a:r>
            <a:r>
              <a:rPr lang="en-GB"/>
              <a:t> 2</a:t>
            </a:r>
          </a:p>
        </p:txBody>
      </p:sp>
      <p:grpSp>
        <p:nvGrpSpPr>
          <p:cNvPr id="11" name="Group 10"/>
          <p:cNvGrpSpPr/>
          <p:nvPr/>
        </p:nvGrpSpPr>
        <p:grpSpPr>
          <a:xfrm>
            <a:off x="6444360" y="1691640"/>
            <a:ext cx="3452400" cy="864000"/>
            <a:chOff x="6444360" y="1691640"/>
            <a:chExt cx="3452400" cy="864000"/>
          </a:xfrm>
        </p:grpSpPr>
        <p:sp>
          <p:nvSpPr>
            <p:cNvPr id="12" name="Freeform 11"/>
            <p:cNvSpPr/>
            <p:nvPr/>
          </p:nvSpPr>
          <p:spPr>
            <a:xfrm>
              <a:off x="6444360" y="1691640"/>
              <a:ext cx="345240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13" name="Freeform 12"/>
            <p:cNvSpPr/>
            <p:nvPr/>
          </p:nvSpPr>
          <p:spPr>
            <a:xfrm>
              <a:off x="7129440" y="183528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a:t>
              </a:r>
            </a:p>
          </p:txBody>
        </p:sp>
        <p:sp>
          <p:nvSpPr>
            <p:cNvPr id="14" name="Freeform 13"/>
            <p:cNvSpPr/>
            <p:nvPr/>
          </p:nvSpPr>
          <p:spPr>
            <a:xfrm>
              <a:off x="7849440" y="183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sp>
          <p:nvSpPr>
            <p:cNvPr id="15" name="Freeform 14"/>
            <p:cNvSpPr/>
            <p:nvPr/>
          </p:nvSpPr>
          <p:spPr>
            <a:xfrm>
              <a:off x="8209800" y="183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16" name="Freeform 15"/>
            <p:cNvSpPr/>
            <p:nvPr/>
          </p:nvSpPr>
          <p:spPr>
            <a:xfrm>
              <a:off x="8570160" y="183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a:t>
              </a:r>
            </a:p>
          </p:txBody>
        </p:sp>
        <p:sp>
          <p:nvSpPr>
            <p:cNvPr id="17" name="Freeform 16"/>
            <p:cNvSpPr/>
            <p:nvPr/>
          </p:nvSpPr>
          <p:spPr>
            <a:xfrm>
              <a:off x="8930520" y="183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a:t>
              </a:r>
            </a:p>
          </p:txBody>
        </p:sp>
        <p:sp>
          <p:nvSpPr>
            <p:cNvPr id="18" name="Freeform 17"/>
            <p:cNvSpPr/>
            <p:nvPr/>
          </p:nvSpPr>
          <p:spPr>
            <a:xfrm>
              <a:off x="9290880" y="183528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grpSp>
        <p:nvGrpSpPr>
          <p:cNvPr id="19" name="Group 18"/>
          <p:cNvGrpSpPr/>
          <p:nvPr/>
        </p:nvGrpSpPr>
        <p:grpSpPr>
          <a:xfrm>
            <a:off x="6444719" y="2771280"/>
            <a:ext cx="3057120" cy="864000"/>
            <a:chOff x="6444719" y="2771280"/>
            <a:chExt cx="3057120" cy="864000"/>
          </a:xfrm>
        </p:grpSpPr>
        <p:sp>
          <p:nvSpPr>
            <p:cNvPr id="20" name="Freeform 19"/>
            <p:cNvSpPr/>
            <p:nvPr/>
          </p:nvSpPr>
          <p:spPr>
            <a:xfrm>
              <a:off x="6444719" y="2771280"/>
              <a:ext cx="305712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21" name="Freeform 20"/>
            <p:cNvSpPr/>
            <p:nvPr/>
          </p:nvSpPr>
          <p:spPr>
            <a:xfrm>
              <a:off x="7129800" y="291492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4</a:t>
              </a:r>
            </a:p>
          </p:txBody>
        </p:sp>
        <p:sp>
          <p:nvSpPr>
            <p:cNvPr id="22" name="Freeform 21"/>
            <p:cNvSpPr/>
            <p:nvPr/>
          </p:nvSpPr>
          <p:spPr>
            <a:xfrm>
              <a:off x="7849800" y="291492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a:t>
              </a:r>
            </a:p>
          </p:txBody>
        </p:sp>
        <p:sp>
          <p:nvSpPr>
            <p:cNvPr id="23" name="Freeform 22"/>
            <p:cNvSpPr/>
            <p:nvPr/>
          </p:nvSpPr>
          <p:spPr>
            <a:xfrm>
              <a:off x="8210160" y="291492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a:t>
              </a:r>
            </a:p>
          </p:txBody>
        </p:sp>
        <p:sp>
          <p:nvSpPr>
            <p:cNvPr id="24" name="Freeform 23"/>
            <p:cNvSpPr/>
            <p:nvPr/>
          </p:nvSpPr>
          <p:spPr>
            <a:xfrm>
              <a:off x="8570520" y="291492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a:t>
              </a:r>
            </a:p>
          </p:txBody>
        </p:sp>
        <p:sp>
          <p:nvSpPr>
            <p:cNvPr id="25" name="Freeform 24"/>
            <p:cNvSpPr/>
            <p:nvPr/>
          </p:nvSpPr>
          <p:spPr>
            <a:xfrm>
              <a:off x="8930880" y="291492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grpSp>
        <p:nvGrpSpPr>
          <p:cNvPr id="26" name="Group 25"/>
          <p:cNvGrpSpPr/>
          <p:nvPr/>
        </p:nvGrpSpPr>
        <p:grpSpPr>
          <a:xfrm>
            <a:off x="6443999" y="3851279"/>
            <a:ext cx="3452400" cy="864000"/>
            <a:chOff x="6443999" y="3851279"/>
            <a:chExt cx="3452400" cy="864000"/>
          </a:xfrm>
        </p:grpSpPr>
        <p:sp>
          <p:nvSpPr>
            <p:cNvPr id="27" name="Freeform 26"/>
            <p:cNvSpPr/>
            <p:nvPr/>
          </p:nvSpPr>
          <p:spPr>
            <a:xfrm>
              <a:off x="6443999" y="3851279"/>
              <a:ext cx="345240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28" name="Freeform 27"/>
            <p:cNvSpPr/>
            <p:nvPr/>
          </p:nvSpPr>
          <p:spPr>
            <a:xfrm>
              <a:off x="7129080" y="399492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a:t>
              </a:r>
            </a:p>
          </p:txBody>
        </p:sp>
        <p:sp>
          <p:nvSpPr>
            <p:cNvPr id="29" name="Freeform 28"/>
            <p:cNvSpPr/>
            <p:nvPr/>
          </p:nvSpPr>
          <p:spPr>
            <a:xfrm>
              <a:off x="7849080" y="399492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a:t>
              </a:r>
            </a:p>
          </p:txBody>
        </p:sp>
        <p:sp>
          <p:nvSpPr>
            <p:cNvPr id="30" name="Freeform 29"/>
            <p:cNvSpPr/>
            <p:nvPr/>
          </p:nvSpPr>
          <p:spPr>
            <a:xfrm>
              <a:off x="8209440" y="399492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sp>
          <p:nvSpPr>
            <p:cNvPr id="31" name="Freeform 30"/>
            <p:cNvSpPr/>
            <p:nvPr/>
          </p:nvSpPr>
          <p:spPr>
            <a:xfrm>
              <a:off x="8569800" y="399492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a:t>
              </a:r>
            </a:p>
          </p:txBody>
        </p:sp>
        <p:sp>
          <p:nvSpPr>
            <p:cNvPr id="32" name="Freeform 31"/>
            <p:cNvSpPr/>
            <p:nvPr/>
          </p:nvSpPr>
          <p:spPr>
            <a:xfrm>
              <a:off x="8930160" y="399492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a:t>
              </a:r>
            </a:p>
          </p:txBody>
        </p:sp>
        <p:sp>
          <p:nvSpPr>
            <p:cNvPr id="33" name="Freeform 32"/>
            <p:cNvSpPr/>
            <p:nvPr/>
          </p:nvSpPr>
          <p:spPr>
            <a:xfrm>
              <a:off x="9290520" y="399492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grpSp>
        <p:nvGrpSpPr>
          <p:cNvPr id="34" name="Group 33"/>
          <p:cNvGrpSpPr/>
          <p:nvPr/>
        </p:nvGrpSpPr>
        <p:grpSpPr>
          <a:xfrm>
            <a:off x="6443640" y="4930920"/>
            <a:ext cx="3452400" cy="864000"/>
            <a:chOff x="6443640" y="4930920"/>
            <a:chExt cx="3452400" cy="864000"/>
          </a:xfrm>
        </p:grpSpPr>
        <p:sp>
          <p:nvSpPr>
            <p:cNvPr id="35" name="Freeform 34"/>
            <p:cNvSpPr/>
            <p:nvPr/>
          </p:nvSpPr>
          <p:spPr>
            <a:xfrm>
              <a:off x="6443640" y="4930920"/>
              <a:ext cx="345240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36" name="Freeform 35"/>
            <p:cNvSpPr/>
            <p:nvPr/>
          </p:nvSpPr>
          <p:spPr>
            <a:xfrm>
              <a:off x="7128720" y="507456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a:t>
              </a:r>
            </a:p>
          </p:txBody>
        </p:sp>
        <p:sp>
          <p:nvSpPr>
            <p:cNvPr id="37" name="Freeform 36"/>
            <p:cNvSpPr/>
            <p:nvPr/>
          </p:nvSpPr>
          <p:spPr>
            <a:xfrm>
              <a:off x="7848720" y="507456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a:t>
              </a:r>
            </a:p>
          </p:txBody>
        </p:sp>
        <p:sp>
          <p:nvSpPr>
            <p:cNvPr id="38" name="Freeform 37"/>
            <p:cNvSpPr/>
            <p:nvPr/>
          </p:nvSpPr>
          <p:spPr>
            <a:xfrm>
              <a:off x="8209080" y="507456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a:t>
              </a:r>
            </a:p>
          </p:txBody>
        </p:sp>
        <p:sp>
          <p:nvSpPr>
            <p:cNvPr id="39" name="Freeform 38"/>
            <p:cNvSpPr/>
            <p:nvPr/>
          </p:nvSpPr>
          <p:spPr>
            <a:xfrm>
              <a:off x="8569440" y="507456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40" name="Freeform 39"/>
            <p:cNvSpPr/>
            <p:nvPr/>
          </p:nvSpPr>
          <p:spPr>
            <a:xfrm>
              <a:off x="8929800" y="507456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a:t>
              </a:r>
            </a:p>
          </p:txBody>
        </p:sp>
        <p:sp>
          <p:nvSpPr>
            <p:cNvPr id="41" name="Freeform 40"/>
            <p:cNvSpPr/>
            <p:nvPr/>
          </p:nvSpPr>
          <p:spPr>
            <a:xfrm>
              <a:off x="9290160" y="507456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cxnSp>
        <p:nvCxnSpPr>
          <p:cNvPr id="42" name="Curved Connector 41"/>
          <p:cNvCxnSpPr>
            <a:stCxn id="5" idx="1"/>
          </p:cNvCxnSpPr>
          <p:nvPr/>
        </p:nvCxnSpPr>
        <p:spPr>
          <a:xfrm flipV="1">
            <a:off x="5796000" y="2123640"/>
            <a:ext cx="648360" cy="1836000"/>
          </a:xfrm>
          <a:prstGeom prst="curvedConnector3">
            <a:avLst/>
          </a:prstGeom>
          <a:noFill/>
          <a:ln w="18000">
            <a:solidFill>
              <a:srgbClr val="008000"/>
            </a:solidFill>
            <a:prstDash val="solid"/>
            <a:tailEnd type="arrow"/>
          </a:ln>
        </p:spPr>
      </p:cxnSp>
      <p:cxnSp>
        <p:nvCxnSpPr>
          <p:cNvPr id="43" name="Curved Connector 42"/>
          <p:cNvCxnSpPr>
            <a:stCxn id="6" idx="1"/>
          </p:cNvCxnSpPr>
          <p:nvPr/>
        </p:nvCxnSpPr>
        <p:spPr>
          <a:xfrm flipV="1">
            <a:off x="5796360" y="3203280"/>
            <a:ext cx="648359" cy="1116360"/>
          </a:xfrm>
          <a:prstGeom prst="curvedConnector3">
            <a:avLst/>
          </a:prstGeom>
          <a:noFill/>
          <a:ln w="18000">
            <a:solidFill>
              <a:srgbClr val="008000"/>
            </a:solidFill>
            <a:prstDash val="solid"/>
            <a:tailEnd type="arrow"/>
          </a:ln>
        </p:spPr>
      </p:cxnSp>
      <p:cxnSp>
        <p:nvCxnSpPr>
          <p:cNvPr id="44" name="Curved Connector 43"/>
          <p:cNvCxnSpPr>
            <a:stCxn id="7" idx="1"/>
          </p:cNvCxnSpPr>
          <p:nvPr/>
        </p:nvCxnSpPr>
        <p:spPr>
          <a:xfrm flipV="1">
            <a:off x="5795280" y="4283280"/>
            <a:ext cx="648719" cy="396000"/>
          </a:xfrm>
          <a:prstGeom prst="curvedConnector3">
            <a:avLst/>
          </a:prstGeom>
          <a:noFill/>
          <a:ln w="18000">
            <a:solidFill>
              <a:srgbClr val="008000"/>
            </a:solidFill>
            <a:prstDash val="solid"/>
            <a:tailEnd type="arrow"/>
          </a:ln>
        </p:spPr>
      </p:cxnSp>
      <p:cxnSp>
        <p:nvCxnSpPr>
          <p:cNvPr id="45" name="Curved Connector 44"/>
          <p:cNvCxnSpPr>
            <a:stCxn id="8" idx="1"/>
          </p:cNvCxnSpPr>
          <p:nvPr/>
        </p:nvCxnSpPr>
        <p:spPr>
          <a:xfrm>
            <a:off x="5795640" y="5039280"/>
            <a:ext cx="648000" cy="323640"/>
          </a:xfrm>
          <a:prstGeom prst="curvedConnector3">
            <a:avLst/>
          </a:prstGeom>
          <a:noFill/>
          <a:ln w="18000">
            <a:solidFill>
              <a:srgbClr val="008000"/>
            </a:solidFill>
            <a:prstDash val="solid"/>
            <a:tailEnd type="arrow"/>
          </a:ln>
        </p:spPr>
      </p:cxnSp>
      <p:sp>
        <p:nvSpPr>
          <p:cNvPr id="46" name="TextBox 45"/>
          <p:cNvSpPr txBox="1"/>
          <p:nvPr/>
        </p:nvSpPr>
        <p:spPr>
          <a:xfrm>
            <a:off x="503999" y="1944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7" name="TextBox 46"/>
          <p:cNvSpPr txBox="1"/>
          <p:nvPr/>
        </p:nvSpPr>
        <p:spPr>
          <a:xfrm>
            <a:off x="1235519" y="194436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next(greek_i)</a:t>
            </a:r>
          </a:p>
        </p:txBody>
      </p:sp>
      <p:sp>
        <p:nvSpPr>
          <p:cNvPr id="48" name="TextBox 47"/>
          <p:cNvSpPr txBox="1"/>
          <p:nvPr/>
        </p:nvSpPr>
        <p:spPr>
          <a:xfrm>
            <a:off x="503999" y="266436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'gamma'</a:t>
            </a:r>
          </a:p>
        </p:txBody>
      </p:sp>
      <p:sp>
        <p:nvSpPr>
          <p:cNvPr id="49" name="TextBox 48"/>
          <p:cNvSpPr txBox="1"/>
          <p:nvPr/>
        </p:nvSpPr>
        <p:spPr>
          <a:xfrm>
            <a:off x="503999" y="3744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50" name="TextBox 49"/>
          <p:cNvSpPr txBox="1"/>
          <p:nvPr/>
        </p:nvSpPr>
        <p:spPr>
          <a:xfrm>
            <a:off x="1235519" y="374436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next(greek_i)</a:t>
            </a:r>
          </a:p>
        </p:txBody>
      </p:sp>
      <p:sp>
        <p:nvSpPr>
          <p:cNvPr id="51" name="TextBox 50"/>
          <p:cNvSpPr txBox="1"/>
          <p:nvPr/>
        </p:nvSpPr>
        <p:spPr>
          <a:xfrm>
            <a:off x="503999" y="446436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'delta'</a:t>
            </a:r>
          </a:p>
        </p:txBody>
      </p:sp>
      <p:sp>
        <p:nvSpPr>
          <p:cNvPr id="52" name="TextBox 51"/>
          <p:cNvSpPr txBox="1"/>
          <p:nvPr/>
        </p:nvSpPr>
        <p:spPr>
          <a:xfrm>
            <a:off x="503999" y="5544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53" name="TextBox 52"/>
          <p:cNvSpPr txBox="1"/>
          <p:nvPr/>
        </p:nvSpPr>
        <p:spPr>
          <a:xfrm>
            <a:off x="1235519" y="554436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next(greek_i)</a:t>
            </a:r>
          </a:p>
        </p:txBody>
      </p:sp>
      <p:sp>
        <p:nvSpPr>
          <p:cNvPr id="54" name="TextBox 53"/>
          <p:cNvSpPr txBox="1"/>
          <p:nvPr/>
        </p:nvSpPr>
        <p:spPr>
          <a:xfrm>
            <a:off x="503999" y="6264360"/>
            <a:ext cx="684216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Traceback (most recent call last):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File "&lt;stdin&gt;", line 1, in &lt;module&gt;</a:t>
            </a:r>
          </a:p>
        </p:txBody>
      </p:sp>
      <p:sp>
        <p:nvSpPr>
          <p:cNvPr id="55" name="TextBox 54"/>
          <p:cNvSpPr txBox="1"/>
          <p:nvPr/>
        </p:nvSpPr>
        <p:spPr>
          <a:xfrm>
            <a:off x="7202160" y="6446879"/>
            <a:ext cx="702000" cy="11116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7200" b="0" i="0" u="none" strike="noStrike" kern="1200">
                <a:ln>
                  <a:noFill/>
                </a:ln>
                <a:solidFill>
                  <a:srgbClr val="800000"/>
                </a:solidFill>
                <a:latin typeface="Liberation Sans" pitchFamily="18"/>
                <a:ea typeface="WenQuanYi Micro Hei" pitchFamily="2"/>
                <a:cs typeface="Lohit Devanagari" pitchFamily="2"/>
              </a:rPr>
              <a:t>✗</a:t>
            </a:r>
          </a:p>
        </p:txBody>
      </p:sp>
      <p:sp>
        <p:nvSpPr>
          <p:cNvPr id="56" name="TextBox 55"/>
          <p:cNvSpPr txBox="1"/>
          <p:nvPr/>
        </p:nvSpPr>
        <p:spPr>
          <a:xfrm>
            <a:off x="503999" y="6956280"/>
            <a:ext cx="24516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StopIteration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10" name="Slide Number Placeholder 1"/>
          <p:cNvSpPr>
            <a:spLocks noGrp="1"/>
          </p:cNvSpPr>
          <p:nvPr>
            <p:ph type="sldNum" sz="quarter" idx="10"/>
          </p:nvPr>
        </p:nvSpPr>
        <p:spPr/>
        <p:txBody>
          <a:bodyPr/>
          <a:lstStyle/>
          <a:p>
            <a:pPr lvl="0"/>
            <a:fld id="{5273D84C-8267-4B20-8A93-B225CFEDE35F}" type="slidenum">
              <a:t>26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Adding strings together: +</a:t>
            </a:r>
          </a:p>
        </p:txBody>
      </p:sp>
      <p:sp>
        <p:nvSpPr>
          <p:cNvPr id="3" name="Freeform 2"/>
          <p:cNvSpPr/>
          <p:nvPr/>
        </p:nvSpPr>
        <p:spPr>
          <a:xfrm>
            <a:off x="4824000" y="2283120"/>
            <a:ext cx="4751640" cy="129420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t" anchorCtr="0" compatLnSpc="0"/>
          <a:lstStyle/>
          <a:p>
            <a:pPr marL="0" marR="0" lvl="0" indent="0" algn="ctr"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print('Hello, ' + 'world!')</a:t>
            </a:r>
          </a:p>
        </p:txBody>
      </p:sp>
      <p:sp>
        <p:nvSpPr>
          <p:cNvPr id="4" name="TextBox 3"/>
          <p:cNvSpPr txBox="1"/>
          <p:nvPr/>
        </p:nvSpPr>
        <p:spPr>
          <a:xfrm>
            <a:off x="7751880" y="357732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hello3.py</a:t>
            </a:r>
          </a:p>
        </p:txBody>
      </p:sp>
      <p:sp>
        <p:nvSpPr>
          <p:cNvPr id="5" name="TextBox 4"/>
          <p:cNvSpPr txBox="1"/>
          <p:nvPr/>
        </p:nvSpPr>
        <p:spPr>
          <a:xfrm>
            <a:off x="504359" y="2284200"/>
            <a:ext cx="22431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“Concatenation”</a:t>
            </a:r>
          </a:p>
        </p:txBody>
      </p:sp>
      <p:sp>
        <p:nvSpPr>
          <p:cNvPr id="6" name="TextBox 5"/>
          <p:cNvSpPr txBox="1"/>
          <p:nvPr/>
        </p:nvSpPr>
        <p:spPr>
          <a:xfrm>
            <a:off x="505799" y="403451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1237320" y="4034519"/>
            <a:ext cx="4098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'Hello, ' </a:t>
            </a:r>
            <a:r>
              <a:rPr lang="en-GB" sz="2400" b="1" i="0" u="none" strike="noStrike" kern="1200">
                <a:ln>
                  <a:noFill/>
                </a:ln>
                <a:solidFill>
                  <a:srgbClr val="000000"/>
                </a:solidFill>
                <a:latin typeface="Liberation Mono" pitchFamily="49"/>
                <a:ea typeface="Liberation Mono" pitchFamily="49"/>
                <a:cs typeface="Liberation Mono" pitchFamily="49"/>
              </a:rPr>
              <a:t> </a:t>
            </a:r>
            <a:r>
              <a:rPr lang="en-GB" sz="2400" b="1" i="0" u="none" strike="noStrike" kern="1200">
                <a:ln>
                  <a:noFill/>
                </a:ln>
                <a:latin typeface="Liberation Mono" pitchFamily="49"/>
                <a:ea typeface="Liberation Mono" pitchFamily="49"/>
                <a:cs typeface="Liberation Mono" pitchFamily="49"/>
              </a:rPr>
              <a:t>+</a:t>
            </a:r>
            <a:r>
              <a:rPr lang="en-GB" sz="2400" b="1" i="0" u="none" strike="noStrike" kern="1200">
                <a:ln>
                  <a:noFill/>
                </a:ln>
                <a:solidFill>
                  <a:srgbClr val="000000"/>
                </a:solidFill>
                <a:latin typeface="Liberation Mono" pitchFamily="49"/>
                <a:ea typeface="Liberation Mono" pitchFamily="49"/>
                <a:cs typeface="Liberation Mono" pitchFamily="49"/>
              </a:rPr>
              <a:t> </a:t>
            </a:r>
            <a:r>
              <a:rPr lang="en-GB" sz="2400" b="1" i="0" u="none" strike="noStrike" kern="1200">
                <a:ln>
                  <a:noFill/>
                </a:ln>
                <a:latin typeface="Liberation Mono" pitchFamily="49"/>
                <a:ea typeface="Liberation Mono" pitchFamily="49"/>
                <a:cs typeface="Liberation Mono" pitchFamily="49"/>
              </a:rPr>
              <a:t> 'world!</a:t>
            </a:r>
            <a:r>
              <a:rPr lang="en-GB" sz="2400" b="1" i="0" u="none" strike="noStrike" kern="1200">
                <a:ln>
                  <a:noFill/>
                </a:ln>
                <a:solidFill>
                  <a:srgbClr val="000000"/>
                </a:solidFill>
                <a:latin typeface="Liberation Mono" pitchFamily="49"/>
                <a:ea typeface="Liberation Mono" pitchFamily="49"/>
                <a:cs typeface="Liberation Mono" pitchFamily="49"/>
              </a:rPr>
              <a:t>'</a:t>
            </a:r>
          </a:p>
        </p:txBody>
      </p:sp>
      <p:sp>
        <p:nvSpPr>
          <p:cNvPr id="8" name="TextBox 7"/>
          <p:cNvSpPr txBox="1"/>
          <p:nvPr/>
        </p:nvSpPr>
        <p:spPr>
          <a:xfrm>
            <a:off x="505799" y="4754520"/>
            <a:ext cx="3000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'Hello, world!'</a:t>
            </a:r>
          </a:p>
        </p:txBody>
      </p:sp>
      <p:sp>
        <p:nvSpPr>
          <p:cNvPr id="9" name="TextBox 8"/>
          <p:cNvSpPr txBox="1"/>
          <p:nvPr/>
        </p:nvSpPr>
        <p:spPr>
          <a:xfrm>
            <a:off x="505799" y="54745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name="page260">
    <p:spTree>
      <p:nvGrpSpPr>
        <p:cNvPr id="1" name=""/>
        <p:cNvGrpSpPr/>
        <p:nvPr/>
      </p:nvGrpSpPr>
      <p:grpSpPr>
        <a:xfrm>
          <a:off x="0" y="0"/>
          <a:ext cx="0" cy="0"/>
          <a:chOff x="0" y="0"/>
          <a:chExt cx="0" cy="0"/>
        </a:xfrm>
      </p:grpSpPr>
      <p:sp>
        <p:nvSpPr>
          <p:cNvPr id="18" name="Slide Number Placeholder 1"/>
          <p:cNvSpPr>
            <a:spLocks noGrp="1"/>
          </p:cNvSpPr>
          <p:nvPr>
            <p:ph type="sldNum" sz="quarter" idx="10"/>
          </p:nvPr>
        </p:nvSpPr>
        <p:spPr/>
        <p:txBody>
          <a:bodyPr/>
          <a:lstStyle/>
          <a:p>
            <a:pPr lvl="0"/>
            <a:fld id="{EF9E5328-E088-4780-81E2-2FAFD01CBD76}" type="slidenum">
              <a:t>260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Progress</a:t>
            </a:r>
          </a:p>
        </p:txBody>
      </p:sp>
      <p:sp>
        <p:nvSpPr>
          <p:cNvPr id="3" name="TextBox 2"/>
          <p:cNvSpPr txBox="1"/>
          <p:nvPr/>
        </p:nvSpPr>
        <p:spPr>
          <a:xfrm>
            <a:off x="515520" y="1584720"/>
            <a:ext cx="22748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Non-lists as lists</a:t>
            </a:r>
          </a:p>
        </p:txBody>
      </p:sp>
      <p:sp>
        <p:nvSpPr>
          <p:cNvPr id="4" name="TextBox 3"/>
          <p:cNvSpPr txBox="1"/>
          <p:nvPr/>
        </p:nvSpPr>
        <p:spPr>
          <a:xfrm>
            <a:off x="515520" y="4825080"/>
            <a:ext cx="14461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“Iterables”</a:t>
            </a:r>
          </a:p>
        </p:txBody>
      </p:sp>
      <p:sp>
        <p:nvSpPr>
          <p:cNvPr id="5" name="TextBox 4"/>
          <p:cNvSpPr txBox="1"/>
          <p:nvPr/>
        </p:nvSpPr>
        <p:spPr>
          <a:xfrm>
            <a:off x="515879" y="266544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range()</a:t>
            </a:r>
          </a:p>
        </p:txBody>
      </p:sp>
      <p:sp>
        <p:nvSpPr>
          <p:cNvPr id="6" name="TextBox 5"/>
          <p:cNvSpPr txBox="1"/>
          <p:nvPr/>
        </p:nvSpPr>
        <p:spPr>
          <a:xfrm>
            <a:off x="515879" y="5905440"/>
            <a:ext cx="19882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Indices of lists</a:t>
            </a:r>
          </a:p>
        </p:txBody>
      </p:sp>
      <p:sp>
        <p:nvSpPr>
          <p:cNvPr id="7" name="TextBox 6"/>
          <p:cNvSpPr txBox="1"/>
          <p:nvPr/>
        </p:nvSpPr>
        <p:spPr>
          <a:xfrm>
            <a:off x="516240" y="6985799"/>
            <a:ext cx="16988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Parallel lists</a:t>
            </a:r>
          </a:p>
        </p:txBody>
      </p:sp>
      <p:sp>
        <p:nvSpPr>
          <p:cNvPr id="8" name="TextBox 7"/>
          <p:cNvSpPr txBox="1"/>
          <p:nvPr/>
        </p:nvSpPr>
        <p:spPr>
          <a:xfrm>
            <a:off x="4115880" y="2665440"/>
            <a:ext cx="22672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range(</a:t>
            </a:r>
            <a:r>
              <a:rPr lang="en-GB" sz="2400" b="0" i="0" u="none" strike="noStrike" kern="1200">
                <a:ln>
                  <a:noFill/>
                </a:ln>
                <a:solidFill>
                  <a:srgbClr val="FF0000"/>
                </a:solidFill>
                <a:latin typeface="Liberation Mono" pitchFamily="49"/>
                <a:ea typeface="WenQuanYi Micro Hei" pitchFamily="2"/>
                <a:cs typeface="Lohit Devanagari" pitchFamily="2"/>
              </a:rPr>
              <a:t>limit</a:t>
            </a:r>
            <a:r>
              <a:rPr lang="en-GB" sz="2400" b="0" i="0" u="none" strike="noStrike" kern="1200">
                <a:ln>
                  <a:noFill/>
                </a:ln>
                <a:solidFill>
                  <a:srgbClr val="0000FF"/>
                </a:solidFill>
                <a:latin typeface="Liberation Mono" pitchFamily="49"/>
                <a:ea typeface="WenQuanYi Micro Hei" pitchFamily="2"/>
                <a:cs typeface="Lohit Devanagari" pitchFamily="2"/>
              </a:rPr>
              <a:t>)</a:t>
            </a:r>
          </a:p>
        </p:txBody>
      </p:sp>
      <p:sp>
        <p:nvSpPr>
          <p:cNvPr id="9" name="TextBox 8"/>
          <p:cNvSpPr txBox="1"/>
          <p:nvPr/>
        </p:nvSpPr>
        <p:spPr>
          <a:xfrm>
            <a:off x="4115880" y="3025440"/>
            <a:ext cx="33645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range(</a:t>
            </a:r>
            <a:r>
              <a:rPr lang="en-GB" sz="2400" b="0" i="0" u="none" strike="noStrike" kern="1200">
                <a:ln>
                  <a:noFill/>
                </a:ln>
                <a:solidFill>
                  <a:srgbClr val="00FF00"/>
                </a:solidFill>
                <a:latin typeface="Liberation Mono" pitchFamily="49"/>
                <a:ea typeface="WenQuanYi Micro Hei" pitchFamily="2"/>
                <a:cs typeface="Lohit Devanagari" pitchFamily="2"/>
              </a:rPr>
              <a:t>start</a:t>
            </a:r>
            <a:r>
              <a:rPr lang="en-GB" sz="2400" b="0" i="0" u="none" strike="noStrike" kern="1200">
                <a:ln>
                  <a:noFill/>
                </a:ln>
                <a:solidFill>
                  <a:srgbClr val="0000FF"/>
                </a:solidFill>
                <a:latin typeface="Liberation Mono" pitchFamily="49"/>
                <a:ea typeface="WenQuanYi Micro Hei" pitchFamily="2"/>
                <a:cs typeface="Lohit Devanagari" pitchFamily="2"/>
              </a:rPr>
              <a:t>,</a:t>
            </a:r>
            <a:r>
              <a:rPr lang="en-GB" sz="2400" b="0" i="0" u="none" strike="noStrike" kern="1200">
                <a:ln>
                  <a:noFill/>
                </a:ln>
                <a:solidFill>
                  <a:srgbClr val="FF0000"/>
                </a:solidFill>
                <a:latin typeface="Liberation Mono" pitchFamily="49"/>
                <a:ea typeface="WenQuanYi Micro Hei" pitchFamily="2"/>
                <a:cs typeface="Lohit Devanagari" pitchFamily="2"/>
              </a:rPr>
              <a:t>limit</a:t>
            </a:r>
            <a:r>
              <a:rPr lang="en-GB" sz="2400" b="0" i="0" u="none" strike="noStrike" kern="1200">
                <a:ln>
                  <a:noFill/>
                </a:ln>
                <a:solidFill>
                  <a:srgbClr val="0000FF"/>
                </a:solidFill>
                <a:latin typeface="Liberation Mono" pitchFamily="49"/>
                <a:ea typeface="WenQuanYi Micro Hei" pitchFamily="2"/>
                <a:cs typeface="Lohit Devanagari" pitchFamily="2"/>
              </a:rPr>
              <a:t>)</a:t>
            </a:r>
          </a:p>
        </p:txBody>
      </p:sp>
      <p:sp>
        <p:nvSpPr>
          <p:cNvPr id="10" name="TextBox 9"/>
          <p:cNvSpPr txBox="1"/>
          <p:nvPr/>
        </p:nvSpPr>
        <p:spPr>
          <a:xfrm>
            <a:off x="4115880" y="3385440"/>
            <a:ext cx="4278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range(</a:t>
            </a:r>
            <a:r>
              <a:rPr lang="en-GB" sz="2400" b="0" i="0" u="none" strike="noStrike" kern="1200">
                <a:ln>
                  <a:noFill/>
                </a:ln>
                <a:solidFill>
                  <a:srgbClr val="00FF00"/>
                </a:solidFill>
                <a:latin typeface="Liberation Mono" pitchFamily="49"/>
                <a:ea typeface="WenQuanYi Micro Hei" pitchFamily="2"/>
                <a:cs typeface="Lohit Devanagari" pitchFamily="2"/>
              </a:rPr>
              <a:t>start</a:t>
            </a:r>
            <a:r>
              <a:rPr lang="en-GB" sz="2400" b="0" i="0" u="none" strike="noStrike" kern="1200">
                <a:ln>
                  <a:noFill/>
                </a:ln>
                <a:solidFill>
                  <a:srgbClr val="0000FF"/>
                </a:solidFill>
                <a:latin typeface="Liberation Mono" pitchFamily="49"/>
                <a:ea typeface="WenQuanYi Micro Hei" pitchFamily="2"/>
                <a:cs typeface="Lohit Devanagari" pitchFamily="2"/>
              </a:rPr>
              <a:t>,</a:t>
            </a:r>
            <a:r>
              <a:rPr lang="en-GB" sz="2400" b="0" i="0" u="none" strike="noStrike" kern="1200">
                <a:ln>
                  <a:noFill/>
                </a:ln>
                <a:solidFill>
                  <a:srgbClr val="FF0000"/>
                </a:solidFill>
                <a:latin typeface="Liberation Mono" pitchFamily="49"/>
                <a:ea typeface="WenQuanYi Micro Hei" pitchFamily="2"/>
                <a:cs typeface="Lohit Devanagari" pitchFamily="2"/>
              </a:rPr>
              <a:t>limit</a:t>
            </a:r>
            <a:r>
              <a:rPr lang="en-GB" sz="2400" b="0" i="0" u="none" strike="noStrike" kern="1200">
                <a:ln>
                  <a:noFill/>
                </a:ln>
                <a:solidFill>
                  <a:srgbClr val="0000FF"/>
                </a:solidFill>
                <a:latin typeface="Liberation Mono" pitchFamily="49"/>
                <a:ea typeface="WenQuanYi Micro Hei" pitchFamily="2"/>
                <a:cs typeface="Lohit Devanagari" pitchFamily="2"/>
              </a:rPr>
              <a:t>,</a:t>
            </a:r>
            <a:r>
              <a:rPr lang="en-GB" sz="2400" b="0" i="0" u="none" strike="noStrike" kern="1200">
                <a:ln>
                  <a:noFill/>
                </a:ln>
                <a:solidFill>
                  <a:srgbClr val="FF00FF"/>
                </a:solidFill>
                <a:latin typeface="Liberation Mono" pitchFamily="49"/>
                <a:ea typeface="WenQuanYi Micro Hei" pitchFamily="2"/>
                <a:cs typeface="Lohit Devanagari" pitchFamily="2"/>
              </a:rPr>
              <a:t>step</a:t>
            </a:r>
            <a:r>
              <a:rPr lang="en-GB" sz="2400" b="0" i="0" u="none" strike="noStrike" kern="1200">
                <a:ln>
                  <a:noFill/>
                </a:ln>
                <a:solidFill>
                  <a:srgbClr val="0000FF"/>
                </a:solidFill>
                <a:latin typeface="Liberation Mono" pitchFamily="49"/>
                <a:ea typeface="WenQuanYi Micro Hei" pitchFamily="2"/>
                <a:cs typeface="Lohit Devanagari" pitchFamily="2"/>
              </a:rPr>
              <a:t>)</a:t>
            </a:r>
          </a:p>
        </p:txBody>
      </p:sp>
      <p:sp>
        <p:nvSpPr>
          <p:cNvPr id="11" name="TextBox 10"/>
          <p:cNvSpPr txBox="1"/>
          <p:nvPr/>
        </p:nvSpPr>
        <p:spPr>
          <a:xfrm>
            <a:off x="4115880" y="392544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range(3,7)</a:t>
            </a:r>
          </a:p>
        </p:txBody>
      </p:sp>
      <p:sp>
        <p:nvSpPr>
          <p:cNvPr id="12" name="TextBox 11"/>
          <p:cNvSpPr txBox="1"/>
          <p:nvPr/>
        </p:nvSpPr>
        <p:spPr>
          <a:xfrm>
            <a:off x="6635880" y="392544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[3,4,5,6]</a:t>
            </a:r>
          </a:p>
        </p:txBody>
      </p:sp>
      <p:cxnSp>
        <p:nvCxnSpPr>
          <p:cNvPr id="13" name="Straight Arrow Connector 12"/>
          <p:cNvCxnSpPr>
            <a:stCxn id="11" idx="3"/>
          </p:cNvCxnSpPr>
          <p:nvPr/>
        </p:nvCxnSpPr>
        <p:spPr>
          <a:xfrm>
            <a:off x="6018840" y="4134600"/>
            <a:ext cx="617040" cy="0"/>
          </a:xfrm>
          <a:prstGeom prst="straightConnector1">
            <a:avLst/>
          </a:prstGeom>
          <a:noFill/>
          <a:ln w="18000">
            <a:solidFill>
              <a:srgbClr val="800080"/>
            </a:solidFill>
            <a:prstDash val="solid"/>
            <a:tailEnd type="arrow"/>
          </a:ln>
        </p:spPr>
      </p:cxnSp>
      <p:sp>
        <p:nvSpPr>
          <p:cNvPr id="14" name="TextBox 13"/>
          <p:cNvSpPr txBox="1"/>
          <p:nvPr/>
        </p:nvSpPr>
        <p:spPr>
          <a:xfrm>
            <a:off x="4115880" y="1585440"/>
            <a:ext cx="409752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for letter in 'Hello':</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    ...</a:t>
            </a:r>
          </a:p>
        </p:txBody>
      </p:sp>
      <p:sp>
        <p:nvSpPr>
          <p:cNvPr id="15" name="TextBox 14"/>
          <p:cNvSpPr txBox="1"/>
          <p:nvPr/>
        </p:nvSpPr>
        <p:spPr>
          <a:xfrm>
            <a:off x="4115880" y="5905440"/>
            <a:ext cx="592775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for index in range(len(things)):</a:t>
            </a:r>
          </a:p>
        </p:txBody>
      </p:sp>
      <p:sp>
        <p:nvSpPr>
          <p:cNvPr id="16" name="TextBox 15"/>
          <p:cNvSpPr txBox="1"/>
          <p:nvPr/>
        </p:nvSpPr>
        <p:spPr>
          <a:xfrm>
            <a:off x="4115880" y="4825440"/>
            <a:ext cx="39146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greek_i = iter(greek)</a:t>
            </a:r>
          </a:p>
        </p:txBody>
      </p:sp>
      <p:sp>
        <p:nvSpPr>
          <p:cNvPr id="17" name="TextBox 16"/>
          <p:cNvSpPr txBox="1"/>
          <p:nvPr/>
        </p:nvSpPr>
        <p:spPr>
          <a:xfrm>
            <a:off x="4115880" y="518544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next(greek_i)</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name="page261">
    <p:spTree>
      <p:nvGrpSpPr>
        <p:cNvPr id="1" name=""/>
        <p:cNvGrpSpPr/>
        <p:nvPr/>
      </p:nvGrpSpPr>
      <p:grpSpPr>
        <a:xfrm>
          <a:off x="0" y="0"/>
          <a:ext cx="0" cy="0"/>
          <a:chOff x="0" y="0"/>
          <a:chExt cx="0" cy="0"/>
        </a:xfrm>
      </p:grpSpPr>
      <p:sp>
        <p:nvSpPr>
          <p:cNvPr id="35" name="Slide Number Placeholder 1"/>
          <p:cNvSpPr>
            <a:spLocks noGrp="1"/>
          </p:cNvSpPr>
          <p:nvPr>
            <p:ph type="sldNum" sz="quarter" idx="10"/>
          </p:nvPr>
        </p:nvSpPr>
        <p:spPr/>
        <p:txBody>
          <a:bodyPr/>
          <a:lstStyle/>
          <a:p>
            <a:pPr lvl="0"/>
            <a:fld id="{85972817-DEE6-4272-919C-44DD34943B4C}" type="slidenum">
              <a:t>261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Exercise 14</a:t>
            </a:r>
          </a:p>
        </p:txBody>
      </p:sp>
      <p:grpSp>
        <p:nvGrpSpPr>
          <p:cNvPr id="3" name="Group 2"/>
          <p:cNvGrpSpPr/>
          <p:nvPr/>
        </p:nvGrpSpPr>
        <p:grpSpPr>
          <a:xfrm>
            <a:off x="7559279" y="6292799"/>
            <a:ext cx="2250360" cy="871200"/>
            <a:chOff x="7559279" y="6292799"/>
            <a:chExt cx="2250360" cy="871200"/>
          </a:xfrm>
        </p:grpSpPr>
        <p:sp>
          <p:nvSpPr>
            <p:cNvPr id="4" name="TextBox 3"/>
            <p:cNvSpPr txBox="1"/>
            <p:nvPr/>
          </p:nvSpPr>
          <p:spPr>
            <a:xfrm>
              <a:off x="8415720" y="6428160"/>
              <a:ext cx="1393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5 minutes</a:t>
              </a:r>
            </a:p>
          </p:txBody>
        </p:sp>
        <p:pic>
          <p:nvPicPr>
            <p:cNvPr id="5" name="Picture 4"/>
            <p:cNvPicPr>
              <a:picLocks noChangeAspect="1"/>
            </p:cNvPicPr>
            <p:nvPr/>
          </p:nvPicPr>
          <p:blipFill>
            <a:blip r:embed="rId3">
              <a:lum/>
              <a:alphaModFix/>
            </a:blip>
            <a:srcRect/>
            <a:stretch>
              <a:fillRect/>
            </a:stretch>
          </p:blipFill>
          <p:spPr>
            <a:xfrm>
              <a:off x="7559279" y="6292799"/>
              <a:ext cx="871200" cy="871200"/>
            </a:xfrm>
            <a:prstGeom prst="rect">
              <a:avLst/>
            </a:prstGeom>
            <a:noFill/>
            <a:ln>
              <a:noFill/>
            </a:ln>
          </p:spPr>
        </p:pic>
      </p:grpSp>
      <p:sp>
        <p:nvSpPr>
          <p:cNvPr id="6" name="TextBox 5"/>
          <p:cNvSpPr txBox="1"/>
          <p:nvPr/>
        </p:nvSpPr>
        <p:spPr>
          <a:xfrm>
            <a:off x="250467" y="3024360"/>
            <a:ext cx="5094645" cy="418320"/>
          </a:xfrm>
          <a:prstGeom prst="rect">
            <a:avLst/>
          </a:prstGeom>
          <a:noFill/>
          <a:ln>
            <a:noFill/>
          </a:ln>
        </p:spPr>
        <p:txBody>
          <a:bodyPr vert="horz" wrap="squar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dirty="0">
                <a:ln>
                  <a:noFill/>
                </a:ln>
                <a:latin typeface="Liberation Mono" pitchFamily="49"/>
                <a:ea typeface="WenQuanYi Micro Hei" pitchFamily="2"/>
                <a:cs typeface="Lohit Devanagari" pitchFamily="2"/>
              </a:rPr>
              <a:t>list1 = [</a:t>
            </a:r>
          </a:p>
        </p:txBody>
      </p:sp>
      <p:sp>
        <p:nvSpPr>
          <p:cNvPr id="7" name="TextBox 6"/>
          <p:cNvSpPr txBox="1"/>
          <p:nvPr/>
        </p:nvSpPr>
        <p:spPr>
          <a:xfrm>
            <a:off x="4577350" y="3024360"/>
            <a:ext cx="97313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dirty="0">
                <a:ln>
                  <a:noFill/>
                </a:ln>
                <a:solidFill>
                  <a:srgbClr val="0000FF"/>
                </a:solidFill>
                <a:latin typeface="Liberation Mono" pitchFamily="49"/>
                <a:ea typeface="WenQuanYi Micro Hei" pitchFamily="2"/>
                <a:cs typeface="Lohit Devanagari" pitchFamily="2"/>
              </a:rPr>
              <a:t>0.4</a:t>
            </a:r>
            <a:r>
              <a:rPr lang="en-GB" sz="2400" b="0" i="0" u="none" strike="noStrike" kern="1200" dirty="0">
                <a:ln>
                  <a:noFill/>
                </a:ln>
                <a:latin typeface="Liberation Mono" pitchFamily="49"/>
                <a:ea typeface="WenQuanYi Micro Hei" pitchFamily="2"/>
                <a:cs typeface="Lohit Devanagari" pitchFamily="2"/>
              </a:rPr>
              <a:t>]</a:t>
            </a:r>
          </a:p>
        </p:txBody>
      </p:sp>
      <p:sp>
        <p:nvSpPr>
          <p:cNvPr id="8" name="TextBox 7"/>
          <p:cNvSpPr txBox="1"/>
          <p:nvPr/>
        </p:nvSpPr>
        <p:spPr>
          <a:xfrm>
            <a:off x="3356075" y="302436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dirty="0">
                <a:ln>
                  <a:noFill/>
                </a:ln>
                <a:solidFill>
                  <a:srgbClr val="0000FF"/>
                </a:solidFill>
                <a:latin typeface="Liberation Mono" pitchFamily="49"/>
                <a:ea typeface="WenQuanYi Micro Hei" pitchFamily="2"/>
                <a:cs typeface="Lohit Devanagari" pitchFamily="2"/>
              </a:rPr>
              <a:t>0.0</a:t>
            </a:r>
            <a:r>
              <a:rPr lang="en-GB" sz="2400" b="0" i="0" u="none" strike="noStrike" kern="1200" dirty="0">
                <a:ln>
                  <a:noFill/>
                </a:ln>
                <a:latin typeface="Liberation Mono" pitchFamily="49"/>
                <a:ea typeface="WenQuanYi Micro Hei" pitchFamily="2"/>
                <a:cs typeface="Lohit Devanagari" pitchFamily="2"/>
              </a:rPr>
              <a:t>,</a:t>
            </a:r>
          </a:p>
        </p:txBody>
      </p:sp>
      <p:sp>
        <p:nvSpPr>
          <p:cNvPr id="9" name="TextBox 8"/>
          <p:cNvSpPr txBox="1"/>
          <p:nvPr/>
        </p:nvSpPr>
        <p:spPr>
          <a:xfrm>
            <a:off x="2122715" y="302436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dirty="0">
                <a:ln>
                  <a:noFill/>
                </a:ln>
                <a:solidFill>
                  <a:srgbClr val="0000FF"/>
                </a:solidFill>
                <a:latin typeface="Liberation Mono" pitchFamily="49"/>
                <a:ea typeface="WenQuanYi Micro Hei" pitchFamily="2"/>
                <a:cs typeface="Lohit Devanagari" pitchFamily="2"/>
              </a:rPr>
              <a:t>0.3</a:t>
            </a:r>
            <a:r>
              <a:rPr lang="en-GB" sz="2400" b="0" i="0" u="none" strike="noStrike" kern="1200" dirty="0">
                <a:ln>
                  <a:noFill/>
                </a:ln>
                <a:latin typeface="Liberation Mono" pitchFamily="49"/>
                <a:ea typeface="WenQuanYi Micro Hei" pitchFamily="2"/>
                <a:cs typeface="Lohit Devanagari" pitchFamily="2"/>
              </a:rPr>
              <a:t>,</a:t>
            </a:r>
          </a:p>
        </p:txBody>
      </p:sp>
      <p:sp>
        <p:nvSpPr>
          <p:cNvPr id="10" name="TextBox 9"/>
          <p:cNvSpPr txBox="1"/>
          <p:nvPr/>
        </p:nvSpPr>
        <p:spPr>
          <a:xfrm>
            <a:off x="515520" y="356436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list2 = [</a:t>
            </a:r>
          </a:p>
        </p:txBody>
      </p:sp>
      <p:sp>
        <p:nvSpPr>
          <p:cNvPr id="11" name="TextBox 10"/>
          <p:cNvSpPr txBox="1"/>
          <p:nvPr/>
        </p:nvSpPr>
        <p:spPr>
          <a:xfrm>
            <a:off x="4746240" y="356436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0.6</a:t>
            </a:r>
            <a:r>
              <a:rPr lang="en-GB" sz="2400" b="0" i="0" u="none" strike="noStrike" kern="1200">
                <a:ln>
                  <a:noFill/>
                </a:ln>
                <a:latin typeface="Liberation Mono" pitchFamily="49"/>
                <a:ea typeface="WenQuanYi Micro Hei" pitchFamily="2"/>
                <a:cs typeface="Lohit Devanagari" pitchFamily="2"/>
              </a:rPr>
              <a:t>]</a:t>
            </a:r>
          </a:p>
        </p:txBody>
      </p:sp>
      <p:sp>
        <p:nvSpPr>
          <p:cNvPr id="12" name="TextBox 11"/>
          <p:cNvSpPr txBox="1"/>
          <p:nvPr/>
        </p:nvSpPr>
        <p:spPr>
          <a:xfrm>
            <a:off x="3440520" y="356436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0.5</a:t>
            </a:r>
            <a:r>
              <a:rPr lang="en-GB" sz="2400" b="0" i="0" u="none" strike="noStrike" kern="1200">
                <a:ln>
                  <a:noFill/>
                </a:ln>
                <a:latin typeface="Liberation Mono" pitchFamily="49"/>
                <a:ea typeface="WenQuanYi Micro Hei" pitchFamily="2"/>
                <a:cs typeface="Lohit Devanagari" pitchFamily="2"/>
              </a:rPr>
              <a:t>,</a:t>
            </a:r>
          </a:p>
        </p:txBody>
      </p:sp>
      <p:sp>
        <p:nvSpPr>
          <p:cNvPr id="13" name="TextBox 12"/>
          <p:cNvSpPr txBox="1"/>
          <p:nvPr/>
        </p:nvSpPr>
        <p:spPr>
          <a:xfrm>
            <a:off x="2207160" y="356436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0.2</a:t>
            </a:r>
            <a:r>
              <a:rPr lang="en-GB" sz="2400" b="0" i="0" u="none" strike="noStrike" kern="1200">
                <a:ln>
                  <a:noFill/>
                </a:ln>
                <a:latin typeface="Liberation Mono" pitchFamily="49"/>
                <a:ea typeface="WenQuanYi Micro Hei" pitchFamily="2"/>
                <a:cs typeface="Lohit Devanagari" pitchFamily="2"/>
              </a:rPr>
              <a:t>,</a:t>
            </a:r>
          </a:p>
        </p:txBody>
      </p:sp>
      <p:sp>
        <p:nvSpPr>
          <p:cNvPr id="14" name="TextBox 13"/>
          <p:cNvSpPr txBox="1"/>
          <p:nvPr/>
        </p:nvSpPr>
        <p:spPr>
          <a:xfrm>
            <a:off x="4746240" y="464436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-0.2</a:t>
            </a:r>
          </a:p>
        </p:txBody>
      </p:sp>
      <p:sp>
        <p:nvSpPr>
          <p:cNvPr id="15" name="TextBox 14"/>
          <p:cNvSpPr txBox="1"/>
          <p:nvPr/>
        </p:nvSpPr>
        <p:spPr>
          <a:xfrm>
            <a:off x="3440520" y="464436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-0.5</a:t>
            </a:r>
          </a:p>
        </p:txBody>
      </p:sp>
      <p:sp>
        <p:nvSpPr>
          <p:cNvPr id="16" name="TextBox 15"/>
          <p:cNvSpPr txBox="1"/>
          <p:nvPr/>
        </p:nvSpPr>
        <p:spPr>
          <a:xfrm>
            <a:off x="2298600" y="4644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0.1</a:t>
            </a:r>
          </a:p>
        </p:txBody>
      </p:sp>
      <p:cxnSp>
        <p:nvCxnSpPr>
          <p:cNvPr id="17" name="Straight Arrow Connector 16"/>
          <p:cNvCxnSpPr>
            <a:stCxn id="13" idx="2"/>
            <a:endCxn id="16" idx="0"/>
          </p:cNvCxnSpPr>
          <p:nvPr/>
        </p:nvCxnSpPr>
        <p:spPr>
          <a:xfrm>
            <a:off x="2609280" y="3982680"/>
            <a:ext cx="0" cy="661680"/>
          </a:xfrm>
          <a:prstGeom prst="straightConnector1">
            <a:avLst/>
          </a:prstGeom>
          <a:noFill/>
          <a:ln w="18000">
            <a:solidFill>
              <a:srgbClr val="800080"/>
            </a:solidFill>
            <a:prstDash val="solid"/>
            <a:tailEnd type="arrow"/>
          </a:ln>
        </p:spPr>
      </p:cxnSp>
      <p:cxnSp>
        <p:nvCxnSpPr>
          <p:cNvPr id="18" name="Straight Arrow Connector 17"/>
          <p:cNvCxnSpPr>
            <a:stCxn id="12" idx="2"/>
            <a:endCxn id="15" idx="0"/>
          </p:cNvCxnSpPr>
          <p:nvPr/>
        </p:nvCxnSpPr>
        <p:spPr>
          <a:xfrm>
            <a:off x="3842640" y="3982680"/>
            <a:ext cx="0" cy="661680"/>
          </a:xfrm>
          <a:prstGeom prst="straightConnector1">
            <a:avLst/>
          </a:prstGeom>
          <a:noFill/>
          <a:ln w="18000">
            <a:solidFill>
              <a:srgbClr val="800080"/>
            </a:solidFill>
            <a:prstDash val="solid"/>
            <a:tailEnd type="arrow"/>
          </a:ln>
        </p:spPr>
      </p:cxnSp>
      <p:cxnSp>
        <p:nvCxnSpPr>
          <p:cNvPr id="19" name="Straight Arrow Connector 18"/>
          <p:cNvCxnSpPr>
            <a:stCxn id="11" idx="2"/>
            <a:endCxn id="14" idx="0"/>
          </p:cNvCxnSpPr>
          <p:nvPr/>
        </p:nvCxnSpPr>
        <p:spPr>
          <a:xfrm>
            <a:off x="5148360" y="3982680"/>
            <a:ext cx="0" cy="661680"/>
          </a:xfrm>
          <a:prstGeom prst="straightConnector1">
            <a:avLst/>
          </a:prstGeom>
          <a:noFill/>
          <a:ln w="18000">
            <a:solidFill>
              <a:srgbClr val="800080"/>
            </a:solidFill>
            <a:prstDash val="solid"/>
            <a:tailEnd type="arrow"/>
          </a:ln>
        </p:spPr>
      </p:cxnSp>
      <p:sp>
        <p:nvSpPr>
          <p:cNvPr id="20" name="TextBox 19"/>
          <p:cNvSpPr txBox="1"/>
          <p:nvPr/>
        </p:nvSpPr>
        <p:spPr>
          <a:xfrm>
            <a:off x="515520" y="1944360"/>
            <a:ext cx="13773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Complete</a:t>
            </a:r>
          </a:p>
        </p:txBody>
      </p:sp>
      <p:sp>
        <p:nvSpPr>
          <p:cNvPr id="21" name="TextBox 20"/>
          <p:cNvSpPr txBox="1"/>
          <p:nvPr/>
        </p:nvSpPr>
        <p:spPr>
          <a:xfrm>
            <a:off x="2086920" y="194472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exercise14.py</a:t>
            </a:r>
          </a:p>
        </p:txBody>
      </p:sp>
      <p:sp>
        <p:nvSpPr>
          <p:cNvPr id="22" name="TextBox 21"/>
          <p:cNvSpPr txBox="1"/>
          <p:nvPr/>
        </p:nvSpPr>
        <p:spPr>
          <a:xfrm>
            <a:off x="4746240" y="572436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0.04</a:t>
            </a:r>
          </a:p>
        </p:txBody>
      </p:sp>
      <p:sp>
        <p:nvSpPr>
          <p:cNvPr id="23" name="TextBox 22"/>
          <p:cNvSpPr txBox="1"/>
          <p:nvPr/>
        </p:nvSpPr>
        <p:spPr>
          <a:xfrm>
            <a:off x="3440520" y="572436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0.25</a:t>
            </a:r>
          </a:p>
        </p:txBody>
      </p:sp>
      <p:sp>
        <p:nvSpPr>
          <p:cNvPr id="24" name="TextBox 23"/>
          <p:cNvSpPr txBox="1"/>
          <p:nvPr/>
        </p:nvSpPr>
        <p:spPr>
          <a:xfrm>
            <a:off x="2207160" y="572436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0.01</a:t>
            </a:r>
          </a:p>
        </p:txBody>
      </p:sp>
      <p:cxnSp>
        <p:nvCxnSpPr>
          <p:cNvPr id="25" name="Straight Arrow Connector 24"/>
          <p:cNvCxnSpPr>
            <a:stCxn id="16" idx="2"/>
            <a:endCxn id="24" idx="0"/>
          </p:cNvCxnSpPr>
          <p:nvPr/>
        </p:nvCxnSpPr>
        <p:spPr>
          <a:xfrm>
            <a:off x="2609280" y="5062680"/>
            <a:ext cx="0" cy="661680"/>
          </a:xfrm>
          <a:prstGeom prst="straightConnector1">
            <a:avLst/>
          </a:prstGeom>
          <a:noFill/>
          <a:ln w="18000">
            <a:solidFill>
              <a:srgbClr val="800080"/>
            </a:solidFill>
            <a:prstDash val="solid"/>
            <a:tailEnd type="arrow"/>
          </a:ln>
        </p:spPr>
      </p:cxnSp>
      <p:cxnSp>
        <p:nvCxnSpPr>
          <p:cNvPr id="26" name="Straight Arrow Connector 25"/>
          <p:cNvCxnSpPr>
            <a:stCxn id="15" idx="2"/>
            <a:endCxn id="23" idx="0"/>
          </p:cNvCxnSpPr>
          <p:nvPr/>
        </p:nvCxnSpPr>
        <p:spPr>
          <a:xfrm>
            <a:off x="3842640" y="5062680"/>
            <a:ext cx="0" cy="661680"/>
          </a:xfrm>
          <a:prstGeom prst="straightConnector1">
            <a:avLst/>
          </a:prstGeom>
          <a:noFill/>
          <a:ln w="18000">
            <a:solidFill>
              <a:srgbClr val="800080"/>
            </a:solidFill>
            <a:prstDash val="solid"/>
            <a:tailEnd type="arrow"/>
          </a:ln>
        </p:spPr>
      </p:cxnSp>
      <p:cxnSp>
        <p:nvCxnSpPr>
          <p:cNvPr id="27" name="Straight Arrow Connector 26"/>
          <p:cNvCxnSpPr>
            <a:stCxn id="14" idx="2"/>
          </p:cNvCxnSpPr>
          <p:nvPr/>
        </p:nvCxnSpPr>
        <p:spPr>
          <a:xfrm>
            <a:off x="5148360" y="5062680"/>
            <a:ext cx="0" cy="661680"/>
          </a:xfrm>
          <a:prstGeom prst="straightConnector1">
            <a:avLst/>
          </a:prstGeom>
          <a:noFill/>
          <a:ln w="18000">
            <a:solidFill>
              <a:srgbClr val="800080"/>
            </a:solidFill>
            <a:prstDash val="solid"/>
            <a:tailEnd type="arrow"/>
          </a:ln>
        </p:spPr>
      </p:cxnSp>
      <p:sp>
        <p:nvSpPr>
          <p:cNvPr id="28" name="TextBox 27"/>
          <p:cNvSpPr txBox="1"/>
          <p:nvPr/>
        </p:nvSpPr>
        <p:spPr>
          <a:xfrm>
            <a:off x="6906240" y="5724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00"/>
                </a:solidFill>
                <a:latin typeface="Liberation Mono" pitchFamily="49"/>
                <a:ea typeface="WenQuanYi Micro Hei" pitchFamily="2"/>
                <a:cs typeface="Lohit Devanagari" pitchFamily="2"/>
              </a:rPr>
              <a:t>0.3</a:t>
            </a:r>
          </a:p>
        </p:txBody>
      </p:sp>
      <p:cxnSp>
        <p:nvCxnSpPr>
          <p:cNvPr id="29" name="Straight Arrow Connector 28"/>
          <p:cNvCxnSpPr>
            <a:stCxn id="22" idx="3"/>
            <a:endCxn id="28" idx="1"/>
          </p:cNvCxnSpPr>
          <p:nvPr/>
        </p:nvCxnSpPr>
        <p:spPr>
          <a:xfrm>
            <a:off x="5550480" y="5933520"/>
            <a:ext cx="1355760" cy="0"/>
          </a:xfrm>
          <a:prstGeom prst="straightConnector1">
            <a:avLst/>
          </a:prstGeom>
          <a:noFill/>
          <a:ln w="18000">
            <a:solidFill>
              <a:srgbClr val="800080"/>
            </a:solidFill>
            <a:prstDash val="solid"/>
            <a:tailEnd type="arrow"/>
          </a:ln>
        </p:spPr>
      </p:cxnSp>
      <p:sp>
        <p:nvSpPr>
          <p:cNvPr id="30" name="TextBox 29"/>
          <p:cNvSpPr txBox="1"/>
          <p:nvPr/>
        </p:nvSpPr>
        <p:spPr>
          <a:xfrm>
            <a:off x="4372560" y="5688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31" name="TextBox 30"/>
          <p:cNvSpPr txBox="1"/>
          <p:nvPr/>
        </p:nvSpPr>
        <p:spPr>
          <a:xfrm>
            <a:off x="3112559" y="5688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32" name="TextBox 31"/>
          <p:cNvSpPr txBox="1"/>
          <p:nvPr/>
        </p:nvSpPr>
        <p:spPr>
          <a:xfrm>
            <a:off x="5826240" y="4104360"/>
            <a:ext cx="14565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Difference</a:t>
            </a:r>
          </a:p>
        </p:txBody>
      </p:sp>
      <p:sp>
        <p:nvSpPr>
          <p:cNvPr id="33" name="TextBox 32"/>
          <p:cNvSpPr txBox="1"/>
          <p:nvPr/>
        </p:nvSpPr>
        <p:spPr>
          <a:xfrm>
            <a:off x="5817240" y="5175720"/>
            <a:ext cx="10558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Square</a:t>
            </a:r>
          </a:p>
        </p:txBody>
      </p:sp>
      <p:sp>
        <p:nvSpPr>
          <p:cNvPr id="34" name="TextBox 33"/>
          <p:cNvSpPr txBox="1"/>
          <p:nvPr/>
        </p:nvSpPr>
        <p:spPr>
          <a:xfrm>
            <a:off x="5808240" y="6247080"/>
            <a:ext cx="6152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Add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name="page262">
    <p:spTree>
      <p:nvGrpSpPr>
        <p:cNvPr id="1" name=""/>
        <p:cNvGrpSpPr/>
        <p:nvPr/>
      </p:nvGrpSpPr>
      <p:grpSpPr>
        <a:xfrm>
          <a:off x="0" y="0"/>
          <a:ext cx="0" cy="0"/>
          <a:chOff x="0" y="0"/>
          <a:chExt cx="0" cy="0"/>
        </a:xfrm>
      </p:grpSpPr>
      <p:sp>
        <p:nvSpPr>
          <p:cNvPr id="20" name="Slide Number Placeholder 1"/>
          <p:cNvSpPr>
            <a:spLocks noGrp="1"/>
          </p:cNvSpPr>
          <p:nvPr>
            <p:ph type="sldNum" sz="quarter" idx="10"/>
          </p:nvPr>
        </p:nvSpPr>
        <p:spPr/>
        <p:txBody>
          <a:bodyPr/>
          <a:lstStyle/>
          <a:p>
            <a:pPr lvl="0"/>
            <a:fld id="{F95E39D2-B0C8-4034-8EE2-AE7B700AA3B7}" type="slidenum">
              <a:t>262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List “slices”</a:t>
            </a:r>
          </a:p>
        </p:txBody>
      </p:sp>
      <p:sp>
        <p:nvSpPr>
          <p:cNvPr id="3" name="TextBox 2"/>
          <p:cNvSpPr txBox="1"/>
          <p:nvPr/>
        </p:nvSpPr>
        <p:spPr>
          <a:xfrm>
            <a:off x="1235519" y="1924000"/>
            <a:ext cx="8307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dirty="0">
                <a:ln>
                  <a:noFill/>
                </a:ln>
                <a:latin typeface="Liberation Mono" pitchFamily="49"/>
                <a:ea typeface="WenQuanYi Micro Hei" pitchFamily="2"/>
                <a:cs typeface="Lohit Devanagari" pitchFamily="2"/>
              </a:rPr>
              <a:t>primes = [2, 3, 5, 7, 11, 13, 17, 19, 23, 29]</a:t>
            </a:r>
          </a:p>
        </p:txBody>
      </p:sp>
      <p:sp>
        <p:nvSpPr>
          <p:cNvPr id="4" name="TextBox 3"/>
          <p:cNvSpPr txBox="1"/>
          <p:nvPr/>
        </p:nvSpPr>
        <p:spPr>
          <a:xfrm>
            <a:off x="515520" y="1944720"/>
            <a:ext cx="607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&gt;&gt;&gt;</a:t>
            </a:r>
          </a:p>
        </p:txBody>
      </p:sp>
      <p:sp>
        <p:nvSpPr>
          <p:cNvPr id="5" name="TextBox 4"/>
          <p:cNvSpPr txBox="1"/>
          <p:nvPr/>
        </p:nvSpPr>
        <p:spPr>
          <a:xfrm>
            <a:off x="1235519" y="302436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primes</a:t>
            </a:r>
          </a:p>
        </p:txBody>
      </p:sp>
      <p:sp>
        <p:nvSpPr>
          <p:cNvPr id="6" name="TextBox 5"/>
          <p:cNvSpPr txBox="1"/>
          <p:nvPr/>
        </p:nvSpPr>
        <p:spPr>
          <a:xfrm>
            <a:off x="515520" y="3024720"/>
            <a:ext cx="607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&gt;&gt;&gt;</a:t>
            </a:r>
          </a:p>
        </p:txBody>
      </p:sp>
      <p:sp>
        <p:nvSpPr>
          <p:cNvPr id="7" name="TextBox 6"/>
          <p:cNvSpPr txBox="1"/>
          <p:nvPr/>
        </p:nvSpPr>
        <p:spPr>
          <a:xfrm>
            <a:off x="515520" y="3565080"/>
            <a:ext cx="665927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 3, 5, 7, 11, 13, 17, 19, 23, 29]</a:t>
            </a:r>
          </a:p>
        </p:txBody>
      </p:sp>
      <p:sp>
        <p:nvSpPr>
          <p:cNvPr id="8" name="TextBox 7"/>
          <p:cNvSpPr txBox="1"/>
          <p:nvPr/>
        </p:nvSpPr>
        <p:spPr>
          <a:xfrm>
            <a:off x="1235519" y="446436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primes[3]</a:t>
            </a:r>
          </a:p>
        </p:txBody>
      </p:sp>
      <p:sp>
        <p:nvSpPr>
          <p:cNvPr id="9" name="TextBox 8"/>
          <p:cNvSpPr txBox="1"/>
          <p:nvPr/>
        </p:nvSpPr>
        <p:spPr>
          <a:xfrm>
            <a:off x="515520" y="4464720"/>
            <a:ext cx="607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&gt;&gt;&gt;</a:t>
            </a:r>
          </a:p>
        </p:txBody>
      </p:sp>
      <p:sp>
        <p:nvSpPr>
          <p:cNvPr id="10" name="TextBox 9"/>
          <p:cNvSpPr txBox="1"/>
          <p:nvPr/>
        </p:nvSpPr>
        <p:spPr>
          <a:xfrm>
            <a:off x="515520" y="500508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7</a:t>
            </a:r>
          </a:p>
        </p:txBody>
      </p:sp>
      <p:sp>
        <p:nvSpPr>
          <p:cNvPr id="11" name="TextBox 10"/>
          <p:cNvSpPr txBox="1"/>
          <p:nvPr/>
        </p:nvSpPr>
        <p:spPr>
          <a:xfrm>
            <a:off x="1235519" y="590436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primes[3:9]</a:t>
            </a:r>
          </a:p>
        </p:txBody>
      </p:sp>
      <p:sp>
        <p:nvSpPr>
          <p:cNvPr id="12" name="TextBox 11"/>
          <p:cNvSpPr txBox="1"/>
          <p:nvPr/>
        </p:nvSpPr>
        <p:spPr>
          <a:xfrm>
            <a:off x="515520" y="5904719"/>
            <a:ext cx="607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&gt;&gt;&gt;</a:t>
            </a:r>
          </a:p>
        </p:txBody>
      </p:sp>
      <p:sp>
        <p:nvSpPr>
          <p:cNvPr id="13" name="TextBox 12"/>
          <p:cNvSpPr txBox="1"/>
          <p:nvPr/>
        </p:nvSpPr>
        <p:spPr>
          <a:xfrm>
            <a:off x="515520" y="6445079"/>
            <a:ext cx="4464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[7, 11, 13, 17, 19, 23]</a:t>
            </a:r>
          </a:p>
        </p:txBody>
      </p:sp>
      <p:sp>
        <p:nvSpPr>
          <p:cNvPr id="14" name="TextBox 13"/>
          <p:cNvSpPr txBox="1"/>
          <p:nvPr/>
        </p:nvSpPr>
        <p:spPr>
          <a:xfrm>
            <a:off x="7715519" y="3565080"/>
            <a:ext cx="10558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list</a:t>
            </a:r>
          </a:p>
        </p:txBody>
      </p:sp>
      <p:sp>
        <p:nvSpPr>
          <p:cNvPr id="15" name="TextBox 14"/>
          <p:cNvSpPr txBox="1"/>
          <p:nvPr/>
        </p:nvSpPr>
        <p:spPr>
          <a:xfrm>
            <a:off x="7706879" y="4996440"/>
            <a:ext cx="110591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An item</a:t>
            </a:r>
          </a:p>
        </p:txBody>
      </p:sp>
      <p:sp>
        <p:nvSpPr>
          <p:cNvPr id="16" name="TextBox 15"/>
          <p:cNvSpPr txBox="1"/>
          <p:nvPr/>
        </p:nvSpPr>
        <p:spPr>
          <a:xfrm>
            <a:off x="7698240" y="6427800"/>
            <a:ext cx="19368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1" u="none" strike="noStrike" kern="1200">
                <a:ln>
                  <a:noFill/>
                </a:ln>
                <a:latin typeface="Liberation Sans" pitchFamily="18"/>
                <a:ea typeface="WenQuanYi Micro Hei" pitchFamily="2"/>
                <a:cs typeface="Lohit Devanagari" pitchFamily="2"/>
              </a:rPr>
              <a:t>Part</a:t>
            </a:r>
            <a:r>
              <a:rPr lang="en-GB" sz="2400" b="0" i="0" u="none" strike="noStrike" kern="1200">
                <a:ln>
                  <a:noFill/>
                </a:ln>
                <a:latin typeface="Liberation Sans" pitchFamily="18"/>
                <a:ea typeface="WenQuanYi Micro Hei" pitchFamily="2"/>
                <a:cs typeface="Lohit Devanagari" pitchFamily="2"/>
              </a:rPr>
              <a:t> of the list</a:t>
            </a:r>
          </a:p>
        </p:txBody>
      </p:sp>
      <p:cxnSp>
        <p:nvCxnSpPr>
          <p:cNvPr id="17" name="Straight Arrow Connector 16"/>
          <p:cNvCxnSpPr>
            <a:stCxn id="14" idx="1"/>
          </p:cNvCxnSpPr>
          <p:nvPr/>
        </p:nvCxnSpPr>
        <p:spPr>
          <a:xfrm flipH="1">
            <a:off x="7174800" y="3771000"/>
            <a:ext cx="540719" cy="3240"/>
          </a:xfrm>
          <a:prstGeom prst="straightConnector1">
            <a:avLst/>
          </a:prstGeom>
          <a:noFill/>
          <a:ln w="18000">
            <a:solidFill>
              <a:srgbClr val="00FFFF"/>
            </a:solidFill>
            <a:prstDash val="solid"/>
            <a:tailEnd type="arrow"/>
          </a:ln>
        </p:spPr>
      </p:cxnSp>
      <p:cxnSp>
        <p:nvCxnSpPr>
          <p:cNvPr id="18" name="Straight Arrow Connector 17"/>
          <p:cNvCxnSpPr>
            <a:endCxn id="10" idx="3"/>
          </p:cNvCxnSpPr>
          <p:nvPr/>
        </p:nvCxnSpPr>
        <p:spPr>
          <a:xfrm flipH="1">
            <a:off x="954000" y="5202360"/>
            <a:ext cx="6752879" cy="11880"/>
          </a:xfrm>
          <a:prstGeom prst="straightConnector1">
            <a:avLst/>
          </a:prstGeom>
          <a:noFill/>
          <a:ln w="18000">
            <a:solidFill>
              <a:srgbClr val="00FFFF"/>
            </a:solidFill>
            <a:prstDash val="solid"/>
            <a:tailEnd type="arrow"/>
          </a:ln>
        </p:spPr>
      </p:cxnSp>
      <p:cxnSp>
        <p:nvCxnSpPr>
          <p:cNvPr id="19" name="Straight Arrow Connector 18"/>
          <p:cNvCxnSpPr/>
          <p:nvPr/>
        </p:nvCxnSpPr>
        <p:spPr>
          <a:xfrm flipH="1">
            <a:off x="4980240" y="6633720"/>
            <a:ext cx="2718000" cy="20519"/>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name="page263">
    <p:spTree>
      <p:nvGrpSpPr>
        <p:cNvPr id="1" name=""/>
        <p:cNvGrpSpPr/>
        <p:nvPr/>
      </p:nvGrpSpPr>
      <p:grpSpPr>
        <a:xfrm>
          <a:off x="0" y="0"/>
          <a:ext cx="0" cy="0"/>
          <a:chOff x="0" y="0"/>
          <a:chExt cx="0" cy="0"/>
        </a:xfrm>
      </p:grpSpPr>
      <p:sp>
        <p:nvSpPr>
          <p:cNvPr id="35" name="Slide Number Placeholder 1"/>
          <p:cNvSpPr>
            <a:spLocks noGrp="1"/>
          </p:cNvSpPr>
          <p:nvPr>
            <p:ph type="sldNum" sz="quarter" idx="10"/>
          </p:nvPr>
        </p:nvSpPr>
        <p:spPr/>
        <p:txBody>
          <a:bodyPr/>
          <a:lstStyle/>
          <a:p>
            <a:pPr lvl="0"/>
            <a:fld id="{6A31A7C4-6C22-4DA4-A48B-83D65BB6AF6A}" type="slidenum">
              <a:t>263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Slices </a:t>
            </a:r>
            <a:r>
              <a:rPr lang="en-GB">
                <a:latin typeface="Liberation Sans" pitchFamily="34"/>
              </a:rPr>
              <a:t>―</a:t>
            </a:r>
            <a:r>
              <a:rPr lang="en-GB"/>
              <a:t> 1</a:t>
            </a:r>
          </a:p>
        </p:txBody>
      </p:sp>
      <p:sp>
        <p:nvSpPr>
          <p:cNvPr id="3" name="TextBox 2"/>
          <p:cNvSpPr txBox="1"/>
          <p:nvPr/>
        </p:nvSpPr>
        <p:spPr>
          <a:xfrm>
            <a:off x="515520" y="446436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primes = [2, 3, 5,</a:t>
            </a:r>
          </a:p>
        </p:txBody>
      </p:sp>
      <p:sp>
        <p:nvSpPr>
          <p:cNvPr id="4" name="TextBox 3"/>
          <p:cNvSpPr txBox="1"/>
          <p:nvPr/>
        </p:nvSpPr>
        <p:spPr>
          <a:xfrm>
            <a:off x="3990240" y="4464360"/>
            <a:ext cx="2556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7</a:t>
            </a:r>
          </a:p>
        </p:txBody>
      </p:sp>
      <p:sp>
        <p:nvSpPr>
          <p:cNvPr id="5" name="TextBox 4"/>
          <p:cNvSpPr txBox="1"/>
          <p:nvPr/>
        </p:nvSpPr>
        <p:spPr>
          <a:xfrm>
            <a:off x="4173120" y="4464360"/>
            <a:ext cx="3183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11, 13, 17, 19,</a:t>
            </a:r>
          </a:p>
        </p:txBody>
      </p:sp>
      <p:sp>
        <p:nvSpPr>
          <p:cNvPr id="6" name="TextBox 5"/>
          <p:cNvSpPr txBox="1"/>
          <p:nvPr/>
        </p:nvSpPr>
        <p:spPr>
          <a:xfrm>
            <a:off x="8196479" y="4464360"/>
            <a:ext cx="43848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29</a:t>
            </a:r>
          </a:p>
        </p:txBody>
      </p:sp>
      <p:sp>
        <p:nvSpPr>
          <p:cNvPr id="7" name="TextBox 6"/>
          <p:cNvSpPr txBox="1"/>
          <p:nvPr/>
        </p:nvSpPr>
        <p:spPr>
          <a:xfrm>
            <a:off x="8562240" y="446436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31]</a:t>
            </a:r>
          </a:p>
        </p:txBody>
      </p:sp>
      <p:sp>
        <p:nvSpPr>
          <p:cNvPr id="8" name="TextBox 7"/>
          <p:cNvSpPr txBox="1"/>
          <p:nvPr/>
        </p:nvSpPr>
        <p:spPr>
          <a:xfrm>
            <a:off x="3989880" y="374400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3</a:t>
            </a:r>
          </a:p>
        </p:txBody>
      </p:sp>
      <p:sp>
        <p:nvSpPr>
          <p:cNvPr id="9" name="TextBox 8"/>
          <p:cNvSpPr txBox="1"/>
          <p:nvPr/>
        </p:nvSpPr>
        <p:spPr>
          <a:xfrm>
            <a:off x="8294760" y="374400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9</a:t>
            </a:r>
          </a:p>
        </p:txBody>
      </p:sp>
      <p:cxnSp>
        <p:nvCxnSpPr>
          <p:cNvPr id="10" name="Straight Arrow Connector 9"/>
          <p:cNvCxnSpPr>
            <a:stCxn id="8" idx="2"/>
            <a:endCxn id="4" idx="0"/>
          </p:cNvCxnSpPr>
          <p:nvPr/>
        </p:nvCxnSpPr>
        <p:spPr>
          <a:xfrm>
            <a:off x="4110840" y="4156200"/>
            <a:ext cx="7200" cy="308160"/>
          </a:xfrm>
          <a:prstGeom prst="straightConnector1">
            <a:avLst/>
          </a:prstGeom>
          <a:noFill/>
          <a:ln w="18000">
            <a:solidFill>
              <a:srgbClr val="00FFFF"/>
            </a:solidFill>
            <a:prstDash val="solid"/>
            <a:tailEnd type="arrow"/>
          </a:ln>
        </p:spPr>
      </p:cxnSp>
      <p:cxnSp>
        <p:nvCxnSpPr>
          <p:cNvPr id="11" name="Straight Arrow Connector 10"/>
          <p:cNvCxnSpPr>
            <a:stCxn id="9" idx="2"/>
            <a:endCxn id="6" idx="0"/>
          </p:cNvCxnSpPr>
          <p:nvPr/>
        </p:nvCxnSpPr>
        <p:spPr>
          <a:xfrm flipH="1">
            <a:off x="8415719" y="4156200"/>
            <a:ext cx="1" cy="308160"/>
          </a:xfrm>
          <a:prstGeom prst="straightConnector1">
            <a:avLst/>
          </a:prstGeom>
          <a:noFill/>
          <a:ln w="18000">
            <a:solidFill>
              <a:srgbClr val="00FFFF"/>
            </a:solidFill>
            <a:prstDash val="solid"/>
            <a:tailEnd type="arrow"/>
          </a:ln>
        </p:spPr>
      </p:cxnSp>
      <p:sp>
        <p:nvSpPr>
          <p:cNvPr id="12" name="TextBox 11"/>
          <p:cNvSpPr txBox="1"/>
          <p:nvPr/>
        </p:nvSpPr>
        <p:spPr>
          <a:xfrm>
            <a:off x="3807000" y="590399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[7,</a:t>
            </a:r>
          </a:p>
        </p:txBody>
      </p:sp>
      <p:sp>
        <p:nvSpPr>
          <p:cNvPr id="13" name="TextBox 12"/>
          <p:cNvSpPr txBox="1"/>
          <p:nvPr/>
        </p:nvSpPr>
        <p:spPr>
          <a:xfrm>
            <a:off x="515520" y="590436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primes[3:9]</a:t>
            </a:r>
          </a:p>
        </p:txBody>
      </p:sp>
      <p:sp>
        <p:nvSpPr>
          <p:cNvPr id="14" name="TextBox 13"/>
          <p:cNvSpPr txBox="1"/>
          <p:nvPr/>
        </p:nvSpPr>
        <p:spPr>
          <a:xfrm>
            <a:off x="8196120" y="5903999"/>
            <a:ext cx="43848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a:t>
            </a:r>
          </a:p>
        </p:txBody>
      </p:sp>
      <p:sp>
        <p:nvSpPr>
          <p:cNvPr id="15" name="TextBox 14"/>
          <p:cNvSpPr txBox="1"/>
          <p:nvPr/>
        </p:nvSpPr>
        <p:spPr>
          <a:xfrm>
            <a:off x="6652079" y="6624360"/>
            <a:ext cx="142920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Item 9 </a:t>
            </a:r>
            <a:r>
              <a:rPr lang="en-GB" sz="2400" b="0" i="1" u="none" strike="noStrike" kern="1200">
                <a:ln>
                  <a:noFill/>
                </a:ln>
                <a:latin typeface="Liberation Sans" pitchFamily="18"/>
                <a:ea typeface="WenQuanYi Micro Hei" pitchFamily="2"/>
                <a:cs typeface="Lohit Devanagari" pitchFamily="2"/>
              </a:rPr>
              <a:t>not</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included</a:t>
            </a:r>
          </a:p>
        </p:txBody>
      </p:sp>
      <p:cxnSp>
        <p:nvCxnSpPr>
          <p:cNvPr id="16" name="Elbow Connector 15"/>
          <p:cNvCxnSpPr>
            <a:stCxn id="15" idx="3"/>
            <a:endCxn id="14" idx="2"/>
          </p:cNvCxnSpPr>
          <p:nvPr/>
        </p:nvCxnSpPr>
        <p:spPr>
          <a:xfrm flipV="1">
            <a:off x="8081279" y="6322319"/>
            <a:ext cx="334081" cy="678061"/>
          </a:xfrm>
          <a:prstGeom prst="bentConnector2">
            <a:avLst/>
          </a:prstGeom>
          <a:noFill/>
          <a:ln w="18000">
            <a:solidFill>
              <a:srgbClr val="00FFFF"/>
            </a:solidFill>
            <a:prstDash val="solid"/>
            <a:tailEnd type="arrow"/>
          </a:ln>
        </p:spPr>
      </p:cxnSp>
      <p:sp>
        <p:nvSpPr>
          <p:cNvPr id="17" name="TextBox 16"/>
          <p:cNvSpPr txBox="1"/>
          <p:nvPr/>
        </p:nvSpPr>
        <p:spPr>
          <a:xfrm>
            <a:off x="7464960" y="4464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23,</a:t>
            </a:r>
          </a:p>
        </p:txBody>
      </p:sp>
      <p:sp>
        <p:nvSpPr>
          <p:cNvPr id="18" name="TextBox 17"/>
          <p:cNvSpPr txBox="1"/>
          <p:nvPr/>
        </p:nvSpPr>
        <p:spPr>
          <a:xfrm>
            <a:off x="4538520" y="5903999"/>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11, 13, 17, 19,</a:t>
            </a:r>
          </a:p>
        </p:txBody>
      </p:sp>
      <p:sp>
        <p:nvSpPr>
          <p:cNvPr id="19" name="TextBox 18"/>
          <p:cNvSpPr txBox="1"/>
          <p:nvPr/>
        </p:nvSpPr>
        <p:spPr>
          <a:xfrm>
            <a:off x="7464600" y="590399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23]</a:t>
            </a:r>
          </a:p>
        </p:txBody>
      </p:sp>
      <p:cxnSp>
        <p:nvCxnSpPr>
          <p:cNvPr id="20" name="Straight Arrow Connector 19"/>
          <p:cNvCxnSpPr>
            <a:stCxn id="4" idx="2"/>
            <a:endCxn id="12" idx="0"/>
          </p:cNvCxnSpPr>
          <p:nvPr/>
        </p:nvCxnSpPr>
        <p:spPr>
          <a:xfrm flipH="1">
            <a:off x="4117680" y="4882680"/>
            <a:ext cx="360" cy="1021319"/>
          </a:xfrm>
          <a:prstGeom prst="straightConnector1">
            <a:avLst/>
          </a:prstGeom>
          <a:noFill/>
          <a:ln w="18000">
            <a:solidFill>
              <a:srgbClr val="00FFFF"/>
            </a:solidFill>
            <a:prstDash val="solid"/>
            <a:tailEnd type="arrow"/>
          </a:ln>
        </p:spPr>
      </p:cxnSp>
      <p:cxnSp>
        <p:nvCxnSpPr>
          <p:cNvPr id="21" name="Straight Arrow Connector 20"/>
          <p:cNvCxnSpPr>
            <a:stCxn id="17" idx="2"/>
            <a:endCxn id="19" idx="0"/>
          </p:cNvCxnSpPr>
          <p:nvPr/>
        </p:nvCxnSpPr>
        <p:spPr>
          <a:xfrm flipH="1">
            <a:off x="7775280" y="4882680"/>
            <a:ext cx="360" cy="1021319"/>
          </a:xfrm>
          <a:prstGeom prst="straightConnector1">
            <a:avLst/>
          </a:prstGeom>
          <a:noFill/>
          <a:ln w="18000">
            <a:solidFill>
              <a:srgbClr val="00FFFF"/>
            </a:solidFill>
            <a:prstDash val="solid"/>
            <a:tailEnd type="arrow"/>
          </a:ln>
        </p:spPr>
      </p:cxnSp>
      <p:cxnSp>
        <p:nvCxnSpPr>
          <p:cNvPr id="22" name="Straight Arrow Connector 21"/>
          <p:cNvCxnSpPr>
            <a:endCxn id="12" idx="1"/>
          </p:cNvCxnSpPr>
          <p:nvPr/>
        </p:nvCxnSpPr>
        <p:spPr>
          <a:xfrm flipV="1">
            <a:off x="2601360" y="6113159"/>
            <a:ext cx="1205640" cy="360"/>
          </a:xfrm>
          <a:prstGeom prst="straightConnector1">
            <a:avLst/>
          </a:prstGeom>
          <a:noFill/>
          <a:ln w="18000">
            <a:solidFill>
              <a:srgbClr val="00FFFF"/>
            </a:solidFill>
            <a:prstDash val="solid"/>
            <a:tailEnd type="arrow"/>
          </a:ln>
        </p:spPr>
      </p:cxnSp>
      <p:sp>
        <p:nvSpPr>
          <p:cNvPr id="23" name="TextBox 22"/>
          <p:cNvSpPr txBox="1"/>
          <p:nvPr/>
        </p:nvSpPr>
        <p:spPr>
          <a:xfrm>
            <a:off x="515520" y="266436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primes[</a:t>
            </a:r>
          </a:p>
        </p:txBody>
      </p:sp>
      <p:sp>
        <p:nvSpPr>
          <p:cNvPr id="24" name="TextBox 23"/>
          <p:cNvSpPr txBox="1"/>
          <p:nvPr/>
        </p:nvSpPr>
        <p:spPr>
          <a:xfrm>
            <a:off x="2344320" y="266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a:t>
            </a:r>
          </a:p>
        </p:txBody>
      </p:sp>
      <p:sp>
        <p:nvSpPr>
          <p:cNvPr id="25" name="TextBox 24"/>
          <p:cNvSpPr txBox="1"/>
          <p:nvPr/>
        </p:nvSpPr>
        <p:spPr>
          <a:xfrm>
            <a:off x="2161440" y="266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9</a:t>
            </a:r>
          </a:p>
        </p:txBody>
      </p:sp>
      <p:sp>
        <p:nvSpPr>
          <p:cNvPr id="26" name="TextBox 25"/>
          <p:cNvSpPr txBox="1"/>
          <p:nvPr/>
        </p:nvSpPr>
        <p:spPr>
          <a:xfrm>
            <a:off x="1978560" y="266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a:t>
            </a:r>
          </a:p>
        </p:txBody>
      </p:sp>
      <p:sp>
        <p:nvSpPr>
          <p:cNvPr id="27" name="TextBox 26"/>
          <p:cNvSpPr txBox="1"/>
          <p:nvPr/>
        </p:nvSpPr>
        <p:spPr>
          <a:xfrm>
            <a:off x="1795680" y="266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3</a:t>
            </a:r>
          </a:p>
        </p:txBody>
      </p:sp>
      <p:sp>
        <p:nvSpPr>
          <p:cNvPr id="28" name="TextBox 27"/>
          <p:cNvSpPr txBox="1"/>
          <p:nvPr/>
        </p:nvSpPr>
        <p:spPr>
          <a:xfrm>
            <a:off x="4144320" y="2124360"/>
            <a:ext cx="3272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to</a:t>
            </a:r>
          </a:p>
        </p:txBody>
      </p:sp>
      <p:sp>
        <p:nvSpPr>
          <p:cNvPr id="29" name="TextBox 28"/>
          <p:cNvSpPr txBox="1"/>
          <p:nvPr/>
        </p:nvSpPr>
        <p:spPr>
          <a:xfrm>
            <a:off x="4144320" y="1584360"/>
            <a:ext cx="6822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from</a:t>
            </a:r>
          </a:p>
        </p:txBody>
      </p:sp>
      <p:cxnSp>
        <p:nvCxnSpPr>
          <p:cNvPr id="30" name="Elbow Connector 29"/>
          <p:cNvCxnSpPr>
            <a:stCxn id="29" idx="1"/>
            <a:endCxn id="27" idx="0"/>
          </p:cNvCxnSpPr>
          <p:nvPr/>
        </p:nvCxnSpPr>
        <p:spPr>
          <a:xfrm rot="10800000" flipV="1">
            <a:off x="1923480" y="1790460"/>
            <a:ext cx="2220840" cy="873900"/>
          </a:xfrm>
          <a:prstGeom prst="bentConnector2">
            <a:avLst/>
          </a:prstGeom>
          <a:noFill/>
          <a:ln w="18000">
            <a:solidFill>
              <a:srgbClr val="00FFFF"/>
            </a:solidFill>
            <a:prstDash val="solid"/>
            <a:tailEnd type="arrow"/>
          </a:ln>
        </p:spPr>
      </p:cxnSp>
      <p:cxnSp>
        <p:nvCxnSpPr>
          <p:cNvPr id="31" name="Elbow Connector 30"/>
          <p:cNvCxnSpPr>
            <a:stCxn id="28" idx="1"/>
            <a:endCxn id="25" idx="0"/>
          </p:cNvCxnSpPr>
          <p:nvPr/>
        </p:nvCxnSpPr>
        <p:spPr>
          <a:xfrm rot="10800000" flipV="1">
            <a:off x="2289240" y="2330460"/>
            <a:ext cx="1855080" cy="333900"/>
          </a:xfrm>
          <a:prstGeom prst="bentConnector2">
            <a:avLst/>
          </a:prstGeom>
          <a:noFill/>
          <a:ln w="18000">
            <a:solidFill>
              <a:srgbClr val="00FFFF"/>
            </a:solidFill>
            <a:prstDash val="solid"/>
            <a:tailEnd type="arrow"/>
          </a:ln>
        </p:spPr>
      </p:cxnSp>
      <p:sp>
        <p:nvSpPr>
          <p:cNvPr id="32" name="TextBox 31"/>
          <p:cNvSpPr txBox="1"/>
          <p:nvPr/>
        </p:nvSpPr>
        <p:spPr>
          <a:xfrm>
            <a:off x="7508160" y="1948680"/>
            <a:ext cx="181908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Up to but not</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including</a:t>
            </a:r>
            <a:r>
              <a:rPr lang="en-GB" sz="2400" b="0" i="0" u="none" strike="noStrike" kern="1200">
                <a:ln>
                  <a:noFill/>
                </a:ln>
                <a:latin typeface="Liberation Sans" pitchFamily="34"/>
                <a:ea typeface="Liberation Sans" pitchFamily="34"/>
                <a:cs typeface="Liberation Sans" pitchFamily="34"/>
              </a:rPr>
              <a:t>…</a:t>
            </a:r>
          </a:p>
        </p:txBody>
      </p:sp>
      <p:cxnSp>
        <p:nvCxnSpPr>
          <p:cNvPr id="33" name="Straight Arrow Connector 32"/>
          <p:cNvCxnSpPr>
            <a:stCxn id="32" idx="2"/>
            <a:endCxn id="9" idx="0"/>
          </p:cNvCxnSpPr>
          <p:nvPr/>
        </p:nvCxnSpPr>
        <p:spPr>
          <a:xfrm flipH="1">
            <a:off x="8415720" y="2700720"/>
            <a:ext cx="1980" cy="1043280"/>
          </a:xfrm>
          <a:prstGeom prst="straightConnector1">
            <a:avLst/>
          </a:prstGeom>
          <a:noFill/>
          <a:ln w="18000">
            <a:solidFill>
              <a:srgbClr val="00FFFF"/>
            </a:solidFill>
            <a:prstDash val="solid"/>
            <a:tailEnd type="arrow"/>
          </a:ln>
        </p:spPr>
      </p:cxnSp>
      <p:cxnSp>
        <p:nvCxnSpPr>
          <p:cNvPr id="34" name="Straight Arrow Connector 33"/>
          <p:cNvCxnSpPr>
            <a:stCxn id="32" idx="1"/>
            <a:endCxn id="28" idx="3"/>
          </p:cNvCxnSpPr>
          <p:nvPr/>
        </p:nvCxnSpPr>
        <p:spPr>
          <a:xfrm flipH="1">
            <a:off x="4471560" y="2324700"/>
            <a:ext cx="3036600" cy="576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name="page264">
    <p:spTree>
      <p:nvGrpSpPr>
        <p:cNvPr id="1" name=""/>
        <p:cNvGrpSpPr/>
        <p:nvPr/>
      </p:nvGrpSpPr>
      <p:grpSpPr>
        <a:xfrm>
          <a:off x="0" y="0"/>
          <a:ext cx="0" cy="0"/>
          <a:chOff x="0" y="0"/>
          <a:chExt cx="0" cy="0"/>
        </a:xfrm>
      </p:grpSpPr>
      <p:sp>
        <p:nvSpPr>
          <p:cNvPr id="32" name="Slide Number Placeholder 1"/>
          <p:cNvSpPr>
            <a:spLocks noGrp="1"/>
          </p:cNvSpPr>
          <p:nvPr>
            <p:ph type="sldNum" sz="quarter" idx="10"/>
          </p:nvPr>
        </p:nvSpPr>
        <p:spPr/>
        <p:txBody>
          <a:bodyPr/>
          <a:lstStyle/>
          <a:p>
            <a:pPr lvl="0"/>
            <a:fld id="{35A9B122-7099-4C40-AEA7-91F9A90D4282}" type="slidenum">
              <a:t>264</a:t>
            </a:fld>
            <a:endParaRPr lang="en-GB"/>
          </a:p>
        </p:txBody>
      </p:sp>
      <p:sp>
        <p:nvSpPr>
          <p:cNvPr id="2" name="Straight Connector 1"/>
          <p:cNvSpPr/>
          <p:nvPr/>
        </p:nvSpPr>
        <p:spPr>
          <a:xfrm>
            <a:off x="4240079" y="1765440"/>
            <a:ext cx="0" cy="5227200"/>
          </a:xfrm>
          <a:prstGeom prst="line">
            <a:avLst/>
          </a:prstGeom>
          <a:noFill/>
          <a:ln w="18000">
            <a:solidFill>
              <a:srgbClr val="008000"/>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3" name="Straight Connector 2"/>
          <p:cNvSpPr/>
          <p:nvPr/>
        </p:nvSpPr>
        <p:spPr>
          <a:xfrm>
            <a:off x="8307720" y="1765080"/>
            <a:ext cx="0" cy="5227199"/>
          </a:xfrm>
          <a:prstGeom prst="line">
            <a:avLst/>
          </a:prstGeom>
          <a:noFill/>
          <a:ln w="18000">
            <a:solidFill>
              <a:srgbClr val="800000"/>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4" name="Title 3"/>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Slices </a:t>
            </a:r>
            <a:r>
              <a:rPr lang="en-GB">
                <a:latin typeface="Liberation Sans" pitchFamily="34"/>
              </a:rPr>
              <a:t>―</a:t>
            </a:r>
            <a:r>
              <a:rPr lang="en-GB"/>
              <a:t> 2</a:t>
            </a:r>
          </a:p>
        </p:txBody>
      </p:sp>
      <p:sp>
        <p:nvSpPr>
          <p:cNvPr id="5" name="TextBox 4"/>
          <p:cNvSpPr txBox="1"/>
          <p:nvPr/>
        </p:nvSpPr>
        <p:spPr>
          <a:xfrm>
            <a:off x="155520" y="1584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primes</a:t>
            </a:r>
          </a:p>
        </p:txBody>
      </p:sp>
      <p:sp>
        <p:nvSpPr>
          <p:cNvPr id="6" name="TextBox 5"/>
          <p:cNvSpPr txBox="1"/>
          <p:nvPr/>
        </p:nvSpPr>
        <p:spPr>
          <a:xfrm>
            <a:off x="4350240" y="15840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7</a:t>
            </a:r>
          </a:p>
        </p:txBody>
      </p:sp>
      <p:sp>
        <p:nvSpPr>
          <p:cNvPr id="7" name="TextBox 6"/>
          <p:cNvSpPr txBox="1"/>
          <p:nvPr/>
        </p:nvSpPr>
        <p:spPr>
          <a:xfrm>
            <a:off x="4533120" y="1584000"/>
            <a:ext cx="3183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11, 13, 17, 19,</a:t>
            </a:r>
          </a:p>
        </p:txBody>
      </p:sp>
      <p:sp>
        <p:nvSpPr>
          <p:cNvPr id="8" name="TextBox 7"/>
          <p:cNvSpPr txBox="1"/>
          <p:nvPr/>
        </p:nvSpPr>
        <p:spPr>
          <a:xfrm>
            <a:off x="8556479" y="158400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29</a:t>
            </a:r>
          </a:p>
        </p:txBody>
      </p:sp>
      <p:sp>
        <p:nvSpPr>
          <p:cNvPr id="9" name="TextBox 8"/>
          <p:cNvSpPr txBox="1"/>
          <p:nvPr/>
        </p:nvSpPr>
        <p:spPr>
          <a:xfrm>
            <a:off x="8922240" y="1584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31]</a:t>
            </a:r>
          </a:p>
        </p:txBody>
      </p:sp>
      <p:sp>
        <p:nvSpPr>
          <p:cNvPr id="10" name="TextBox 9"/>
          <p:cNvSpPr txBox="1"/>
          <p:nvPr/>
        </p:nvSpPr>
        <p:spPr>
          <a:xfrm>
            <a:off x="7824960" y="158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23,</a:t>
            </a:r>
          </a:p>
        </p:txBody>
      </p:sp>
      <p:sp>
        <p:nvSpPr>
          <p:cNvPr id="11" name="TextBox 10"/>
          <p:cNvSpPr txBox="1"/>
          <p:nvPr/>
        </p:nvSpPr>
        <p:spPr>
          <a:xfrm>
            <a:off x="155520" y="302436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primes[</a:t>
            </a:r>
          </a:p>
        </p:txBody>
      </p:sp>
      <p:sp>
        <p:nvSpPr>
          <p:cNvPr id="12" name="TextBox 11"/>
          <p:cNvSpPr txBox="1"/>
          <p:nvPr/>
        </p:nvSpPr>
        <p:spPr>
          <a:xfrm>
            <a:off x="1984319" y="302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a:t>
            </a:r>
          </a:p>
        </p:txBody>
      </p:sp>
      <p:sp>
        <p:nvSpPr>
          <p:cNvPr id="13" name="TextBox 12"/>
          <p:cNvSpPr txBox="1"/>
          <p:nvPr/>
        </p:nvSpPr>
        <p:spPr>
          <a:xfrm>
            <a:off x="1801439" y="302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9</a:t>
            </a:r>
          </a:p>
        </p:txBody>
      </p:sp>
      <p:sp>
        <p:nvSpPr>
          <p:cNvPr id="14" name="TextBox 13"/>
          <p:cNvSpPr txBox="1"/>
          <p:nvPr/>
        </p:nvSpPr>
        <p:spPr>
          <a:xfrm>
            <a:off x="1618560" y="302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a:t>
            </a:r>
          </a:p>
        </p:txBody>
      </p:sp>
      <p:sp>
        <p:nvSpPr>
          <p:cNvPr id="15" name="TextBox 14"/>
          <p:cNvSpPr txBox="1"/>
          <p:nvPr/>
        </p:nvSpPr>
        <p:spPr>
          <a:xfrm>
            <a:off x="1435680" y="302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3</a:t>
            </a:r>
          </a:p>
        </p:txBody>
      </p:sp>
      <p:sp>
        <p:nvSpPr>
          <p:cNvPr id="16" name="TextBox 15"/>
          <p:cNvSpPr txBox="1"/>
          <p:nvPr/>
        </p:nvSpPr>
        <p:spPr>
          <a:xfrm>
            <a:off x="4155839" y="3024360"/>
            <a:ext cx="42818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[7, 11, 13, 17, 19, 23]</a:t>
            </a:r>
          </a:p>
        </p:txBody>
      </p:sp>
      <p:sp>
        <p:nvSpPr>
          <p:cNvPr id="17" name="TextBox 16"/>
          <p:cNvSpPr txBox="1"/>
          <p:nvPr/>
        </p:nvSpPr>
        <p:spPr>
          <a:xfrm>
            <a:off x="2521440" y="158400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 3, 5,</a:t>
            </a:r>
          </a:p>
        </p:txBody>
      </p:sp>
      <p:sp>
        <p:nvSpPr>
          <p:cNvPr id="18" name="TextBox 17"/>
          <p:cNvSpPr txBox="1"/>
          <p:nvPr/>
        </p:nvSpPr>
        <p:spPr>
          <a:xfrm>
            <a:off x="155520" y="410436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primes[</a:t>
            </a:r>
          </a:p>
        </p:txBody>
      </p:sp>
      <p:sp>
        <p:nvSpPr>
          <p:cNvPr id="19" name="TextBox 18"/>
          <p:cNvSpPr txBox="1"/>
          <p:nvPr/>
        </p:nvSpPr>
        <p:spPr>
          <a:xfrm>
            <a:off x="1804319" y="410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a:t>
            </a:r>
          </a:p>
        </p:txBody>
      </p:sp>
      <p:sp>
        <p:nvSpPr>
          <p:cNvPr id="20" name="TextBox 19"/>
          <p:cNvSpPr txBox="1"/>
          <p:nvPr/>
        </p:nvSpPr>
        <p:spPr>
          <a:xfrm>
            <a:off x="1621439" y="410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9</a:t>
            </a:r>
          </a:p>
        </p:txBody>
      </p:sp>
      <p:sp>
        <p:nvSpPr>
          <p:cNvPr id="21" name="TextBox 20"/>
          <p:cNvSpPr txBox="1"/>
          <p:nvPr/>
        </p:nvSpPr>
        <p:spPr>
          <a:xfrm>
            <a:off x="1438559" y="410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a:t>
            </a:r>
          </a:p>
        </p:txBody>
      </p:sp>
      <p:sp>
        <p:nvSpPr>
          <p:cNvPr id="22" name="TextBox 21"/>
          <p:cNvSpPr txBox="1"/>
          <p:nvPr/>
        </p:nvSpPr>
        <p:spPr>
          <a:xfrm>
            <a:off x="2521440" y="4104360"/>
            <a:ext cx="592775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[2, 3, 5, 7, 11, 13, 17, 19, 23]</a:t>
            </a:r>
          </a:p>
        </p:txBody>
      </p:sp>
      <p:sp>
        <p:nvSpPr>
          <p:cNvPr id="23" name="TextBox 22"/>
          <p:cNvSpPr txBox="1"/>
          <p:nvPr/>
        </p:nvSpPr>
        <p:spPr>
          <a:xfrm>
            <a:off x="155520" y="518436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primes[</a:t>
            </a:r>
          </a:p>
        </p:txBody>
      </p:sp>
      <p:sp>
        <p:nvSpPr>
          <p:cNvPr id="24" name="TextBox 23"/>
          <p:cNvSpPr txBox="1"/>
          <p:nvPr/>
        </p:nvSpPr>
        <p:spPr>
          <a:xfrm>
            <a:off x="1804319" y="518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a:t>
            </a:r>
          </a:p>
        </p:txBody>
      </p:sp>
      <p:sp>
        <p:nvSpPr>
          <p:cNvPr id="25" name="TextBox 24"/>
          <p:cNvSpPr txBox="1"/>
          <p:nvPr/>
        </p:nvSpPr>
        <p:spPr>
          <a:xfrm>
            <a:off x="1618560" y="518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a:t>
            </a:r>
          </a:p>
        </p:txBody>
      </p:sp>
      <p:sp>
        <p:nvSpPr>
          <p:cNvPr id="26" name="TextBox 25"/>
          <p:cNvSpPr txBox="1"/>
          <p:nvPr/>
        </p:nvSpPr>
        <p:spPr>
          <a:xfrm>
            <a:off x="1435680" y="518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3</a:t>
            </a:r>
          </a:p>
        </p:txBody>
      </p:sp>
      <p:sp>
        <p:nvSpPr>
          <p:cNvPr id="27" name="TextBox 26"/>
          <p:cNvSpPr txBox="1"/>
          <p:nvPr/>
        </p:nvSpPr>
        <p:spPr>
          <a:xfrm>
            <a:off x="4155839" y="5184360"/>
            <a:ext cx="5744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[7, 11, 13, 17, 19, 23, 29, 31]</a:t>
            </a:r>
          </a:p>
        </p:txBody>
      </p:sp>
      <p:sp>
        <p:nvSpPr>
          <p:cNvPr id="28" name="TextBox 27"/>
          <p:cNvSpPr txBox="1"/>
          <p:nvPr/>
        </p:nvSpPr>
        <p:spPr>
          <a:xfrm>
            <a:off x="155520" y="626436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primes[</a:t>
            </a:r>
          </a:p>
        </p:txBody>
      </p:sp>
      <p:sp>
        <p:nvSpPr>
          <p:cNvPr id="29" name="TextBox 28"/>
          <p:cNvSpPr txBox="1"/>
          <p:nvPr/>
        </p:nvSpPr>
        <p:spPr>
          <a:xfrm>
            <a:off x="1624319" y="626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a:t>
            </a:r>
          </a:p>
        </p:txBody>
      </p:sp>
      <p:sp>
        <p:nvSpPr>
          <p:cNvPr id="30" name="TextBox 29"/>
          <p:cNvSpPr txBox="1"/>
          <p:nvPr/>
        </p:nvSpPr>
        <p:spPr>
          <a:xfrm>
            <a:off x="1438559" y="626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a:t>
            </a:r>
          </a:p>
        </p:txBody>
      </p:sp>
      <p:sp>
        <p:nvSpPr>
          <p:cNvPr id="31" name="TextBox 30"/>
          <p:cNvSpPr txBox="1"/>
          <p:nvPr/>
        </p:nvSpPr>
        <p:spPr>
          <a:xfrm>
            <a:off x="2521440" y="6264360"/>
            <a:ext cx="7392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[2, 3, 5, 7, 11, 13, 17, 19, 23, 29, 31]</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name="page265">
    <p:spTree>
      <p:nvGrpSpPr>
        <p:cNvPr id="1" name=""/>
        <p:cNvGrpSpPr/>
        <p:nvPr/>
      </p:nvGrpSpPr>
      <p:grpSpPr>
        <a:xfrm>
          <a:off x="0" y="0"/>
          <a:ext cx="0" cy="0"/>
          <a:chOff x="0" y="0"/>
          <a:chExt cx="0" cy="0"/>
        </a:xfrm>
      </p:grpSpPr>
      <p:sp>
        <p:nvSpPr>
          <p:cNvPr id="32" name="Slide Number Placeholder 1"/>
          <p:cNvSpPr>
            <a:spLocks noGrp="1"/>
          </p:cNvSpPr>
          <p:nvPr>
            <p:ph type="sldNum" sz="quarter" idx="10"/>
          </p:nvPr>
        </p:nvSpPr>
        <p:spPr/>
        <p:txBody>
          <a:bodyPr/>
          <a:lstStyle/>
          <a:p>
            <a:pPr lvl="0"/>
            <a:fld id="{744DE608-9A51-4955-853D-F3A147301380}" type="slidenum">
              <a:t>265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Slices </a:t>
            </a:r>
            <a:r>
              <a:rPr lang="en-GB">
                <a:latin typeface="Liberation Sans" pitchFamily="34"/>
              </a:rPr>
              <a:t>―</a:t>
            </a:r>
            <a:r>
              <a:rPr lang="en-GB"/>
              <a:t> 3</a:t>
            </a:r>
          </a:p>
        </p:txBody>
      </p:sp>
      <p:sp>
        <p:nvSpPr>
          <p:cNvPr id="3" name="TextBox 2"/>
          <p:cNvSpPr txBox="1"/>
          <p:nvPr/>
        </p:nvSpPr>
        <p:spPr>
          <a:xfrm>
            <a:off x="155520" y="1584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primes</a:t>
            </a:r>
          </a:p>
        </p:txBody>
      </p:sp>
      <p:sp>
        <p:nvSpPr>
          <p:cNvPr id="4" name="TextBox 3"/>
          <p:cNvSpPr txBox="1"/>
          <p:nvPr/>
        </p:nvSpPr>
        <p:spPr>
          <a:xfrm>
            <a:off x="4350240" y="15840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7</a:t>
            </a:r>
          </a:p>
        </p:txBody>
      </p:sp>
      <p:sp>
        <p:nvSpPr>
          <p:cNvPr id="5" name="TextBox 4"/>
          <p:cNvSpPr txBox="1"/>
          <p:nvPr/>
        </p:nvSpPr>
        <p:spPr>
          <a:xfrm>
            <a:off x="4533120" y="1584000"/>
            <a:ext cx="3183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11, 13, 17, 19,</a:t>
            </a:r>
          </a:p>
        </p:txBody>
      </p:sp>
      <p:sp>
        <p:nvSpPr>
          <p:cNvPr id="6" name="TextBox 5"/>
          <p:cNvSpPr txBox="1"/>
          <p:nvPr/>
        </p:nvSpPr>
        <p:spPr>
          <a:xfrm>
            <a:off x="8556479" y="158400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29</a:t>
            </a:r>
          </a:p>
        </p:txBody>
      </p:sp>
      <p:sp>
        <p:nvSpPr>
          <p:cNvPr id="7" name="TextBox 6"/>
          <p:cNvSpPr txBox="1"/>
          <p:nvPr/>
        </p:nvSpPr>
        <p:spPr>
          <a:xfrm>
            <a:off x="8922240" y="1584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31]</a:t>
            </a:r>
          </a:p>
        </p:txBody>
      </p:sp>
      <p:sp>
        <p:nvSpPr>
          <p:cNvPr id="8" name="TextBox 7"/>
          <p:cNvSpPr txBox="1"/>
          <p:nvPr/>
        </p:nvSpPr>
        <p:spPr>
          <a:xfrm>
            <a:off x="7824960" y="1584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23,</a:t>
            </a:r>
          </a:p>
        </p:txBody>
      </p:sp>
      <p:sp>
        <p:nvSpPr>
          <p:cNvPr id="9" name="TextBox 8"/>
          <p:cNvSpPr txBox="1"/>
          <p:nvPr/>
        </p:nvSpPr>
        <p:spPr>
          <a:xfrm>
            <a:off x="155520" y="302436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primes[</a:t>
            </a:r>
          </a:p>
        </p:txBody>
      </p:sp>
      <p:sp>
        <p:nvSpPr>
          <p:cNvPr id="10" name="TextBox 9"/>
          <p:cNvSpPr txBox="1"/>
          <p:nvPr/>
        </p:nvSpPr>
        <p:spPr>
          <a:xfrm>
            <a:off x="1984319" y="302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a:t>
            </a:r>
          </a:p>
        </p:txBody>
      </p:sp>
      <p:sp>
        <p:nvSpPr>
          <p:cNvPr id="11" name="TextBox 10"/>
          <p:cNvSpPr txBox="1"/>
          <p:nvPr/>
        </p:nvSpPr>
        <p:spPr>
          <a:xfrm>
            <a:off x="1801439" y="302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9</a:t>
            </a:r>
          </a:p>
        </p:txBody>
      </p:sp>
      <p:sp>
        <p:nvSpPr>
          <p:cNvPr id="12" name="TextBox 11"/>
          <p:cNvSpPr txBox="1"/>
          <p:nvPr/>
        </p:nvSpPr>
        <p:spPr>
          <a:xfrm>
            <a:off x="1618560" y="302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a:t>
            </a:r>
          </a:p>
        </p:txBody>
      </p:sp>
      <p:sp>
        <p:nvSpPr>
          <p:cNvPr id="13" name="TextBox 12"/>
          <p:cNvSpPr txBox="1"/>
          <p:nvPr/>
        </p:nvSpPr>
        <p:spPr>
          <a:xfrm>
            <a:off x="1435680" y="302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3</a:t>
            </a:r>
          </a:p>
        </p:txBody>
      </p:sp>
      <p:sp>
        <p:nvSpPr>
          <p:cNvPr id="14" name="TextBox 13"/>
          <p:cNvSpPr txBox="1"/>
          <p:nvPr/>
        </p:nvSpPr>
        <p:spPr>
          <a:xfrm>
            <a:off x="4155839" y="3024360"/>
            <a:ext cx="42818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[7, 11, 13, 17, 19, 23]</a:t>
            </a:r>
          </a:p>
        </p:txBody>
      </p:sp>
      <p:sp>
        <p:nvSpPr>
          <p:cNvPr id="15" name="TextBox 14"/>
          <p:cNvSpPr txBox="1"/>
          <p:nvPr/>
        </p:nvSpPr>
        <p:spPr>
          <a:xfrm>
            <a:off x="2521440" y="158400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 3, 5,</a:t>
            </a:r>
          </a:p>
        </p:txBody>
      </p:sp>
      <p:sp>
        <p:nvSpPr>
          <p:cNvPr id="16" name="TextBox 15"/>
          <p:cNvSpPr txBox="1"/>
          <p:nvPr/>
        </p:nvSpPr>
        <p:spPr>
          <a:xfrm>
            <a:off x="155520" y="410436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primes[</a:t>
            </a:r>
          </a:p>
        </p:txBody>
      </p:sp>
      <p:sp>
        <p:nvSpPr>
          <p:cNvPr id="17" name="TextBox 16"/>
          <p:cNvSpPr txBox="1"/>
          <p:nvPr/>
        </p:nvSpPr>
        <p:spPr>
          <a:xfrm>
            <a:off x="1984319" y="410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a:t>
            </a:r>
          </a:p>
        </p:txBody>
      </p:sp>
      <p:sp>
        <p:nvSpPr>
          <p:cNvPr id="18" name="TextBox 17"/>
          <p:cNvSpPr txBox="1"/>
          <p:nvPr/>
        </p:nvSpPr>
        <p:spPr>
          <a:xfrm>
            <a:off x="1801439" y="410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9</a:t>
            </a:r>
          </a:p>
        </p:txBody>
      </p:sp>
      <p:sp>
        <p:nvSpPr>
          <p:cNvPr id="19" name="TextBox 18"/>
          <p:cNvSpPr txBox="1"/>
          <p:nvPr/>
        </p:nvSpPr>
        <p:spPr>
          <a:xfrm>
            <a:off x="1618560" y="410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a:t>
            </a:r>
          </a:p>
        </p:txBody>
      </p:sp>
      <p:sp>
        <p:nvSpPr>
          <p:cNvPr id="20" name="TextBox 19"/>
          <p:cNvSpPr txBox="1"/>
          <p:nvPr/>
        </p:nvSpPr>
        <p:spPr>
          <a:xfrm>
            <a:off x="1435680" y="410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3</a:t>
            </a:r>
          </a:p>
        </p:txBody>
      </p:sp>
      <p:sp>
        <p:nvSpPr>
          <p:cNvPr id="21" name="TextBox 20"/>
          <p:cNvSpPr txBox="1"/>
          <p:nvPr/>
        </p:nvSpPr>
        <p:spPr>
          <a:xfrm>
            <a:off x="4155839" y="4104360"/>
            <a:ext cx="42818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[7,     13,     19    ]</a:t>
            </a:r>
          </a:p>
        </p:txBody>
      </p:sp>
      <p:sp>
        <p:nvSpPr>
          <p:cNvPr id="22" name="TextBox 21"/>
          <p:cNvSpPr txBox="1"/>
          <p:nvPr/>
        </p:nvSpPr>
        <p:spPr>
          <a:xfrm>
            <a:off x="2350080" y="410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a:t>
            </a:r>
          </a:p>
        </p:txBody>
      </p:sp>
      <p:sp>
        <p:nvSpPr>
          <p:cNvPr id="23" name="TextBox 22"/>
          <p:cNvSpPr txBox="1"/>
          <p:nvPr/>
        </p:nvSpPr>
        <p:spPr>
          <a:xfrm>
            <a:off x="2167200" y="410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2</a:t>
            </a:r>
          </a:p>
        </p:txBody>
      </p:sp>
      <p:sp>
        <p:nvSpPr>
          <p:cNvPr id="24" name="TextBox 23"/>
          <p:cNvSpPr txBox="1"/>
          <p:nvPr/>
        </p:nvSpPr>
        <p:spPr>
          <a:xfrm>
            <a:off x="155520" y="518436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primes[</a:t>
            </a:r>
          </a:p>
        </p:txBody>
      </p:sp>
      <p:sp>
        <p:nvSpPr>
          <p:cNvPr id="25" name="TextBox 24"/>
          <p:cNvSpPr txBox="1"/>
          <p:nvPr/>
        </p:nvSpPr>
        <p:spPr>
          <a:xfrm>
            <a:off x="1984319" y="518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a:t>
            </a:r>
          </a:p>
        </p:txBody>
      </p:sp>
      <p:sp>
        <p:nvSpPr>
          <p:cNvPr id="26" name="TextBox 25"/>
          <p:cNvSpPr txBox="1"/>
          <p:nvPr/>
        </p:nvSpPr>
        <p:spPr>
          <a:xfrm>
            <a:off x="1801439" y="518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9</a:t>
            </a:r>
          </a:p>
        </p:txBody>
      </p:sp>
      <p:sp>
        <p:nvSpPr>
          <p:cNvPr id="27" name="TextBox 26"/>
          <p:cNvSpPr txBox="1"/>
          <p:nvPr/>
        </p:nvSpPr>
        <p:spPr>
          <a:xfrm>
            <a:off x="1618560" y="518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a:t>
            </a:r>
          </a:p>
        </p:txBody>
      </p:sp>
      <p:sp>
        <p:nvSpPr>
          <p:cNvPr id="28" name="TextBox 27"/>
          <p:cNvSpPr txBox="1"/>
          <p:nvPr/>
        </p:nvSpPr>
        <p:spPr>
          <a:xfrm>
            <a:off x="1435680" y="518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3</a:t>
            </a:r>
          </a:p>
        </p:txBody>
      </p:sp>
      <p:sp>
        <p:nvSpPr>
          <p:cNvPr id="29" name="TextBox 28"/>
          <p:cNvSpPr txBox="1"/>
          <p:nvPr/>
        </p:nvSpPr>
        <p:spPr>
          <a:xfrm>
            <a:off x="2350080" y="518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a:t>
            </a:r>
          </a:p>
        </p:txBody>
      </p:sp>
      <p:sp>
        <p:nvSpPr>
          <p:cNvPr id="30" name="TextBox 29"/>
          <p:cNvSpPr txBox="1"/>
          <p:nvPr/>
        </p:nvSpPr>
        <p:spPr>
          <a:xfrm>
            <a:off x="2167200" y="51843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3</a:t>
            </a:r>
          </a:p>
        </p:txBody>
      </p:sp>
      <p:sp>
        <p:nvSpPr>
          <p:cNvPr id="31" name="TextBox 30"/>
          <p:cNvSpPr txBox="1"/>
          <p:nvPr/>
        </p:nvSpPr>
        <p:spPr>
          <a:xfrm>
            <a:off x="4155839" y="5184360"/>
            <a:ext cx="42818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[7,         17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name="page266">
    <p:spTree>
      <p:nvGrpSpPr>
        <p:cNvPr id="1" name=""/>
        <p:cNvGrpSpPr/>
        <p:nvPr/>
      </p:nvGrpSpPr>
      <p:grpSpPr>
        <a:xfrm>
          <a:off x="0" y="0"/>
          <a:ext cx="0" cy="0"/>
          <a:chOff x="0" y="0"/>
          <a:chExt cx="0" cy="0"/>
        </a:xfrm>
      </p:grpSpPr>
      <p:sp>
        <p:nvSpPr>
          <p:cNvPr id="32" name="Slide Number Placeholder 1"/>
          <p:cNvSpPr>
            <a:spLocks noGrp="1"/>
          </p:cNvSpPr>
          <p:nvPr>
            <p:ph type="sldNum" sz="quarter" idx="10"/>
          </p:nvPr>
        </p:nvSpPr>
        <p:spPr/>
        <p:txBody>
          <a:bodyPr/>
          <a:lstStyle/>
          <a:p>
            <a:pPr lvl="0"/>
            <a:fld id="{EBC2711D-3514-45BD-B414-0E099ED1DAF5}" type="slidenum">
              <a:t>266</a:t>
            </a:fld>
            <a:endParaRPr lang="en-GB"/>
          </a:p>
        </p:txBody>
      </p:sp>
      <p:grpSp>
        <p:nvGrpSpPr>
          <p:cNvPr id="2" name="Group 1"/>
          <p:cNvGrpSpPr/>
          <p:nvPr/>
        </p:nvGrpSpPr>
        <p:grpSpPr>
          <a:xfrm>
            <a:off x="3554280" y="4211279"/>
            <a:ext cx="3213360" cy="2682000"/>
            <a:chOff x="3554280" y="4211279"/>
            <a:chExt cx="3213360" cy="2682000"/>
          </a:xfrm>
        </p:grpSpPr>
        <p:sp>
          <p:nvSpPr>
            <p:cNvPr id="3" name="Freeform 2"/>
            <p:cNvSpPr/>
            <p:nvPr/>
          </p:nvSpPr>
          <p:spPr>
            <a:xfrm>
              <a:off x="5903640" y="4211279"/>
              <a:ext cx="864000" cy="2682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t" anchorCtr="1"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list</a:t>
              </a:r>
            </a:p>
          </p:txBody>
        </p:sp>
        <p:sp>
          <p:nvSpPr>
            <p:cNvPr id="4" name="Freeform 3"/>
            <p:cNvSpPr/>
            <p:nvPr/>
          </p:nvSpPr>
          <p:spPr>
            <a:xfrm>
              <a:off x="6012360" y="471456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a:t>
              </a:r>
            </a:p>
          </p:txBody>
        </p:sp>
        <p:sp>
          <p:nvSpPr>
            <p:cNvPr id="5" name="Freeform 4"/>
            <p:cNvSpPr/>
            <p:nvPr/>
          </p:nvSpPr>
          <p:spPr>
            <a:xfrm>
              <a:off x="6156000" y="557928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6" name="Freeform 5"/>
            <p:cNvSpPr/>
            <p:nvPr/>
          </p:nvSpPr>
          <p:spPr>
            <a:xfrm>
              <a:off x="6156360" y="5939279"/>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7" name="Freeform 6"/>
            <p:cNvSpPr/>
            <p:nvPr/>
          </p:nvSpPr>
          <p:spPr>
            <a:xfrm>
              <a:off x="6156720" y="6299279"/>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cxnSp>
          <p:nvCxnSpPr>
            <p:cNvPr id="8" name="Elbow Connector 7"/>
            <p:cNvCxnSpPr>
              <a:stCxn id="10" idx="1"/>
            </p:cNvCxnSpPr>
            <p:nvPr/>
          </p:nvCxnSpPr>
          <p:spPr>
            <a:xfrm>
              <a:off x="5300999" y="5024700"/>
              <a:ext cx="602641" cy="370620"/>
            </a:xfrm>
            <a:prstGeom prst="bentConnector3">
              <a:avLst/>
            </a:prstGeom>
            <a:noFill/>
            <a:ln w="18000">
              <a:solidFill>
                <a:srgbClr val="008000"/>
              </a:solidFill>
              <a:prstDash val="solid"/>
              <a:tailEnd type="arrow"/>
            </a:ln>
          </p:spPr>
        </p:cxnSp>
        <p:sp>
          <p:nvSpPr>
            <p:cNvPr id="9" name="Freeform 8"/>
            <p:cNvSpPr/>
            <p:nvPr/>
          </p:nvSpPr>
          <p:spPr>
            <a:xfrm>
              <a:off x="3554640" y="5742720"/>
              <a:ext cx="1746719" cy="724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alphabet</a:t>
              </a:r>
            </a:p>
          </p:txBody>
        </p:sp>
        <p:sp>
          <p:nvSpPr>
            <p:cNvPr id="10" name="Freeform 9"/>
            <p:cNvSpPr/>
            <p:nvPr/>
          </p:nvSpPr>
          <p:spPr>
            <a:xfrm>
              <a:off x="3554280" y="4662360"/>
              <a:ext cx="1746719" cy="724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letters</a:t>
              </a:r>
            </a:p>
          </p:txBody>
        </p:sp>
        <p:cxnSp>
          <p:nvCxnSpPr>
            <p:cNvPr id="11" name="Elbow Connector 10"/>
            <p:cNvCxnSpPr>
              <a:stCxn id="9" idx="1"/>
            </p:cNvCxnSpPr>
            <p:nvPr/>
          </p:nvCxnSpPr>
          <p:spPr>
            <a:xfrm flipV="1">
              <a:off x="5301359" y="5720041"/>
              <a:ext cx="602281" cy="385019"/>
            </a:xfrm>
            <a:prstGeom prst="bentConnector3">
              <a:avLst/>
            </a:prstGeom>
            <a:noFill/>
            <a:ln w="18000">
              <a:solidFill>
                <a:srgbClr val="008000"/>
              </a:solidFill>
              <a:prstDash val="solid"/>
              <a:tailEnd type="arrow"/>
            </a:ln>
          </p:spPr>
        </p:cxnSp>
      </p:grpSp>
      <p:sp>
        <p:nvSpPr>
          <p:cNvPr id="12" name="Title 1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Copies and slices </a:t>
            </a:r>
            <a:r>
              <a:rPr lang="en-GB">
                <a:latin typeface="Liberation Sans" pitchFamily="34"/>
              </a:rPr>
              <a:t>―</a:t>
            </a:r>
            <a:r>
              <a:rPr lang="en-GB"/>
              <a:t> 1</a:t>
            </a:r>
          </a:p>
        </p:txBody>
      </p:sp>
      <p:sp>
        <p:nvSpPr>
          <p:cNvPr id="13" name="TextBox 12"/>
          <p:cNvSpPr txBox="1"/>
          <p:nvPr/>
        </p:nvSpPr>
        <p:spPr>
          <a:xfrm>
            <a:off x="1235519" y="1944360"/>
            <a:ext cx="42818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letters = ['a','b','c']</a:t>
            </a:r>
          </a:p>
        </p:txBody>
      </p:sp>
      <p:sp>
        <p:nvSpPr>
          <p:cNvPr id="14" name="TextBox 13"/>
          <p:cNvSpPr txBox="1"/>
          <p:nvPr/>
        </p:nvSpPr>
        <p:spPr>
          <a:xfrm>
            <a:off x="515520" y="1944720"/>
            <a:ext cx="607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&gt;&gt;&gt;</a:t>
            </a:r>
          </a:p>
        </p:txBody>
      </p:sp>
      <p:grpSp>
        <p:nvGrpSpPr>
          <p:cNvPr id="15" name="Group 14"/>
          <p:cNvGrpSpPr/>
          <p:nvPr/>
        </p:nvGrpSpPr>
        <p:grpSpPr>
          <a:xfrm>
            <a:off x="7523999" y="4211279"/>
            <a:ext cx="2231640" cy="864000"/>
            <a:chOff x="7523999" y="4211279"/>
            <a:chExt cx="2231640" cy="864000"/>
          </a:xfrm>
        </p:grpSpPr>
        <p:sp>
          <p:nvSpPr>
            <p:cNvPr id="16" name="Freeform 15"/>
            <p:cNvSpPr/>
            <p:nvPr/>
          </p:nvSpPr>
          <p:spPr>
            <a:xfrm>
              <a:off x="7523999" y="4211279"/>
              <a:ext cx="223164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17" name="Freeform 16"/>
            <p:cNvSpPr/>
            <p:nvPr/>
          </p:nvSpPr>
          <p:spPr>
            <a:xfrm>
              <a:off x="8209080" y="435492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sp>
          <p:nvSpPr>
            <p:cNvPr id="18" name="Freeform 17"/>
            <p:cNvSpPr/>
            <p:nvPr/>
          </p:nvSpPr>
          <p:spPr>
            <a:xfrm>
              <a:off x="9109080" y="435492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grpSp>
        <p:nvGrpSpPr>
          <p:cNvPr id="19" name="Group 18"/>
          <p:cNvGrpSpPr/>
          <p:nvPr/>
        </p:nvGrpSpPr>
        <p:grpSpPr>
          <a:xfrm>
            <a:off x="7524360" y="5291279"/>
            <a:ext cx="2231640" cy="864000"/>
            <a:chOff x="7524360" y="5291279"/>
            <a:chExt cx="2231640" cy="864000"/>
          </a:xfrm>
        </p:grpSpPr>
        <p:sp>
          <p:nvSpPr>
            <p:cNvPr id="20" name="Freeform 19"/>
            <p:cNvSpPr/>
            <p:nvPr/>
          </p:nvSpPr>
          <p:spPr>
            <a:xfrm>
              <a:off x="7524360" y="5291279"/>
              <a:ext cx="223164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21" name="Freeform 20"/>
            <p:cNvSpPr/>
            <p:nvPr/>
          </p:nvSpPr>
          <p:spPr>
            <a:xfrm>
              <a:off x="8209440" y="543492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sp>
          <p:nvSpPr>
            <p:cNvPr id="22" name="Freeform 21"/>
            <p:cNvSpPr/>
            <p:nvPr/>
          </p:nvSpPr>
          <p:spPr>
            <a:xfrm>
              <a:off x="9109440" y="543492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a:t>
              </a:r>
            </a:p>
          </p:txBody>
        </p:sp>
      </p:grpSp>
      <p:grpSp>
        <p:nvGrpSpPr>
          <p:cNvPr id="23" name="Group 22"/>
          <p:cNvGrpSpPr/>
          <p:nvPr/>
        </p:nvGrpSpPr>
        <p:grpSpPr>
          <a:xfrm>
            <a:off x="7524719" y="6371280"/>
            <a:ext cx="2231640" cy="864000"/>
            <a:chOff x="7524719" y="6371280"/>
            <a:chExt cx="2231640" cy="864000"/>
          </a:xfrm>
        </p:grpSpPr>
        <p:sp>
          <p:nvSpPr>
            <p:cNvPr id="24" name="Freeform 23"/>
            <p:cNvSpPr/>
            <p:nvPr/>
          </p:nvSpPr>
          <p:spPr>
            <a:xfrm>
              <a:off x="7524719" y="6371280"/>
              <a:ext cx="223164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25" name="Freeform 24"/>
            <p:cNvSpPr/>
            <p:nvPr/>
          </p:nvSpPr>
          <p:spPr>
            <a:xfrm>
              <a:off x="8209800" y="651492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sp>
          <p:nvSpPr>
            <p:cNvPr id="26" name="Freeform 25"/>
            <p:cNvSpPr/>
            <p:nvPr/>
          </p:nvSpPr>
          <p:spPr>
            <a:xfrm>
              <a:off x="9109800" y="651492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a:t>
              </a:r>
            </a:p>
          </p:txBody>
        </p:sp>
      </p:grpSp>
      <p:cxnSp>
        <p:nvCxnSpPr>
          <p:cNvPr id="27" name="Curved Connector 26"/>
          <p:cNvCxnSpPr>
            <a:stCxn id="5" idx="1"/>
          </p:cNvCxnSpPr>
          <p:nvPr/>
        </p:nvCxnSpPr>
        <p:spPr>
          <a:xfrm flipV="1">
            <a:off x="6515640" y="4643280"/>
            <a:ext cx="1008359" cy="1116000"/>
          </a:xfrm>
          <a:prstGeom prst="curvedConnector2">
            <a:avLst/>
          </a:prstGeom>
          <a:noFill/>
          <a:ln w="18000">
            <a:solidFill>
              <a:srgbClr val="008000"/>
            </a:solidFill>
            <a:prstDash val="solid"/>
            <a:tailEnd type="arrow"/>
          </a:ln>
        </p:spPr>
      </p:cxnSp>
      <p:cxnSp>
        <p:nvCxnSpPr>
          <p:cNvPr id="28" name="Curved Connector 27"/>
          <p:cNvCxnSpPr>
            <a:stCxn id="6" idx="1"/>
          </p:cNvCxnSpPr>
          <p:nvPr/>
        </p:nvCxnSpPr>
        <p:spPr>
          <a:xfrm flipV="1">
            <a:off x="6516000" y="5723280"/>
            <a:ext cx="1008360" cy="395999"/>
          </a:xfrm>
          <a:prstGeom prst="curvedConnector3">
            <a:avLst/>
          </a:prstGeom>
          <a:noFill/>
          <a:ln w="18000">
            <a:solidFill>
              <a:srgbClr val="008000"/>
            </a:solidFill>
            <a:prstDash val="solid"/>
            <a:tailEnd type="arrow"/>
          </a:ln>
        </p:spPr>
      </p:cxnSp>
      <p:cxnSp>
        <p:nvCxnSpPr>
          <p:cNvPr id="29" name="Curved Connector 28"/>
          <p:cNvCxnSpPr>
            <a:stCxn id="7" idx="1"/>
          </p:cNvCxnSpPr>
          <p:nvPr/>
        </p:nvCxnSpPr>
        <p:spPr>
          <a:xfrm>
            <a:off x="6516360" y="6479279"/>
            <a:ext cx="1008359" cy="324001"/>
          </a:xfrm>
          <a:prstGeom prst="curvedConnector3">
            <a:avLst/>
          </a:prstGeom>
          <a:noFill/>
          <a:ln w="18000">
            <a:solidFill>
              <a:srgbClr val="008000"/>
            </a:solidFill>
            <a:prstDash val="solid"/>
            <a:tailEnd type="arrow"/>
          </a:ln>
        </p:spPr>
      </p:cxnSp>
      <p:sp>
        <p:nvSpPr>
          <p:cNvPr id="30" name="TextBox 29"/>
          <p:cNvSpPr txBox="1"/>
          <p:nvPr/>
        </p:nvSpPr>
        <p:spPr>
          <a:xfrm>
            <a:off x="1235519" y="284436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alphabet = letters</a:t>
            </a:r>
          </a:p>
        </p:txBody>
      </p:sp>
      <p:sp>
        <p:nvSpPr>
          <p:cNvPr id="31" name="TextBox 30"/>
          <p:cNvSpPr txBox="1"/>
          <p:nvPr/>
        </p:nvSpPr>
        <p:spPr>
          <a:xfrm>
            <a:off x="515520" y="2844720"/>
            <a:ext cx="607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&gt;&gt;&gt;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name="page267">
    <p:spTree>
      <p:nvGrpSpPr>
        <p:cNvPr id="1" name=""/>
        <p:cNvGrpSpPr/>
        <p:nvPr/>
      </p:nvGrpSpPr>
      <p:grpSpPr>
        <a:xfrm>
          <a:off x="0" y="0"/>
          <a:ext cx="0" cy="0"/>
          <a:chOff x="0" y="0"/>
          <a:chExt cx="0" cy="0"/>
        </a:xfrm>
      </p:grpSpPr>
      <p:sp>
        <p:nvSpPr>
          <p:cNvPr id="33" name="Slide Number Placeholder 1"/>
          <p:cNvSpPr>
            <a:spLocks noGrp="1"/>
          </p:cNvSpPr>
          <p:nvPr>
            <p:ph type="sldNum" sz="quarter" idx="10"/>
          </p:nvPr>
        </p:nvSpPr>
        <p:spPr/>
        <p:txBody>
          <a:bodyPr/>
          <a:lstStyle/>
          <a:p>
            <a:pPr lvl="0"/>
            <a:fld id="{95D273C7-BE1F-4E84-926F-E44EE5B63C21}" type="slidenum">
              <a:t>267</a:t>
            </a:fld>
            <a:endParaRPr lang="en-GB"/>
          </a:p>
        </p:txBody>
      </p:sp>
      <p:grpSp>
        <p:nvGrpSpPr>
          <p:cNvPr id="2" name="Group 1"/>
          <p:cNvGrpSpPr/>
          <p:nvPr/>
        </p:nvGrpSpPr>
        <p:grpSpPr>
          <a:xfrm>
            <a:off x="3554280" y="4211279"/>
            <a:ext cx="3213360" cy="2682000"/>
            <a:chOff x="3554280" y="4211279"/>
            <a:chExt cx="3213360" cy="2682000"/>
          </a:xfrm>
        </p:grpSpPr>
        <p:sp>
          <p:nvSpPr>
            <p:cNvPr id="3" name="Freeform 2"/>
            <p:cNvSpPr/>
            <p:nvPr/>
          </p:nvSpPr>
          <p:spPr>
            <a:xfrm>
              <a:off x="5903640" y="4211279"/>
              <a:ext cx="864000" cy="2682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t" anchorCtr="1"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list</a:t>
              </a:r>
            </a:p>
          </p:txBody>
        </p:sp>
        <p:sp>
          <p:nvSpPr>
            <p:cNvPr id="4" name="Freeform 3"/>
            <p:cNvSpPr/>
            <p:nvPr/>
          </p:nvSpPr>
          <p:spPr>
            <a:xfrm>
              <a:off x="6012360" y="471456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a:t>
              </a:r>
            </a:p>
          </p:txBody>
        </p:sp>
        <p:sp>
          <p:nvSpPr>
            <p:cNvPr id="5" name="Freeform 4"/>
            <p:cNvSpPr/>
            <p:nvPr/>
          </p:nvSpPr>
          <p:spPr>
            <a:xfrm>
              <a:off x="6156000" y="557928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6" name="Freeform 5"/>
            <p:cNvSpPr/>
            <p:nvPr/>
          </p:nvSpPr>
          <p:spPr>
            <a:xfrm>
              <a:off x="6156360" y="5939279"/>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7" name="Freeform 6"/>
            <p:cNvSpPr/>
            <p:nvPr/>
          </p:nvSpPr>
          <p:spPr>
            <a:xfrm>
              <a:off x="6156720" y="6299279"/>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cxnSp>
          <p:nvCxnSpPr>
            <p:cNvPr id="8" name="Elbow Connector 7"/>
            <p:cNvCxnSpPr>
              <a:stCxn id="10" idx="1"/>
            </p:cNvCxnSpPr>
            <p:nvPr/>
          </p:nvCxnSpPr>
          <p:spPr>
            <a:xfrm>
              <a:off x="5300999" y="5024700"/>
              <a:ext cx="602641" cy="370620"/>
            </a:xfrm>
            <a:prstGeom prst="bentConnector3">
              <a:avLst/>
            </a:prstGeom>
            <a:noFill/>
            <a:ln w="18000">
              <a:solidFill>
                <a:srgbClr val="008000"/>
              </a:solidFill>
              <a:prstDash val="solid"/>
              <a:tailEnd type="arrow"/>
            </a:ln>
          </p:spPr>
        </p:cxnSp>
        <p:sp>
          <p:nvSpPr>
            <p:cNvPr id="9" name="Freeform 8"/>
            <p:cNvSpPr/>
            <p:nvPr/>
          </p:nvSpPr>
          <p:spPr>
            <a:xfrm>
              <a:off x="3554640" y="5742720"/>
              <a:ext cx="1746719" cy="724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alphabet</a:t>
              </a:r>
            </a:p>
          </p:txBody>
        </p:sp>
        <p:sp>
          <p:nvSpPr>
            <p:cNvPr id="10" name="Freeform 9"/>
            <p:cNvSpPr/>
            <p:nvPr/>
          </p:nvSpPr>
          <p:spPr>
            <a:xfrm>
              <a:off x="3554280" y="4662360"/>
              <a:ext cx="1746719" cy="724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letters</a:t>
              </a:r>
            </a:p>
          </p:txBody>
        </p:sp>
        <p:cxnSp>
          <p:nvCxnSpPr>
            <p:cNvPr id="11" name="Elbow Connector 10"/>
            <p:cNvCxnSpPr>
              <a:stCxn id="9" idx="1"/>
            </p:cNvCxnSpPr>
            <p:nvPr/>
          </p:nvCxnSpPr>
          <p:spPr>
            <a:xfrm flipV="1">
              <a:off x="5301359" y="5720041"/>
              <a:ext cx="602281" cy="385019"/>
            </a:xfrm>
            <a:prstGeom prst="bentConnector3">
              <a:avLst/>
            </a:prstGeom>
            <a:noFill/>
            <a:ln w="18000">
              <a:solidFill>
                <a:srgbClr val="008000"/>
              </a:solidFill>
              <a:prstDash val="solid"/>
              <a:tailEnd type="arrow"/>
            </a:ln>
          </p:spPr>
        </p:cxnSp>
      </p:grpSp>
      <p:sp>
        <p:nvSpPr>
          <p:cNvPr id="12" name="Title 1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Copies and slices </a:t>
            </a:r>
            <a:r>
              <a:rPr lang="en-GB">
                <a:latin typeface="Liberation Sans" pitchFamily="34"/>
              </a:rPr>
              <a:t>―</a:t>
            </a:r>
            <a:r>
              <a:rPr lang="en-GB"/>
              <a:t> 2</a:t>
            </a:r>
          </a:p>
        </p:txBody>
      </p:sp>
      <p:sp>
        <p:nvSpPr>
          <p:cNvPr id="13" name="TextBox 12"/>
          <p:cNvSpPr txBox="1"/>
          <p:nvPr/>
        </p:nvSpPr>
        <p:spPr>
          <a:xfrm>
            <a:off x="1235519" y="1944360"/>
            <a:ext cx="3000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letters[0] = </a:t>
            </a:r>
            <a:r>
              <a:rPr lang="en-GB" sz="2400" b="1" i="0" u="none" strike="noStrike" kern="1200">
                <a:ln>
                  <a:noFill/>
                </a:ln>
                <a:solidFill>
                  <a:srgbClr val="0000FF"/>
                </a:solidFill>
                <a:latin typeface="Liberation Mono" pitchFamily="49"/>
                <a:ea typeface="WenQuanYi Micro Hei" pitchFamily="2"/>
                <a:cs typeface="Lohit Devanagari" pitchFamily="2"/>
              </a:rPr>
              <a:t>'A'</a:t>
            </a:r>
          </a:p>
        </p:txBody>
      </p:sp>
      <p:sp>
        <p:nvSpPr>
          <p:cNvPr id="14" name="TextBox 13"/>
          <p:cNvSpPr txBox="1"/>
          <p:nvPr/>
        </p:nvSpPr>
        <p:spPr>
          <a:xfrm>
            <a:off x="515520" y="19447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grpSp>
        <p:nvGrpSpPr>
          <p:cNvPr id="15" name="Group 14"/>
          <p:cNvGrpSpPr/>
          <p:nvPr/>
        </p:nvGrpSpPr>
        <p:grpSpPr>
          <a:xfrm>
            <a:off x="7523999" y="4211279"/>
            <a:ext cx="2231640" cy="864000"/>
            <a:chOff x="7523999" y="4211279"/>
            <a:chExt cx="2231640" cy="864000"/>
          </a:xfrm>
        </p:grpSpPr>
        <p:sp>
          <p:nvSpPr>
            <p:cNvPr id="16" name="Freeform 15"/>
            <p:cNvSpPr/>
            <p:nvPr/>
          </p:nvSpPr>
          <p:spPr>
            <a:xfrm>
              <a:off x="7523999" y="4211279"/>
              <a:ext cx="223164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17" name="Freeform 16"/>
            <p:cNvSpPr/>
            <p:nvPr/>
          </p:nvSpPr>
          <p:spPr>
            <a:xfrm>
              <a:off x="8209080" y="435492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sp>
          <p:nvSpPr>
            <p:cNvPr id="18" name="Freeform 17"/>
            <p:cNvSpPr/>
            <p:nvPr/>
          </p:nvSpPr>
          <p:spPr>
            <a:xfrm>
              <a:off x="9109080" y="435492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A</a:t>
              </a:r>
            </a:p>
          </p:txBody>
        </p:sp>
      </p:grpSp>
      <p:grpSp>
        <p:nvGrpSpPr>
          <p:cNvPr id="19" name="Group 18"/>
          <p:cNvGrpSpPr/>
          <p:nvPr/>
        </p:nvGrpSpPr>
        <p:grpSpPr>
          <a:xfrm>
            <a:off x="7524360" y="5291279"/>
            <a:ext cx="2231640" cy="864000"/>
            <a:chOff x="7524360" y="5291279"/>
            <a:chExt cx="2231640" cy="864000"/>
          </a:xfrm>
        </p:grpSpPr>
        <p:sp>
          <p:nvSpPr>
            <p:cNvPr id="20" name="Freeform 19"/>
            <p:cNvSpPr/>
            <p:nvPr/>
          </p:nvSpPr>
          <p:spPr>
            <a:xfrm>
              <a:off x="7524360" y="5291279"/>
              <a:ext cx="223164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21" name="Freeform 20"/>
            <p:cNvSpPr/>
            <p:nvPr/>
          </p:nvSpPr>
          <p:spPr>
            <a:xfrm>
              <a:off x="8209440" y="543492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sp>
          <p:nvSpPr>
            <p:cNvPr id="22" name="Freeform 21"/>
            <p:cNvSpPr/>
            <p:nvPr/>
          </p:nvSpPr>
          <p:spPr>
            <a:xfrm>
              <a:off x="9109440" y="543492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a:t>
              </a:r>
            </a:p>
          </p:txBody>
        </p:sp>
      </p:grpSp>
      <p:grpSp>
        <p:nvGrpSpPr>
          <p:cNvPr id="23" name="Group 22"/>
          <p:cNvGrpSpPr/>
          <p:nvPr/>
        </p:nvGrpSpPr>
        <p:grpSpPr>
          <a:xfrm>
            <a:off x="7524719" y="6371280"/>
            <a:ext cx="2231640" cy="864000"/>
            <a:chOff x="7524719" y="6371280"/>
            <a:chExt cx="2231640" cy="864000"/>
          </a:xfrm>
        </p:grpSpPr>
        <p:sp>
          <p:nvSpPr>
            <p:cNvPr id="24" name="Freeform 23"/>
            <p:cNvSpPr/>
            <p:nvPr/>
          </p:nvSpPr>
          <p:spPr>
            <a:xfrm>
              <a:off x="7524719" y="6371280"/>
              <a:ext cx="223164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25" name="Freeform 24"/>
            <p:cNvSpPr/>
            <p:nvPr/>
          </p:nvSpPr>
          <p:spPr>
            <a:xfrm>
              <a:off x="8209800" y="651492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sp>
          <p:nvSpPr>
            <p:cNvPr id="26" name="Freeform 25"/>
            <p:cNvSpPr/>
            <p:nvPr/>
          </p:nvSpPr>
          <p:spPr>
            <a:xfrm>
              <a:off x="9109800" y="651492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a:t>
              </a:r>
            </a:p>
          </p:txBody>
        </p:sp>
      </p:grpSp>
      <p:cxnSp>
        <p:nvCxnSpPr>
          <p:cNvPr id="27" name="Curved Connector 26"/>
          <p:cNvCxnSpPr/>
          <p:nvPr/>
        </p:nvCxnSpPr>
        <p:spPr>
          <a:xfrm flipV="1">
            <a:off x="6515640" y="4643280"/>
            <a:ext cx="1008359" cy="1116000"/>
          </a:xfrm>
          <a:prstGeom prst="curvedConnector3">
            <a:avLst/>
          </a:prstGeom>
          <a:noFill/>
          <a:ln w="18000">
            <a:solidFill>
              <a:srgbClr val="008000"/>
            </a:solidFill>
            <a:prstDash val="solid"/>
            <a:tailEnd type="arrow"/>
          </a:ln>
        </p:spPr>
      </p:cxnSp>
      <p:cxnSp>
        <p:nvCxnSpPr>
          <p:cNvPr id="28" name="Curved Connector 27"/>
          <p:cNvCxnSpPr/>
          <p:nvPr/>
        </p:nvCxnSpPr>
        <p:spPr>
          <a:xfrm flipV="1">
            <a:off x="6516000" y="5723280"/>
            <a:ext cx="1008360" cy="395999"/>
          </a:xfrm>
          <a:prstGeom prst="curvedConnector3">
            <a:avLst/>
          </a:prstGeom>
          <a:noFill/>
          <a:ln w="18000">
            <a:solidFill>
              <a:srgbClr val="008000"/>
            </a:solidFill>
            <a:prstDash val="solid"/>
            <a:tailEnd type="arrow"/>
          </a:ln>
        </p:spPr>
      </p:cxnSp>
      <p:cxnSp>
        <p:nvCxnSpPr>
          <p:cNvPr id="29" name="Curved Connector 28"/>
          <p:cNvCxnSpPr/>
          <p:nvPr/>
        </p:nvCxnSpPr>
        <p:spPr>
          <a:xfrm>
            <a:off x="6516360" y="6479279"/>
            <a:ext cx="1008359" cy="324001"/>
          </a:xfrm>
          <a:prstGeom prst="curvedConnector3">
            <a:avLst/>
          </a:prstGeom>
          <a:noFill/>
          <a:ln w="18000">
            <a:solidFill>
              <a:srgbClr val="008000"/>
            </a:solidFill>
            <a:prstDash val="solid"/>
            <a:tailEnd type="arrow"/>
          </a:ln>
        </p:spPr>
      </p:cxnSp>
      <p:sp>
        <p:nvSpPr>
          <p:cNvPr id="30" name="TextBox 29"/>
          <p:cNvSpPr txBox="1"/>
          <p:nvPr/>
        </p:nvSpPr>
        <p:spPr>
          <a:xfrm>
            <a:off x="1235519" y="284436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print(alphabet)</a:t>
            </a:r>
          </a:p>
        </p:txBody>
      </p:sp>
      <p:sp>
        <p:nvSpPr>
          <p:cNvPr id="31" name="TextBox 30"/>
          <p:cNvSpPr txBox="1"/>
          <p:nvPr/>
        </p:nvSpPr>
        <p:spPr>
          <a:xfrm>
            <a:off x="515520" y="28447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32" name="TextBox 31"/>
          <p:cNvSpPr txBox="1"/>
          <p:nvPr/>
        </p:nvSpPr>
        <p:spPr>
          <a:xfrm>
            <a:off x="515520" y="356508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r>
              <a:rPr lang="en-GB" sz="2400" b="0" i="0" u="none" strike="noStrike" kern="1200">
                <a:ln>
                  <a:noFill/>
                </a:ln>
                <a:solidFill>
                  <a:srgbClr val="0000FF"/>
                </a:solidFill>
                <a:latin typeface="Liberation Mono" pitchFamily="49"/>
                <a:ea typeface="WenQuanYi Micro Hei" pitchFamily="2"/>
                <a:cs typeface="Lohit Devanagari" pitchFamily="2"/>
              </a:rPr>
              <a:t>'A'</a:t>
            </a:r>
            <a:r>
              <a:rPr lang="en-GB" sz="2400" b="0" i="0" u="none" strike="noStrike" kern="1200">
                <a:ln>
                  <a:noFill/>
                </a:ln>
                <a:latin typeface="Liberation Mono" pitchFamily="49"/>
                <a:ea typeface="WenQuanYi Micro Hei" pitchFamily="2"/>
                <a:cs typeface="Lohit Devanagari" pitchFamily="2"/>
              </a:rPr>
              <a:t>, 'b', 'c']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name="page268">
    <p:spTree>
      <p:nvGrpSpPr>
        <p:cNvPr id="1" name=""/>
        <p:cNvGrpSpPr/>
        <p:nvPr/>
      </p:nvGrpSpPr>
      <p:grpSpPr>
        <a:xfrm>
          <a:off x="0" y="0"/>
          <a:ext cx="0" cy="0"/>
          <a:chOff x="0" y="0"/>
          <a:chExt cx="0" cy="0"/>
        </a:xfrm>
      </p:grpSpPr>
      <p:sp>
        <p:nvSpPr>
          <p:cNvPr id="43" name="Slide Number Placeholder 1"/>
          <p:cNvSpPr>
            <a:spLocks noGrp="1"/>
          </p:cNvSpPr>
          <p:nvPr>
            <p:ph type="sldNum" sz="quarter" idx="10"/>
          </p:nvPr>
        </p:nvSpPr>
        <p:spPr/>
        <p:txBody>
          <a:bodyPr/>
          <a:lstStyle/>
          <a:p>
            <a:pPr lvl="0"/>
            <a:fld id="{38595AB7-D0FE-4959-A520-3810F0CBE5D6}" type="slidenum">
              <a:t>268</a:t>
            </a:fld>
            <a:endParaRPr lang="en-GB"/>
          </a:p>
        </p:txBody>
      </p:sp>
      <p:sp>
        <p:nvSpPr>
          <p:cNvPr id="2" name="Freeform 1"/>
          <p:cNvSpPr/>
          <p:nvPr/>
        </p:nvSpPr>
        <p:spPr>
          <a:xfrm>
            <a:off x="134280" y="3210120"/>
            <a:ext cx="1433880" cy="724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letters</a:t>
            </a:r>
          </a:p>
        </p:txBody>
      </p:sp>
      <p:sp>
        <p:nvSpPr>
          <p:cNvPr id="3" name="Freeform 2"/>
          <p:cNvSpPr/>
          <p:nvPr/>
        </p:nvSpPr>
        <p:spPr>
          <a:xfrm>
            <a:off x="8275679" y="3209760"/>
            <a:ext cx="1751759" cy="724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alphabet</a:t>
            </a:r>
          </a:p>
        </p:txBody>
      </p:sp>
      <p:grpSp>
        <p:nvGrpSpPr>
          <p:cNvPr id="4" name="Group 3"/>
          <p:cNvGrpSpPr/>
          <p:nvPr/>
        </p:nvGrpSpPr>
        <p:grpSpPr>
          <a:xfrm>
            <a:off x="1403639" y="4391279"/>
            <a:ext cx="864000" cy="2682000"/>
            <a:chOff x="1403639" y="4391279"/>
            <a:chExt cx="864000" cy="2682000"/>
          </a:xfrm>
        </p:grpSpPr>
        <p:sp>
          <p:nvSpPr>
            <p:cNvPr id="5" name="Freeform 4"/>
            <p:cNvSpPr/>
            <p:nvPr/>
          </p:nvSpPr>
          <p:spPr>
            <a:xfrm>
              <a:off x="1403639" y="4391279"/>
              <a:ext cx="864000" cy="2682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t" anchorCtr="1"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list</a:t>
              </a:r>
            </a:p>
          </p:txBody>
        </p:sp>
        <p:sp>
          <p:nvSpPr>
            <p:cNvPr id="6" name="Freeform 5"/>
            <p:cNvSpPr/>
            <p:nvPr/>
          </p:nvSpPr>
          <p:spPr>
            <a:xfrm>
              <a:off x="1512360" y="489456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a:t>
              </a:r>
            </a:p>
          </p:txBody>
        </p:sp>
        <p:sp>
          <p:nvSpPr>
            <p:cNvPr id="7" name="Freeform 6"/>
            <p:cNvSpPr/>
            <p:nvPr/>
          </p:nvSpPr>
          <p:spPr>
            <a:xfrm>
              <a:off x="1655999" y="575928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8" name="Freeform 7"/>
            <p:cNvSpPr/>
            <p:nvPr/>
          </p:nvSpPr>
          <p:spPr>
            <a:xfrm>
              <a:off x="1656360" y="6119279"/>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9" name="Freeform 8"/>
            <p:cNvSpPr/>
            <p:nvPr/>
          </p:nvSpPr>
          <p:spPr>
            <a:xfrm>
              <a:off x="1656719" y="6479279"/>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grpSp>
      <p:sp>
        <p:nvSpPr>
          <p:cNvPr id="10" name="Title 9"/>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Copies and slices </a:t>
            </a:r>
            <a:r>
              <a:rPr lang="en-GB">
                <a:latin typeface="Liberation Sans" pitchFamily="34"/>
              </a:rPr>
              <a:t>―</a:t>
            </a:r>
            <a:r>
              <a:rPr lang="en-GB"/>
              <a:t> 3</a:t>
            </a:r>
          </a:p>
        </p:txBody>
      </p:sp>
      <p:sp>
        <p:nvSpPr>
          <p:cNvPr id="11" name="TextBox 10"/>
          <p:cNvSpPr txBox="1"/>
          <p:nvPr/>
        </p:nvSpPr>
        <p:spPr>
          <a:xfrm>
            <a:off x="1235519" y="1944360"/>
            <a:ext cx="42818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letters = ['a','b','c']</a:t>
            </a:r>
          </a:p>
        </p:txBody>
      </p:sp>
      <p:sp>
        <p:nvSpPr>
          <p:cNvPr id="12" name="TextBox 11"/>
          <p:cNvSpPr txBox="1"/>
          <p:nvPr/>
        </p:nvSpPr>
        <p:spPr>
          <a:xfrm>
            <a:off x="515520" y="19447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grpSp>
        <p:nvGrpSpPr>
          <p:cNvPr id="13" name="Group 12"/>
          <p:cNvGrpSpPr/>
          <p:nvPr/>
        </p:nvGrpSpPr>
        <p:grpSpPr>
          <a:xfrm>
            <a:off x="3384000" y="4391279"/>
            <a:ext cx="2231640" cy="864000"/>
            <a:chOff x="3384000" y="4391279"/>
            <a:chExt cx="2231640" cy="864000"/>
          </a:xfrm>
        </p:grpSpPr>
        <p:sp>
          <p:nvSpPr>
            <p:cNvPr id="14" name="Freeform 13"/>
            <p:cNvSpPr/>
            <p:nvPr/>
          </p:nvSpPr>
          <p:spPr>
            <a:xfrm>
              <a:off x="3384000" y="4391279"/>
              <a:ext cx="223164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15" name="Freeform 14"/>
            <p:cNvSpPr/>
            <p:nvPr/>
          </p:nvSpPr>
          <p:spPr>
            <a:xfrm>
              <a:off x="4069080" y="453492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sp>
          <p:nvSpPr>
            <p:cNvPr id="16" name="Freeform 15"/>
            <p:cNvSpPr/>
            <p:nvPr/>
          </p:nvSpPr>
          <p:spPr>
            <a:xfrm>
              <a:off x="4969080" y="453492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grpSp>
        <p:nvGrpSpPr>
          <p:cNvPr id="17" name="Group 16"/>
          <p:cNvGrpSpPr/>
          <p:nvPr/>
        </p:nvGrpSpPr>
        <p:grpSpPr>
          <a:xfrm>
            <a:off x="3384360" y="5471279"/>
            <a:ext cx="2231640" cy="864000"/>
            <a:chOff x="3384360" y="5471279"/>
            <a:chExt cx="2231640" cy="864000"/>
          </a:xfrm>
        </p:grpSpPr>
        <p:sp>
          <p:nvSpPr>
            <p:cNvPr id="18" name="Freeform 17"/>
            <p:cNvSpPr/>
            <p:nvPr/>
          </p:nvSpPr>
          <p:spPr>
            <a:xfrm>
              <a:off x="3384360" y="5471279"/>
              <a:ext cx="223164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19" name="Freeform 18"/>
            <p:cNvSpPr/>
            <p:nvPr/>
          </p:nvSpPr>
          <p:spPr>
            <a:xfrm>
              <a:off x="4069440" y="561492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sp>
          <p:nvSpPr>
            <p:cNvPr id="20" name="Freeform 19"/>
            <p:cNvSpPr/>
            <p:nvPr/>
          </p:nvSpPr>
          <p:spPr>
            <a:xfrm>
              <a:off x="4969440" y="561492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a:t>
              </a:r>
            </a:p>
          </p:txBody>
        </p:sp>
      </p:grpSp>
      <p:grpSp>
        <p:nvGrpSpPr>
          <p:cNvPr id="21" name="Group 20"/>
          <p:cNvGrpSpPr/>
          <p:nvPr/>
        </p:nvGrpSpPr>
        <p:grpSpPr>
          <a:xfrm>
            <a:off x="3384720" y="6551280"/>
            <a:ext cx="2231640" cy="864000"/>
            <a:chOff x="3384720" y="6551280"/>
            <a:chExt cx="2231640" cy="864000"/>
          </a:xfrm>
        </p:grpSpPr>
        <p:sp>
          <p:nvSpPr>
            <p:cNvPr id="22" name="Freeform 21"/>
            <p:cNvSpPr/>
            <p:nvPr/>
          </p:nvSpPr>
          <p:spPr>
            <a:xfrm>
              <a:off x="3384720" y="6551280"/>
              <a:ext cx="223164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23" name="Freeform 22"/>
            <p:cNvSpPr/>
            <p:nvPr/>
          </p:nvSpPr>
          <p:spPr>
            <a:xfrm>
              <a:off x="4069800" y="669492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sp>
          <p:nvSpPr>
            <p:cNvPr id="24" name="Freeform 23"/>
            <p:cNvSpPr/>
            <p:nvPr/>
          </p:nvSpPr>
          <p:spPr>
            <a:xfrm>
              <a:off x="4969800" y="669492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a:t>
              </a:r>
            </a:p>
          </p:txBody>
        </p:sp>
      </p:grpSp>
      <p:cxnSp>
        <p:nvCxnSpPr>
          <p:cNvPr id="25" name="Curved Connector 24"/>
          <p:cNvCxnSpPr/>
          <p:nvPr/>
        </p:nvCxnSpPr>
        <p:spPr>
          <a:xfrm flipV="1">
            <a:off x="2015640" y="4823280"/>
            <a:ext cx="1368360" cy="1115999"/>
          </a:xfrm>
          <a:prstGeom prst="curvedConnector3">
            <a:avLst/>
          </a:prstGeom>
          <a:noFill/>
          <a:ln w="18000">
            <a:solidFill>
              <a:srgbClr val="008000"/>
            </a:solidFill>
            <a:prstDash val="solid"/>
            <a:tailEnd type="arrow"/>
          </a:ln>
        </p:spPr>
      </p:cxnSp>
      <p:cxnSp>
        <p:nvCxnSpPr>
          <p:cNvPr id="26" name="Curved Connector 25"/>
          <p:cNvCxnSpPr/>
          <p:nvPr/>
        </p:nvCxnSpPr>
        <p:spPr>
          <a:xfrm flipV="1">
            <a:off x="2015999" y="5903280"/>
            <a:ext cx="1368361" cy="395999"/>
          </a:xfrm>
          <a:prstGeom prst="curvedConnector3">
            <a:avLst/>
          </a:prstGeom>
          <a:noFill/>
          <a:ln w="18000">
            <a:solidFill>
              <a:srgbClr val="008000"/>
            </a:solidFill>
            <a:prstDash val="solid"/>
            <a:tailEnd type="arrow"/>
          </a:ln>
        </p:spPr>
      </p:cxnSp>
      <p:cxnSp>
        <p:nvCxnSpPr>
          <p:cNvPr id="27" name="Curved Connector 26"/>
          <p:cNvCxnSpPr/>
          <p:nvPr/>
        </p:nvCxnSpPr>
        <p:spPr>
          <a:xfrm>
            <a:off x="2016360" y="6659279"/>
            <a:ext cx="1368360" cy="324001"/>
          </a:xfrm>
          <a:prstGeom prst="curvedConnector3">
            <a:avLst/>
          </a:prstGeom>
          <a:noFill/>
          <a:ln w="18000">
            <a:solidFill>
              <a:srgbClr val="008000"/>
            </a:solidFill>
            <a:prstDash val="solid"/>
            <a:tailEnd type="arrow"/>
          </a:ln>
        </p:spPr>
      </p:cxnSp>
      <p:sp>
        <p:nvSpPr>
          <p:cNvPr id="28" name="TextBox 27"/>
          <p:cNvSpPr txBox="1"/>
          <p:nvPr/>
        </p:nvSpPr>
        <p:spPr>
          <a:xfrm>
            <a:off x="1235519" y="2844360"/>
            <a:ext cx="39146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alphabet = letters[:]</a:t>
            </a:r>
          </a:p>
        </p:txBody>
      </p:sp>
      <p:sp>
        <p:nvSpPr>
          <p:cNvPr id="29" name="TextBox 28"/>
          <p:cNvSpPr txBox="1"/>
          <p:nvPr/>
        </p:nvSpPr>
        <p:spPr>
          <a:xfrm>
            <a:off x="515520" y="28447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cxnSp>
        <p:nvCxnSpPr>
          <p:cNvPr id="30" name="Elbow Connector 29"/>
          <p:cNvCxnSpPr>
            <a:stCxn id="2" idx="2"/>
          </p:cNvCxnSpPr>
          <p:nvPr/>
        </p:nvCxnSpPr>
        <p:spPr>
          <a:xfrm rot="16200000" flipH="1">
            <a:off x="228689" y="4557330"/>
            <a:ext cx="1797480" cy="552419"/>
          </a:xfrm>
          <a:prstGeom prst="bentConnector3">
            <a:avLst/>
          </a:prstGeom>
          <a:noFill/>
          <a:ln w="18000">
            <a:solidFill>
              <a:srgbClr val="008000"/>
            </a:solidFill>
            <a:prstDash val="solid"/>
            <a:tailEnd type="arrow"/>
          </a:ln>
        </p:spPr>
      </p:cxnSp>
      <p:grpSp>
        <p:nvGrpSpPr>
          <p:cNvPr id="31" name="Group 30"/>
          <p:cNvGrpSpPr/>
          <p:nvPr/>
        </p:nvGrpSpPr>
        <p:grpSpPr>
          <a:xfrm>
            <a:off x="7882920" y="4390920"/>
            <a:ext cx="864000" cy="2682000"/>
            <a:chOff x="7882920" y="4390920"/>
            <a:chExt cx="864000" cy="2682000"/>
          </a:xfrm>
        </p:grpSpPr>
        <p:sp>
          <p:nvSpPr>
            <p:cNvPr id="32" name="Freeform 31"/>
            <p:cNvSpPr/>
            <p:nvPr/>
          </p:nvSpPr>
          <p:spPr>
            <a:xfrm>
              <a:off x="7882920" y="4390920"/>
              <a:ext cx="864000" cy="2682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t" anchorCtr="1"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list</a:t>
              </a:r>
            </a:p>
          </p:txBody>
        </p:sp>
        <p:sp>
          <p:nvSpPr>
            <p:cNvPr id="33" name="Freeform 32"/>
            <p:cNvSpPr/>
            <p:nvPr/>
          </p:nvSpPr>
          <p:spPr>
            <a:xfrm>
              <a:off x="7991640" y="489420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a:t>
              </a:r>
            </a:p>
          </p:txBody>
        </p:sp>
        <p:sp>
          <p:nvSpPr>
            <p:cNvPr id="34" name="Freeform 33"/>
            <p:cNvSpPr/>
            <p:nvPr/>
          </p:nvSpPr>
          <p:spPr>
            <a:xfrm>
              <a:off x="8135280" y="575892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35" name="Freeform 34"/>
            <p:cNvSpPr/>
            <p:nvPr/>
          </p:nvSpPr>
          <p:spPr>
            <a:xfrm>
              <a:off x="8135640" y="611892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36" name="Freeform 35"/>
            <p:cNvSpPr/>
            <p:nvPr/>
          </p:nvSpPr>
          <p:spPr>
            <a:xfrm>
              <a:off x="8136000" y="647892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grpSp>
      <p:cxnSp>
        <p:nvCxnSpPr>
          <p:cNvPr id="37" name="Curved Connector 36"/>
          <p:cNvCxnSpPr>
            <a:stCxn id="35" idx="3"/>
          </p:cNvCxnSpPr>
          <p:nvPr/>
        </p:nvCxnSpPr>
        <p:spPr>
          <a:xfrm flipH="1" flipV="1">
            <a:off x="5616000" y="5903280"/>
            <a:ext cx="2519640" cy="395640"/>
          </a:xfrm>
          <a:prstGeom prst="curvedConnector3">
            <a:avLst/>
          </a:prstGeom>
          <a:noFill/>
          <a:ln w="18000">
            <a:solidFill>
              <a:srgbClr val="008000"/>
            </a:solidFill>
            <a:prstDash val="solid"/>
            <a:tailEnd type="arrow"/>
          </a:ln>
        </p:spPr>
      </p:cxnSp>
      <p:cxnSp>
        <p:nvCxnSpPr>
          <p:cNvPr id="38" name="Curved Connector 37"/>
          <p:cNvCxnSpPr>
            <a:stCxn id="36" idx="3"/>
          </p:cNvCxnSpPr>
          <p:nvPr/>
        </p:nvCxnSpPr>
        <p:spPr>
          <a:xfrm rot="10800000" flipV="1">
            <a:off x="5616360" y="6658920"/>
            <a:ext cx="2519640" cy="324360"/>
          </a:xfrm>
          <a:prstGeom prst="curvedConnector3">
            <a:avLst/>
          </a:prstGeom>
          <a:noFill/>
          <a:ln w="18000">
            <a:solidFill>
              <a:srgbClr val="008000"/>
            </a:solidFill>
            <a:prstDash val="solid"/>
            <a:tailEnd type="arrow"/>
          </a:ln>
        </p:spPr>
      </p:cxnSp>
      <p:cxnSp>
        <p:nvCxnSpPr>
          <p:cNvPr id="39" name="Elbow Connector 38"/>
          <p:cNvCxnSpPr>
            <a:stCxn id="3" idx="2"/>
          </p:cNvCxnSpPr>
          <p:nvPr/>
        </p:nvCxnSpPr>
        <p:spPr>
          <a:xfrm rot="5400000">
            <a:off x="8050500" y="4630861"/>
            <a:ext cx="1797480" cy="404639"/>
          </a:xfrm>
          <a:prstGeom prst="bentConnector3">
            <a:avLst/>
          </a:prstGeom>
          <a:noFill/>
          <a:ln w="18000">
            <a:solidFill>
              <a:srgbClr val="008000"/>
            </a:solidFill>
            <a:prstDash val="solid"/>
            <a:tailEnd type="arrow"/>
          </a:ln>
        </p:spPr>
      </p:cxnSp>
      <p:cxnSp>
        <p:nvCxnSpPr>
          <p:cNvPr id="40" name="Curved Connector 39"/>
          <p:cNvCxnSpPr/>
          <p:nvPr/>
        </p:nvCxnSpPr>
        <p:spPr>
          <a:xfrm flipV="1">
            <a:off x="1835640" y="4390921"/>
            <a:ext cx="6479280" cy="359"/>
          </a:xfrm>
          <a:prstGeom prst="curvedConnector3">
            <a:avLst/>
          </a:prstGeom>
          <a:noFill/>
          <a:ln w="18000">
            <a:solidFill>
              <a:srgbClr val="800080"/>
            </a:solidFill>
            <a:prstDash val="solid"/>
            <a:tailEnd type="arrow"/>
          </a:ln>
        </p:spPr>
      </p:cxnSp>
      <p:sp>
        <p:nvSpPr>
          <p:cNvPr id="41" name="TextBox 40"/>
          <p:cNvSpPr txBox="1"/>
          <p:nvPr/>
        </p:nvSpPr>
        <p:spPr>
          <a:xfrm>
            <a:off x="7542360" y="1990079"/>
            <a:ext cx="1410839"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Slices are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copies.</a:t>
            </a:r>
          </a:p>
        </p:txBody>
      </p:sp>
      <p:cxnSp>
        <p:nvCxnSpPr>
          <p:cNvPr id="42" name="Curved Connector 41"/>
          <p:cNvCxnSpPr>
            <a:stCxn id="34" idx="3"/>
          </p:cNvCxnSpPr>
          <p:nvPr/>
        </p:nvCxnSpPr>
        <p:spPr>
          <a:xfrm rot="10800000">
            <a:off x="5615640" y="4823280"/>
            <a:ext cx="2519640" cy="1115640"/>
          </a:xfrm>
          <a:prstGeom prst="curvedConnector3">
            <a:avLst/>
          </a:prstGeom>
          <a:noFill/>
          <a:ln w="18000">
            <a:solidFill>
              <a:srgbClr val="008000"/>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name="page269">
    <p:spTree>
      <p:nvGrpSpPr>
        <p:cNvPr id="1" name=""/>
        <p:cNvGrpSpPr/>
        <p:nvPr/>
      </p:nvGrpSpPr>
      <p:grpSpPr>
        <a:xfrm>
          <a:off x="0" y="0"/>
          <a:ext cx="0" cy="0"/>
          <a:chOff x="0" y="0"/>
          <a:chExt cx="0" cy="0"/>
        </a:xfrm>
      </p:grpSpPr>
      <p:sp>
        <p:nvSpPr>
          <p:cNvPr id="47" name="Slide Number Placeholder 1"/>
          <p:cNvSpPr>
            <a:spLocks noGrp="1"/>
          </p:cNvSpPr>
          <p:nvPr>
            <p:ph type="sldNum" sz="quarter" idx="10"/>
          </p:nvPr>
        </p:nvSpPr>
        <p:spPr/>
        <p:txBody>
          <a:bodyPr/>
          <a:lstStyle/>
          <a:p>
            <a:pPr lvl="0"/>
            <a:fld id="{FD961A3A-5EF0-4DF8-8BE0-8B6667DDEC1D}" type="slidenum">
              <a:t>269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Copies and slices </a:t>
            </a:r>
            <a:r>
              <a:rPr lang="en-GB">
                <a:latin typeface="Liberation Sans" pitchFamily="34"/>
              </a:rPr>
              <a:t>―</a:t>
            </a:r>
            <a:r>
              <a:rPr lang="en-GB"/>
              <a:t> 4</a:t>
            </a:r>
          </a:p>
        </p:txBody>
      </p:sp>
      <p:sp>
        <p:nvSpPr>
          <p:cNvPr id="3" name="TextBox 2"/>
          <p:cNvSpPr txBox="1"/>
          <p:nvPr/>
        </p:nvSpPr>
        <p:spPr>
          <a:xfrm>
            <a:off x="1235519" y="1944360"/>
            <a:ext cx="3000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letters[0] = </a:t>
            </a:r>
            <a:r>
              <a:rPr lang="en-GB" sz="2400" b="1" i="0" u="none" strike="noStrike" kern="1200">
                <a:ln>
                  <a:noFill/>
                </a:ln>
                <a:solidFill>
                  <a:srgbClr val="0000FF"/>
                </a:solidFill>
                <a:latin typeface="Liberation Mono" pitchFamily="49"/>
                <a:ea typeface="WenQuanYi Micro Hei" pitchFamily="2"/>
                <a:cs typeface="Lohit Devanagari" pitchFamily="2"/>
              </a:rPr>
              <a:t>'A'</a:t>
            </a:r>
          </a:p>
        </p:txBody>
      </p:sp>
      <p:sp>
        <p:nvSpPr>
          <p:cNvPr id="4" name="TextBox 3"/>
          <p:cNvSpPr txBox="1"/>
          <p:nvPr/>
        </p:nvSpPr>
        <p:spPr>
          <a:xfrm>
            <a:off x="515520" y="19447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5" name="TextBox 4"/>
          <p:cNvSpPr txBox="1"/>
          <p:nvPr/>
        </p:nvSpPr>
        <p:spPr>
          <a:xfrm>
            <a:off x="1235519" y="284436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print(alphabet)</a:t>
            </a:r>
          </a:p>
        </p:txBody>
      </p:sp>
      <p:sp>
        <p:nvSpPr>
          <p:cNvPr id="6" name="TextBox 5"/>
          <p:cNvSpPr txBox="1"/>
          <p:nvPr/>
        </p:nvSpPr>
        <p:spPr>
          <a:xfrm>
            <a:off x="515520" y="28447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7542360" y="1990079"/>
            <a:ext cx="1410839"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Slices are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copies.</a:t>
            </a:r>
          </a:p>
        </p:txBody>
      </p:sp>
      <p:sp>
        <p:nvSpPr>
          <p:cNvPr id="8" name="TextBox 7"/>
          <p:cNvSpPr txBox="1"/>
          <p:nvPr/>
        </p:nvSpPr>
        <p:spPr>
          <a:xfrm>
            <a:off x="515520" y="338472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r>
              <a:rPr lang="en-GB" sz="2400" b="0" i="0" u="none" strike="noStrike" kern="1200">
                <a:ln>
                  <a:noFill/>
                </a:ln>
                <a:solidFill>
                  <a:srgbClr val="008000"/>
                </a:solidFill>
                <a:latin typeface="Liberation Mono" pitchFamily="49"/>
                <a:ea typeface="WenQuanYi Micro Hei" pitchFamily="2"/>
                <a:cs typeface="Lohit Devanagari" pitchFamily="2"/>
              </a:rPr>
              <a:t>'a'</a:t>
            </a:r>
            <a:r>
              <a:rPr lang="en-GB" sz="2400" b="0" i="0" u="none" strike="noStrike" kern="1200">
                <a:ln>
                  <a:noFill/>
                </a:ln>
                <a:latin typeface="Liberation Mono" pitchFamily="49"/>
                <a:ea typeface="WenQuanYi Micro Hei" pitchFamily="2"/>
                <a:cs typeface="Lohit Devanagari" pitchFamily="2"/>
              </a:rPr>
              <a:t>, 'b', 'c']</a:t>
            </a:r>
          </a:p>
        </p:txBody>
      </p:sp>
      <p:sp>
        <p:nvSpPr>
          <p:cNvPr id="9" name="Freeform 8"/>
          <p:cNvSpPr/>
          <p:nvPr/>
        </p:nvSpPr>
        <p:spPr>
          <a:xfrm>
            <a:off x="133920" y="3929400"/>
            <a:ext cx="1433880" cy="724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letters</a:t>
            </a:r>
          </a:p>
        </p:txBody>
      </p:sp>
      <p:sp>
        <p:nvSpPr>
          <p:cNvPr id="10" name="Freeform 9"/>
          <p:cNvSpPr/>
          <p:nvPr/>
        </p:nvSpPr>
        <p:spPr>
          <a:xfrm>
            <a:off x="8275319" y="3209040"/>
            <a:ext cx="1751759" cy="724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alphabet</a:t>
            </a:r>
          </a:p>
        </p:txBody>
      </p:sp>
      <p:grpSp>
        <p:nvGrpSpPr>
          <p:cNvPr id="11" name="Group 10"/>
          <p:cNvGrpSpPr/>
          <p:nvPr/>
        </p:nvGrpSpPr>
        <p:grpSpPr>
          <a:xfrm>
            <a:off x="1403280" y="4390560"/>
            <a:ext cx="864000" cy="2682000"/>
            <a:chOff x="1403280" y="4390560"/>
            <a:chExt cx="864000" cy="2682000"/>
          </a:xfrm>
        </p:grpSpPr>
        <p:sp>
          <p:nvSpPr>
            <p:cNvPr id="12" name="Freeform 11"/>
            <p:cNvSpPr/>
            <p:nvPr/>
          </p:nvSpPr>
          <p:spPr>
            <a:xfrm>
              <a:off x="1403280" y="4390560"/>
              <a:ext cx="864000" cy="2682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t" anchorCtr="1"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list</a:t>
              </a:r>
            </a:p>
          </p:txBody>
        </p:sp>
        <p:sp>
          <p:nvSpPr>
            <p:cNvPr id="13" name="Freeform 12"/>
            <p:cNvSpPr/>
            <p:nvPr/>
          </p:nvSpPr>
          <p:spPr>
            <a:xfrm>
              <a:off x="1512000" y="489384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a:t>
              </a:r>
            </a:p>
          </p:txBody>
        </p:sp>
        <p:sp>
          <p:nvSpPr>
            <p:cNvPr id="14" name="Freeform 13"/>
            <p:cNvSpPr/>
            <p:nvPr/>
          </p:nvSpPr>
          <p:spPr>
            <a:xfrm>
              <a:off x="1655640" y="575856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15" name="Freeform 14"/>
            <p:cNvSpPr/>
            <p:nvPr/>
          </p:nvSpPr>
          <p:spPr>
            <a:xfrm>
              <a:off x="1655999" y="6118559"/>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16" name="Freeform 15"/>
            <p:cNvSpPr/>
            <p:nvPr/>
          </p:nvSpPr>
          <p:spPr>
            <a:xfrm>
              <a:off x="1656360" y="6478559"/>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grpSp>
      <p:grpSp>
        <p:nvGrpSpPr>
          <p:cNvPr id="17" name="Group 16"/>
          <p:cNvGrpSpPr/>
          <p:nvPr/>
        </p:nvGrpSpPr>
        <p:grpSpPr>
          <a:xfrm>
            <a:off x="5183640" y="4390560"/>
            <a:ext cx="2231640" cy="864000"/>
            <a:chOff x="5183640" y="4390560"/>
            <a:chExt cx="2231640" cy="864000"/>
          </a:xfrm>
        </p:grpSpPr>
        <p:sp>
          <p:nvSpPr>
            <p:cNvPr id="18" name="Freeform 17"/>
            <p:cNvSpPr/>
            <p:nvPr/>
          </p:nvSpPr>
          <p:spPr>
            <a:xfrm>
              <a:off x="5183640" y="4390560"/>
              <a:ext cx="223164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19" name="Freeform 18"/>
            <p:cNvSpPr/>
            <p:nvPr/>
          </p:nvSpPr>
          <p:spPr>
            <a:xfrm>
              <a:off x="5868720" y="453420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sp>
          <p:nvSpPr>
            <p:cNvPr id="20" name="Freeform 19"/>
            <p:cNvSpPr/>
            <p:nvPr/>
          </p:nvSpPr>
          <p:spPr>
            <a:xfrm>
              <a:off x="6768720" y="453420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grpSp>
        <p:nvGrpSpPr>
          <p:cNvPr id="21" name="Group 20"/>
          <p:cNvGrpSpPr/>
          <p:nvPr/>
        </p:nvGrpSpPr>
        <p:grpSpPr>
          <a:xfrm>
            <a:off x="3384000" y="5470560"/>
            <a:ext cx="2231640" cy="864000"/>
            <a:chOff x="3384000" y="5470560"/>
            <a:chExt cx="2231640" cy="864000"/>
          </a:xfrm>
        </p:grpSpPr>
        <p:sp>
          <p:nvSpPr>
            <p:cNvPr id="22" name="Freeform 21"/>
            <p:cNvSpPr/>
            <p:nvPr/>
          </p:nvSpPr>
          <p:spPr>
            <a:xfrm>
              <a:off x="3384000" y="5470560"/>
              <a:ext cx="223164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23" name="Freeform 22"/>
            <p:cNvSpPr/>
            <p:nvPr/>
          </p:nvSpPr>
          <p:spPr>
            <a:xfrm>
              <a:off x="4069080" y="561420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sp>
          <p:nvSpPr>
            <p:cNvPr id="24" name="Freeform 23"/>
            <p:cNvSpPr/>
            <p:nvPr/>
          </p:nvSpPr>
          <p:spPr>
            <a:xfrm>
              <a:off x="4969080" y="561420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a:t>
              </a:r>
            </a:p>
          </p:txBody>
        </p:sp>
      </p:grpSp>
      <p:grpSp>
        <p:nvGrpSpPr>
          <p:cNvPr id="25" name="Group 24"/>
          <p:cNvGrpSpPr/>
          <p:nvPr/>
        </p:nvGrpSpPr>
        <p:grpSpPr>
          <a:xfrm>
            <a:off x="3384360" y="6550560"/>
            <a:ext cx="2231640" cy="864000"/>
            <a:chOff x="3384360" y="6550560"/>
            <a:chExt cx="2231640" cy="864000"/>
          </a:xfrm>
        </p:grpSpPr>
        <p:sp>
          <p:nvSpPr>
            <p:cNvPr id="26" name="Freeform 25"/>
            <p:cNvSpPr/>
            <p:nvPr/>
          </p:nvSpPr>
          <p:spPr>
            <a:xfrm>
              <a:off x="3384360" y="6550560"/>
              <a:ext cx="223164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27" name="Freeform 26"/>
            <p:cNvSpPr/>
            <p:nvPr/>
          </p:nvSpPr>
          <p:spPr>
            <a:xfrm>
              <a:off x="4069440" y="669420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sp>
          <p:nvSpPr>
            <p:cNvPr id="28" name="Freeform 27"/>
            <p:cNvSpPr/>
            <p:nvPr/>
          </p:nvSpPr>
          <p:spPr>
            <a:xfrm>
              <a:off x="4969440" y="669420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a:t>
              </a:r>
            </a:p>
          </p:txBody>
        </p:sp>
      </p:grpSp>
      <p:cxnSp>
        <p:nvCxnSpPr>
          <p:cNvPr id="29" name="Curved Connector 28"/>
          <p:cNvCxnSpPr/>
          <p:nvPr/>
        </p:nvCxnSpPr>
        <p:spPr>
          <a:xfrm flipV="1">
            <a:off x="2015280" y="4822200"/>
            <a:ext cx="648000" cy="1116359"/>
          </a:xfrm>
          <a:prstGeom prst="curvedConnector3">
            <a:avLst/>
          </a:prstGeom>
          <a:noFill/>
          <a:ln w="18000">
            <a:solidFill>
              <a:srgbClr val="008000"/>
            </a:solidFill>
            <a:prstDash val="solid"/>
            <a:tailEnd type="arrow"/>
          </a:ln>
        </p:spPr>
      </p:cxnSp>
      <p:cxnSp>
        <p:nvCxnSpPr>
          <p:cNvPr id="30" name="Curved Connector 29"/>
          <p:cNvCxnSpPr/>
          <p:nvPr/>
        </p:nvCxnSpPr>
        <p:spPr>
          <a:xfrm flipV="1">
            <a:off x="2015640" y="5902560"/>
            <a:ext cx="1368360" cy="395999"/>
          </a:xfrm>
          <a:prstGeom prst="curvedConnector3">
            <a:avLst/>
          </a:prstGeom>
          <a:noFill/>
          <a:ln w="18000">
            <a:solidFill>
              <a:srgbClr val="008000"/>
            </a:solidFill>
            <a:prstDash val="solid"/>
            <a:tailEnd type="arrow"/>
          </a:ln>
        </p:spPr>
      </p:cxnSp>
      <p:cxnSp>
        <p:nvCxnSpPr>
          <p:cNvPr id="31" name="Curved Connector 30"/>
          <p:cNvCxnSpPr/>
          <p:nvPr/>
        </p:nvCxnSpPr>
        <p:spPr>
          <a:xfrm>
            <a:off x="2015999" y="6658559"/>
            <a:ext cx="1368361" cy="324001"/>
          </a:xfrm>
          <a:prstGeom prst="curvedConnector3">
            <a:avLst/>
          </a:prstGeom>
          <a:noFill/>
          <a:ln w="18000">
            <a:solidFill>
              <a:srgbClr val="008000"/>
            </a:solidFill>
            <a:prstDash val="solid"/>
            <a:tailEnd type="arrow"/>
          </a:ln>
        </p:spPr>
      </p:cxnSp>
      <p:cxnSp>
        <p:nvCxnSpPr>
          <p:cNvPr id="32" name="Elbow Connector 31"/>
          <p:cNvCxnSpPr>
            <a:stCxn id="9" idx="2"/>
          </p:cNvCxnSpPr>
          <p:nvPr/>
        </p:nvCxnSpPr>
        <p:spPr>
          <a:xfrm rot="16200000" flipH="1">
            <a:off x="588330" y="4916610"/>
            <a:ext cx="1077480" cy="552420"/>
          </a:xfrm>
          <a:prstGeom prst="bentConnector3">
            <a:avLst/>
          </a:prstGeom>
          <a:noFill/>
          <a:ln w="18000">
            <a:solidFill>
              <a:srgbClr val="008000"/>
            </a:solidFill>
            <a:prstDash val="solid"/>
            <a:tailEnd type="arrow"/>
          </a:ln>
        </p:spPr>
      </p:cxnSp>
      <p:grpSp>
        <p:nvGrpSpPr>
          <p:cNvPr id="33" name="Group 32"/>
          <p:cNvGrpSpPr/>
          <p:nvPr/>
        </p:nvGrpSpPr>
        <p:grpSpPr>
          <a:xfrm>
            <a:off x="7882560" y="4390200"/>
            <a:ext cx="864000" cy="2682000"/>
            <a:chOff x="7882560" y="4390200"/>
            <a:chExt cx="864000" cy="2682000"/>
          </a:xfrm>
        </p:grpSpPr>
        <p:sp>
          <p:nvSpPr>
            <p:cNvPr id="34" name="Freeform 33"/>
            <p:cNvSpPr/>
            <p:nvPr/>
          </p:nvSpPr>
          <p:spPr>
            <a:xfrm>
              <a:off x="7882560" y="4390200"/>
              <a:ext cx="864000" cy="2682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t" anchorCtr="1"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list</a:t>
              </a:r>
            </a:p>
          </p:txBody>
        </p:sp>
        <p:sp>
          <p:nvSpPr>
            <p:cNvPr id="35" name="Freeform 34"/>
            <p:cNvSpPr/>
            <p:nvPr/>
          </p:nvSpPr>
          <p:spPr>
            <a:xfrm>
              <a:off x="7991280" y="489348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a:t>
              </a:r>
            </a:p>
          </p:txBody>
        </p:sp>
        <p:sp>
          <p:nvSpPr>
            <p:cNvPr id="36" name="Freeform 35"/>
            <p:cNvSpPr/>
            <p:nvPr/>
          </p:nvSpPr>
          <p:spPr>
            <a:xfrm>
              <a:off x="8134920" y="575820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37" name="Freeform 36"/>
            <p:cNvSpPr/>
            <p:nvPr/>
          </p:nvSpPr>
          <p:spPr>
            <a:xfrm>
              <a:off x="8135280" y="6118199"/>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38" name="Freeform 37"/>
            <p:cNvSpPr/>
            <p:nvPr/>
          </p:nvSpPr>
          <p:spPr>
            <a:xfrm>
              <a:off x="8135640" y="6478199"/>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grpSp>
      <p:cxnSp>
        <p:nvCxnSpPr>
          <p:cNvPr id="39" name="Curved Connector 38"/>
          <p:cNvCxnSpPr>
            <a:stCxn id="37" idx="3"/>
          </p:cNvCxnSpPr>
          <p:nvPr/>
        </p:nvCxnSpPr>
        <p:spPr>
          <a:xfrm flipH="1" flipV="1">
            <a:off x="5615640" y="5902560"/>
            <a:ext cx="2519640" cy="395639"/>
          </a:xfrm>
          <a:prstGeom prst="curvedConnector3">
            <a:avLst/>
          </a:prstGeom>
          <a:noFill/>
          <a:ln w="18000">
            <a:solidFill>
              <a:srgbClr val="008000"/>
            </a:solidFill>
            <a:prstDash val="solid"/>
            <a:tailEnd type="arrow"/>
          </a:ln>
        </p:spPr>
      </p:cxnSp>
      <p:cxnSp>
        <p:nvCxnSpPr>
          <p:cNvPr id="40" name="Curved Connector 39"/>
          <p:cNvCxnSpPr>
            <a:stCxn id="38" idx="3"/>
          </p:cNvCxnSpPr>
          <p:nvPr/>
        </p:nvCxnSpPr>
        <p:spPr>
          <a:xfrm rot="10800000" flipV="1">
            <a:off x="5616000" y="6658198"/>
            <a:ext cx="2519640" cy="324361"/>
          </a:xfrm>
          <a:prstGeom prst="curvedConnector3">
            <a:avLst/>
          </a:prstGeom>
          <a:noFill/>
          <a:ln w="18000">
            <a:solidFill>
              <a:srgbClr val="008000"/>
            </a:solidFill>
            <a:prstDash val="solid"/>
            <a:tailEnd type="arrow"/>
          </a:ln>
        </p:spPr>
      </p:cxnSp>
      <p:cxnSp>
        <p:nvCxnSpPr>
          <p:cNvPr id="41" name="Elbow Connector 40"/>
          <p:cNvCxnSpPr>
            <a:stCxn id="10" idx="2"/>
          </p:cNvCxnSpPr>
          <p:nvPr/>
        </p:nvCxnSpPr>
        <p:spPr>
          <a:xfrm rot="5400000">
            <a:off x="8050140" y="4630141"/>
            <a:ext cx="1797480" cy="404639"/>
          </a:xfrm>
          <a:prstGeom prst="bentConnector3">
            <a:avLst/>
          </a:prstGeom>
          <a:noFill/>
          <a:ln w="18000">
            <a:solidFill>
              <a:srgbClr val="008000"/>
            </a:solidFill>
            <a:prstDash val="solid"/>
            <a:tailEnd type="arrow"/>
          </a:ln>
        </p:spPr>
      </p:cxnSp>
      <p:cxnSp>
        <p:nvCxnSpPr>
          <p:cNvPr id="42" name="Curved Connector 41"/>
          <p:cNvCxnSpPr>
            <a:stCxn id="36" idx="3"/>
          </p:cNvCxnSpPr>
          <p:nvPr/>
        </p:nvCxnSpPr>
        <p:spPr>
          <a:xfrm rot="10800000">
            <a:off x="7415280" y="4822562"/>
            <a:ext cx="719640" cy="1115639"/>
          </a:xfrm>
          <a:prstGeom prst="curvedConnector2">
            <a:avLst/>
          </a:prstGeom>
          <a:noFill/>
          <a:ln w="18000">
            <a:solidFill>
              <a:srgbClr val="008000"/>
            </a:solidFill>
            <a:prstDash val="solid"/>
            <a:tailEnd type="arrow"/>
          </a:ln>
        </p:spPr>
      </p:cxnSp>
      <p:grpSp>
        <p:nvGrpSpPr>
          <p:cNvPr id="43" name="Group 42"/>
          <p:cNvGrpSpPr/>
          <p:nvPr/>
        </p:nvGrpSpPr>
        <p:grpSpPr>
          <a:xfrm>
            <a:off x="2663280" y="4390200"/>
            <a:ext cx="2231640" cy="864000"/>
            <a:chOff x="2663280" y="4390200"/>
            <a:chExt cx="2231640" cy="864000"/>
          </a:xfrm>
        </p:grpSpPr>
        <p:sp>
          <p:nvSpPr>
            <p:cNvPr id="44" name="Freeform 43"/>
            <p:cNvSpPr/>
            <p:nvPr/>
          </p:nvSpPr>
          <p:spPr>
            <a:xfrm>
              <a:off x="2663280" y="4390200"/>
              <a:ext cx="223164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45" name="Freeform 44"/>
            <p:cNvSpPr/>
            <p:nvPr/>
          </p:nvSpPr>
          <p:spPr>
            <a:xfrm>
              <a:off x="3348360" y="4533840"/>
              <a:ext cx="538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sp>
          <p:nvSpPr>
            <p:cNvPr id="46" name="Freeform 45"/>
            <p:cNvSpPr/>
            <p:nvPr/>
          </p:nvSpPr>
          <p:spPr>
            <a:xfrm>
              <a:off x="4248360" y="4533840"/>
              <a:ext cx="394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solidFill>
                    <a:srgbClr val="0000FF"/>
                  </a:solidFill>
                  <a:latin typeface="Liberation Mono" pitchFamily="49"/>
                  <a:ea typeface="WenQuanYi Micro Hei" pitchFamily="2"/>
                  <a:cs typeface="Lohit Devanagari" pitchFamily="2"/>
                </a:rPr>
                <a:t>A</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name="page27">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pPr lvl="0"/>
            <a:fld id="{1244D915-8011-4D6B-93A8-D449FA65E732}" type="slidenum">
              <a:t>27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Pure concatenation</a:t>
            </a:r>
          </a:p>
        </p:txBody>
      </p:sp>
      <p:sp>
        <p:nvSpPr>
          <p:cNvPr id="3" name="TextBox 2"/>
          <p:cNvSpPr txBox="1"/>
          <p:nvPr/>
        </p:nvSpPr>
        <p:spPr>
          <a:xfrm>
            <a:off x="505799" y="18745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1874520"/>
            <a:ext cx="40946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'Hello,</a:t>
            </a:r>
            <a:r>
              <a:rPr lang="en-GB" sz="2400" b="1" i="0" u="none" strike="noStrike" kern="1200">
                <a:ln>
                  <a:noFill/>
                </a:ln>
                <a:solidFill>
                  <a:srgbClr val="333333"/>
                </a:solidFill>
                <a:latin typeface="Liberation Mono" pitchFamily="49"/>
                <a:ea typeface="Liberation Mono" pitchFamily="49"/>
                <a:cs typeface="Liberation Mono" pitchFamily="49"/>
              </a:rPr>
              <a:t>␣</a:t>
            </a:r>
            <a:r>
              <a:rPr lang="en-GB" sz="2400" b="1" i="0" u="none" strike="noStrike" kern="1200">
                <a:ln>
                  <a:noFill/>
                </a:ln>
                <a:latin typeface="Liberation Mono" pitchFamily="49"/>
                <a:ea typeface="Liberation Mono" pitchFamily="49"/>
                <a:cs typeface="Liberation Mono" pitchFamily="49"/>
              </a:rPr>
              <a:t>' </a:t>
            </a:r>
            <a:r>
              <a:rPr lang="en-GB" sz="2400" b="1" i="0" u="none" strike="noStrike" kern="1200">
                <a:ln>
                  <a:noFill/>
                </a:ln>
                <a:solidFill>
                  <a:srgbClr val="000000"/>
                </a:solidFill>
                <a:latin typeface="Liberation Mono" pitchFamily="49"/>
                <a:ea typeface="Liberation Mono" pitchFamily="49"/>
                <a:cs typeface="Liberation Mono" pitchFamily="49"/>
              </a:rPr>
              <a:t> </a:t>
            </a:r>
            <a:r>
              <a:rPr lang="en-GB" sz="2400" b="1" i="0" u="none" strike="noStrike" kern="1200">
                <a:ln>
                  <a:noFill/>
                </a:ln>
                <a:latin typeface="Liberation Mono" pitchFamily="49"/>
                <a:ea typeface="Liberation Mono" pitchFamily="49"/>
                <a:cs typeface="Liberation Mono" pitchFamily="49"/>
              </a:rPr>
              <a:t>+</a:t>
            </a:r>
            <a:r>
              <a:rPr lang="en-GB" sz="2400" b="1" i="0" u="none" strike="noStrike" kern="1200">
                <a:ln>
                  <a:noFill/>
                </a:ln>
                <a:solidFill>
                  <a:srgbClr val="000000"/>
                </a:solidFill>
                <a:latin typeface="Liberation Mono" pitchFamily="49"/>
                <a:ea typeface="Liberation Mono" pitchFamily="49"/>
                <a:cs typeface="Liberation Mono" pitchFamily="49"/>
              </a:rPr>
              <a:t> </a:t>
            </a:r>
            <a:r>
              <a:rPr lang="en-GB" sz="2400" b="1" i="0" u="none" strike="noStrike" kern="1200">
                <a:ln>
                  <a:noFill/>
                </a:ln>
                <a:latin typeface="Liberation Mono" pitchFamily="49"/>
                <a:ea typeface="Liberation Mono" pitchFamily="49"/>
                <a:cs typeface="Liberation Mono" pitchFamily="49"/>
              </a:rPr>
              <a:t> 'world!</a:t>
            </a:r>
            <a:r>
              <a:rPr lang="en-GB" sz="2400" b="1" i="0" u="none" strike="noStrike" kern="1200">
                <a:ln>
                  <a:noFill/>
                </a:ln>
                <a:solidFill>
                  <a:srgbClr val="000000"/>
                </a:solidFill>
                <a:latin typeface="Liberation Mono" pitchFamily="49"/>
                <a:ea typeface="Liberation Mono" pitchFamily="49"/>
                <a:cs typeface="Liberation Mono" pitchFamily="49"/>
              </a:rPr>
              <a:t>'</a:t>
            </a:r>
          </a:p>
        </p:txBody>
      </p:sp>
      <p:sp>
        <p:nvSpPr>
          <p:cNvPr id="5" name="TextBox 4"/>
          <p:cNvSpPr txBox="1"/>
          <p:nvPr/>
        </p:nvSpPr>
        <p:spPr>
          <a:xfrm>
            <a:off x="505799" y="2594520"/>
            <a:ext cx="3000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'Hello, world!'</a:t>
            </a:r>
          </a:p>
        </p:txBody>
      </p:sp>
      <p:sp>
        <p:nvSpPr>
          <p:cNvPr id="6" name="TextBox 5"/>
          <p:cNvSpPr txBox="1"/>
          <p:nvPr/>
        </p:nvSpPr>
        <p:spPr>
          <a:xfrm>
            <a:off x="505799" y="367451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1237320" y="3674519"/>
            <a:ext cx="40946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'Hello,' </a:t>
            </a:r>
            <a:r>
              <a:rPr lang="en-GB" sz="2400" b="1" i="0" u="none" strike="noStrike" kern="1200">
                <a:ln>
                  <a:noFill/>
                </a:ln>
                <a:solidFill>
                  <a:srgbClr val="000000"/>
                </a:solidFill>
                <a:latin typeface="Liberation Mono" pitchFamily="49"/>
                <a:ea typeface="Liberation Mono" pitchFamily="49"/>
                <a:cs typeface="Liberation Mono" pitchFamily="49"/>
              </a:rPr>
              <a:t> </a:t>
            </a:r>
            <a:r>
              <a:rPr lang="en-GB" sz="2400" b="1" i="0" u="none" strike="noStrike" kern="1200">
                <a:ln>
                  <a:noFill/>
                </a:ln>
                <a:latin typeface="Liberation Mono" pitchFamily="49"/>
                <a:ea typeface="Liberation Mono" pitchFamily="49"/>
                <a:cs typeface="Liberation Mono" pitchFamily="49"/>
              </a:rPr>
              <a:t>+</a:t>
            </a:r>
            <a:r>
              <a:rPr lang="en-GB" sz="2400" b="1" i="0" u="none" strike="noStrike" kern="1200">
                <a:ln>
                  <a:noFill/>
                </a:ln>
                <a:solidFill>
                  <a:srgbClr val="000000"/>
                </a:solidFill>
                <a:latin typeface="Liberation Mono" pitchFamily="49"/>
                <a:ea typeface="Liberation Mono" pitchFamily="49"/>
                <a:cs typeface="Liberation Mono" pitchFamily="49"/>
              </a:rPr>
              <a:t> </a:t>
            </a:r>
            <a:r>
              <a:rPr lang="en-GB" sz="2400" b="1" i="0" u="none" strike="noStrike" kern="1200">
                <a:ln>
                  <a:noFill/>
                </a:ln>
                <a:latin typeface="Liberation Mono" pitchFamily="49"/>
                <a:ea typeface="Liberation Mono" pitchFamily="49"/>
                <a:cs typeface="Liberation Mono" pitchFamily="49"/>
              </a:rPr>
              <a:t> '</a:t>
            </a:r>
            <a:r>
              <a:rPr lang="en-GB" sz="2400" b="1" i="0" u="none" strike="noStrike" kern="1200">
                <a:ln>
                  <a:noFill/>
                </a:ln>
                <a:solidFill>
                  <a:srgbClr val="C0C0C0"/>
                </a:solidFill>
                <a:latin typeface="Liberation Mono" pitchFamily="49"/>
                <a:ea typeface="Liberation Mono" pitchFamily="49"/>
                <a:cs typeface="Liberation Mono" pitchFamily="49"/>
              </a:rPr>
              <a:t>␣</a:t>
            </a:r>
            <a:r>
              <a:rPr lang="en-GB" sz="2400" b="1" i="0" u="none" strike="noStrike" kern="1200">
                <a:ln>
                  <a:noFill/>
                </a:ln>
                <a:latin typeface="Liberation Mono" pitchFamily="49"/>
                <a:ea typeface="Liberation Mono" pitchFamily="49"/>
                <a:cs typeface="Liberation Mono" pitchFamily="49"/>
              </a:rPr>
              <a:t>world!</a:t>
            </a:r>
            <a:r>
              <a:rPr lang="en-GB" sz="2400" b="1" i="0" u="none" strike="noStrike" kern="1200">
                <a:ln>
                  <a:noFill/>
                </a:ln>
                <a:solidFill>
                  <a:srgbClr val="000000"/>
                </a:solidFill>
                <a:latin typeface="Liberation Mono" pitchFamily="49"/>
                <a:ea typeface="Liberation Mono" pitchFamily="49"/>
                <a:cs typeface="Liberation Mono" pitchFamily="49"/>
              </a:rPr>
              <a:t>'</a:t>
            </a:r>
          </a:p>
        </p:txBody>
      </p:sp>
      <p:sp>
        <p:nvSpPr>
          <p:cNvPr id="8" name="TextBox 7"/>
          <p:cNvSpPr txBox="1"/>
          <p:nvPr/>
        </p:nvSpPr>
        <p:spPr>
          <a:xfrm>
            <a:off x="505799" y="4394520"/>
            <a:ext cx="3000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'Hello, world!'</a:t>
            </a:r>
          </a:p>
        </p:txBody>
      </p:sp>
      <p:sp>
        <p:nvSpPr>
          <p:cNvPr id="9" name="TextBox 8"/>
          <p:cNvSpPr txBox="1"/>
          <p:nvPr/>
        </p:nvSpPr>
        <p:spPr>
          <a:xfrm>
            <a:off x="505799" y="54745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0" name="TextBox 9"/>
          <p:cNvSpPr txBox="1"/>
          <p:nvPr/>
        </p:nvSpPr>
        <p:spPr>
          <a:xfrm>
            <a:off x="1237320" y="5474520"/>
            <a:ext cx="3916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'Hello,' </a:t>
            </a:r>
            <a:r>
              <a:rPr lang="en-GB" sz="2400" b="1" i="0" u="none" strike="noStrike" kern="1200">
                <a:ln>
                  <a:noFill/>
                </a:ln>
                <a:solidFill>
                  <a:srgbClr val="000000"/>
                </a:solidFill>
                <a:latin typeface="Liberation Mono" pitchFamily="49"/>
                <a:ea typeface="Liberation Mono" pitchFamily="49"/>
                <a:cs typeface="Liberation Mono" pitchFamily="49"/>
              </a:rPr>
              <a:t> </a:t>
            </a:r>
            <a:r>
              <a:rPr lang="en-GB" sz="2400" b="1" i="0" u="none" strike="noStrike" kern="1200">
                <a:ln>
                  <a:noFill/>
                </a:ln>
                <a:latin typeface="Liberation Mono" pitchFamily="49"/>
                <a:ea typeface="Liberation Mono" pitchFamily="49"/>
                <a:cs typeface="Liberation Mono" pitchFamily="49"/>
              </a:rPr>
              <a:t>+</a:t>
            </a:r>
            <a:r>
              <a:rPr lang="en-GB" sz="2400" b="1" i="0" u="none" strike="noStrike" kern="1200">
                <a:ln>
                  <a:noFill/>
                </a:ln>
                <a:solidFill>
                  <a:srgbClr val="000000"/>
                </a:solidFill>
                <a:latin typeface="Liberation Mono" pitchFamily="49"/>
                <a:ea typeface="Liberation Mono" pitchFamily="49"/>
                <a:cs typeface="Liberation Mono" pitchFamily="49"/>
              </a:rPr>
              <a:t> </a:t>
            </a:r>
            <a:r>
              <a:rPr lang="en-GB" sz="2400" b="1" i="0" u="none" strike="noStrike" kern="1200">
                <a:ln>
                  <a:noFill/>
                </a:ln>
                <a:latin typeface="Liberation Mono" pitchFamily="49"/>
                <a:ea typeface="Liberation Mono" pitchFamily="49"/>
                <a:cs typeface="Liberation Mono" pitchFamily="49"/>
              </a:rPr>
              <a:t> 'world!</a:t>
            </a:r>
            <a:r>
              <a:rPr lang="en-GB" sz="2400" b="1" i="0" u="none" strike="noStrike" kern="1200">
                <a:ln>
                  <a:noFill/>
                </a:ln>
                <a:solidFill>
                  <a:srgbClr val="000000"/>
                </a:solidFill>
                <a:latin typeface="Liberation Mono" pitchFamily="49"/>
                <a:ea typeface="Liberation Mono" pitchFamily="49"/>
                <a:cs typeface="Liberation Mono" pitchFamily="49"/>
              </a:rPr>
              <a:t>'</a:t>
            </a:r>
          </a:p>
        </p:txBody>
      </p:sp>
      <p:sp>
        <p:nvSpPr>
          <p:cNvPr id="11" name="TextBox 10"/>
          <p:cNvSpPr txBox="1"/>
          <p:nvPr/>
        </p:nvSpPr>
        <p:spPr>
          <a:xfrm>
            <a:off x="505799" y="619452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'Hello,world!'</a:t>
            </a:r>
          </a:p>
        </p:txBody>
      </p:sp>
      <p:sp>
        <p:nvSpPr>
          <p:cNvPr id="12" name="TextBox 11"/>
          <p:cNvSpPr txBox="1"/>
          <p:nvPr/>
        </p:nvSpPr>
        <p:spPr>
          <a:xfrm>
            <a:off x="6265799" y="3674519"/>
            <a:ext cx="197172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Only simple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concatenation</a:t>
            </a:r>
          </a:p>
        </p:txBody>
      </p:sp>
      <p:sp>
        <p:nvSpPr>
          <p:cNvPr id="13" name="TextBox 12"/>
          <p:cNvSpPr txBox="1"/>
          <p:nvPr/>
        </p:nvSpPr>
        <p:spPr>
          <a:xfrm>
            <a:off x="6256800" y="5465880"/>
            <a:ext cx="244548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No spaces added</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automatically.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name="page270">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pPr lvl="0"/>
            <a:fld id="{9BE11986-D9E1-4A5A-8AC3-992FB55778AB}" type="slidenum">
              <a:t>270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Progress</a:t>
            </a:r>
          </a:p>
        </p:txBody>
      </p:sp>
      <p:sp>
        <p:nvSpPr>
          <p:cNvPr id="3" name="TextBox 2"/>
          <p:cNvSpPr txBox="1"/>
          <p:nvPr/>
        </p:nvSpPr>
        <p:spPr>
          <a:xfrm>
            <a:off x="515520" y="1944720"/>
            <a:ext cx="886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Slices</a:t>
            </a:r>
          </a:p>
        </p:txBody>
      </p:sp>
      <p:sp>
        <p:nvSpPr>
          <p:cNvPr id="4" name="TextBox 3"/>
          <p:cNvSpPr txBox="1"/>
          <p:nvPr/>
        </p:nvSpPr>
        <p:spPr>
          <a:xfrm>
            <a:off x="515520" y="4464720"/>
            <a:ext cx="26330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items[</a:t>
            </a:r>
            <a:r>
              <a:rPr lang="en-GB" sz="2400" b="0" i="0" u="none" strike="noStrike" kern="1200">
                <a:ln>
                  <a:noFill/>
                </a:ln>
                <a:solidFill>
                  <a:srgbClr val="008000"/>
                </a:solidFill>
                <a:latin typeface="Liberation Mono" pitchFamily="49"/>
                <a:ea typeface="WenQuanYi Micro Hei" pitchFamily="2"/>
                <a:cs typeface="Lohit Devanagari" pitchFamily="2"/>
              </a:rPr>
              <a:t>from</a:t>
            </a:r>
            <a:r>
              <a:rPr lang="en-GB" sz="2400" b="0" i="0" u="none" strike="noStrike" kern="1200">
                <a:ln>
                  <a:noFill/>
                </a:ln>
                <a:latin typeface="Liberation Mono" pitchFamily="49"/>
                <a:ea typeface="WenQuanYi Micro Hei" pitchFamily="2"/>
                <a:cs typeface="Lohit Devanagari" pitchFamily="2"/>
              </a:rPr>
              <a:t>:</a:t>
            </a:r>
            <a:r>
              <a:rPr lang="en-GB" sz="2400" b="0" i="0" u="none" strike="noStrike" kern="1200">
                <a:ln>
                  <a:noFill/>
                </a:ln>
                <a:solidFill>
                  <a:srgbClr val="800000"/>
                </a:solidFill>
                <a:latin typeface="Liberation Mono" pitchFamily="49"/>
                <a:ea typeface="WenQuanYi Micro Hei" pitchFamily="2"/>
                <a:cs typeface="Lohit Devanagari" pitchFamily="2"/>
              </a:rPr>
              <a:t>to</a:t>
            </a:r>
            <a:r>
              <a:rPr lang="en-GB" sz="2400" b="0" i="0" u="none" strike="noStrike" kern="1200">
                <a:ln>
                  <a:noFill/>
                </a:ln>
                <a:latin typeface="Liberation Mono" pitchFamily="49"/>
                <a:ea typeface="WenQuanYi Micro Hei" pitchFamily="2"/>
                <a:cs typeface="Lohit Devanagari" pitchFamily="2"/>
              </a:rPr>
              <a:t>]</a:t>
            </a:r>
          </a:p>
        </p:txBody>
      </p:sp>
      <p:sp>
        <p:nvSpPr>
          <p:cNvPr id="5" name="TextBox 4"/>
          <p:cNvSpPr txBox="1"/>
          <p:nvPr/>
        </p:nvSpPr>
        <p:spPr>
          <a:xfrm>
            <a:off x="515520" y="5184720"/>
            <a:ext cx="19015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items[:</a:t>
            </a:r>
            <a:r>
              <a:rPr lang="en-GB" sz="2400" b="0" i="0" u="none" strike="noStrike" kern="1200">
                <a:ln>
                  <a:noFill/>
                </a:ln>
                <a:solidFill>
                  <a:srgbClr val="800000"/>
                </a:solidFill>
                <a:latin typeface="Liberation Mono" pitchFamily="49"/>
                <a:ea typeface="WenQuanYi Micro Hei" pitchFamily="2"/>
                <a:cs typeface="Lohit Devanagari" pitchFamily="2"/>
              </a:rPr>
              <a:t>to</a:t>
            </a:r>
            <a:r>
              <a:rPr lang="en-GB" sz="2400" b="0" i="0" u="none" strike="noStrike" kern="1200">
                <a:ln>
                  <a:noFill/>
                </a:ln>
                <a:latin typeface="Liberation Mono" pitchFamily="49"/>
                <a:ea typeface="WenQuanYi Micro Hei" pitchFamily="2"/>
                <a:cs typeface="Lohit Devanagari" pitchFamily="2"/>
              </a:rPr>
              <a:t>]</a:t>
            </a:r>
          </a:p>
        </p:txBody>
      </p:sp>
      <p:sp>
        <p:nvSpPr>
          <p:cNvPr id="6" name="TextBox 5"/>
          <p:cNvSpPr txBox="1"/>
          <p:nvPr/>
        </p:nvSpPr>
        <p:spPr>
          <a:xfrm>
            <a:off x="515520" y="5904719"/>
            <a:ext cx="22672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items[</a:t>
            </a:r>
            <a:r>
              <a:rPr lang="en-GB" sz="2400" b="0" i="0" u="none" strike="noStrike" kern="1200">
                <a:ln>
                  <a:noFill/>
                </a:ln>
                <a:solidFill>
                  <a:srgbClr val="008000"/>
                </a:solidFill>
                <a:latin typeface="Liberation Mono" pitchFamily="49"/>
                <a:ea typeface="WenQuanYi Micro Hei" pitchFamily="2"/>
                <a:cs typeface="Lohit Devanagari" pitchFamily="2"/>
              </a:rPr>
              <a:t>from</a:t>
            </a:r>
            <a:r>
              <a:rPr lang="en-GB" sz="24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515520" y="6624719"/>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items[:]</a:t>
            </a:r>
          </a:p>
        </p:txBody>
      </p:sp>
      <p:sp>
        <p:nvSpPr>
          <p:cNvPr id="8" name="TextBox 7"/>
          <p:cNvSpPr txBox="1"/>
          <p:nvPr/>
        </p:nvSpPr>
        <p:spPr>
          <a:xfrm>
            <a:off x="4835520" y="4464720"/>
            <a:ext cx="3913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items[</a:t>
            </a:r>
            <a:r>
              <a:rPr lang="en-GB" sz="2400" b="0" i="0" u="none" strike="noStrike" kern="1200">
                <a:ln>
                  <a:noFill/>
                </a:ln>
                <a:solidFill>
                  <a:srgbClr val="008000"/>
                </a:solidFill>
                <a:latin typeface="Liberation Mono" pitchFamily="49"/>
                <a:ea typeface="WenQuanYi Micro Hei" pitchFamily="2"/>
                <a:cs typeface="Lohit Devanagari" pitchFamily="2"/>
              </a:rPr>
              <a:t>from</a:t>
            </a:r>
            <a:r>
              <a:rPr lang="en-GB" sz="2400" b="0" i="0" u="none" strike="noStrike" kern="1200">
                <a:ln>
                  <a:noFill/>
                </a:ln>
                <a:latin typeface="Liberation Mono" pitchFamily="49"/>
                <a:ea typeface="WenQuanYi Micro Hei" pitchFamily="2"/>
                <a:cs typeface="Lohit Devanagari" pitchFamily="2"/>
              </a:rPr>
              <a:t>:</a:t>
            </a:r>
            <a:r>
              <a:rPr lang="en-GB" sz="2400" b="0" i="0" u="none" strike="noStrike" kern="1200">
                <a:ln>
                  <a:noFill/>
                </a:ln>
                <a:solidFill>
                  <a:srgbClr val="800000"/>
                </a:solidFill>
                <a:latin typeface="Liberation Mono" pitchFamily="49"/>
                <a:ea typeface="WenQuanYi Micro Hei" pitchFamily="2"/>
                <a:cs typeface="Lohit Devanagari" pitchFamily="2"/>
              </a:rPr>
              <a:t>to</a:t>
            </a:r>
            <a:r>
              <a:rPr lang="en-GB" sz="2400" b="0" i="0" u="none" strike="noStrike" kern="1200">
                <a:ln>
                  <a:noFill/>
                </a:ln>
                <a:latin typeface="Liberation Mono" pitchFamily="49"/>
                <a:ea typeface="WenQuanYi Micro Hei" pitchFamily="2"/>
                <a:cs typeface="Lohit Devanagari" pitchFamily="2"/>
              </a:rPr>
              <a:t>:</a:t>
            </a:r>
            <a:r>
              <a:rPr lang="en-GB" sz="2400" b="0" i="0" u="none" strike="noStrike" kern="1200">
                <a:ln>
                  <a:noFill/>
                </a:ln>
                <a:solidFill>
                  <a:srgbClr val="000080"/>
                </a:solidFill>
                <a:latin typeface="Liberation Mono" pitchFamily="49"/>
                <a:ea typeface="WenQuanYi Micro Hei" pitchFamily="2"/>
                <a:cs typeface="Lohit Devanagari" pitchFamily="2"/>
              </a:rPr>
              <a:t>stride</a:t>
            </a:r>
            <a:r>
              <a:rPr lang="en-GB" sz="2400" b="0" i="0" u="none" strike="noStrike" kern="1200">
                <a:ln>
                  <a:noFill/>
                </a:ln>
                <a:latin typeface="Liberation Mono" pitchFamily="49"/>
                <a:ea typeface="WenQuanYi Micro Hei" pitchFamily="2"/>
                <a:cs typeface="Lohit Devanagari" pitchFamily="2"/>
              </a:rPr>
              <a:t>]</a:t>
            </a:r>
          </a:p>
        </p:txBody>
      </p:sp>
      <p:sp>
        <p:nvSpPr>
          <p:cNvPr id="9" name="TextBox 8"/>
          <p:cNvSpPr txBox="1"/>
          <p:nvPr/>
        </p:nvSpPr>
        <p:spPr>
          <a:xfrm>
            <a:off x="4835520" y="5184720"/>
            <a:ext cx="318167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items[:</a:t>
            </a:r>
            <a:r>
              <a:rPr lang="en-GB" sz="2400" b="0" i="0" u="none" strike="noStrike" kern="1200">
                <a:ln>
                  <a:noFill/>
                </a:ln>
                <a:solidFill>
                  <a:srgbClr val="800000"/>
                </a:solidFill>
                <a:latin typeface="Liberation Mono" pitchFamily="49"/>
                <a:ea typeface="WenQuanYi Micro Hei" pitchFamily="2"/>
                <a:cs typeface="Lohit Devanagari" pitchFamily="2"/>
              </a:rPr>
              <a:t>to</a:t>
            </a:r>
            <a:r>
              <a:rPr lang="en-GB" sz="2400" b="0" i="0" u="none" strike="noStrike" kern="1200">
                <a:ln>
                  <a:noFill/>
                </a:ln>
                <a:latin typeface="Liberation Mono" pitchFamily="49"/>
                <a:ea typeface="WenQuanYi Micro Hei" pitchFamily="2"/>
                <a:cs typeface="Lohit Devanagari" pitchFamily="2"/>
              </a:rPr>
              <a:t>:</a:t>
            </a:r>
            <a:r>
              <a:rPr lang="en-GB" sz="2400" b="0" i="0" u="none" strike="noStrike" kern="1200">
                <a:ln>
                  <a:noFill/>
                </a:ln>
                <a:solidFill>
                  <a:srgbClr val="000080"/>
                </a:solidFill>
                <a:latin typeface="Liberation Mono" pitchFamily="49"/>
                <a:ea typeface="WenQuanYi Micro Hei" pitchFamily="2"/>
                <a:cs typeface="Lohit Devanagari" pitchFamily="2"/>
              </a:rPr>
              <a:t>stride</a:t>
            </a:r>
            <a:r>
              <a:rPr lang="en-GB" sz="2400" b="0" i="0" u="none" strike="noStrike" kern="1200">
                <a:ln>
                  <a:noFill/>
                </a:ln>
                <a:latin typeface="Liberation Mono" pitchFamily="49"/>
                <a:ea typeface="WenQuanYi Micro Hei" pitchFamily="2"/>
                <a:cs typeface="Lohit Devanagari" pitchFamily="2"/>
              </a:rPr>
              <a:t>]</a:t>
            </a:r>
          </a:p>
        </p:txBody>
      </p:sp>
      <p:sp>
        <p:nvSpPr>
          <p:cNvPr id="10" name="TextBox 9"/>
          <p:cNvSpPr txBox="1"/>
          <p:nvPr/>
        </p:nvSpPr>
        <p:spPr>
          <a:xfrm>
            <a:off x="4835520" y="5904719"/>
            <a:ext cx="35474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items[</a:t>
            </a:r>
            <a:r>
              <a:rPr lang="en-GB" sz="2400" b="0" i="0" u="none" strike="noStrike" kern="1200">
                <a:ln>
                  <a:noFill/>
                </a:ln>
                <a:solidFill>
                  <a:srgbClr val="008000"/>
                </a:solidFill>
                <a:latin typeface="Liberation Mono" pitchFamily="49"/>
                <a:ea typeface="WenQuanYi Micro Hei" pitchFamily="2"/>
                <a:cs typeface="Lohit Devanagari" pitchFamily="2"/>
              </a:rPr>
              <a:t>from</a:t>
            </a:r>
            <a:r>
              <a:rPr lang="en-GB" sz="2400" b="0" i="0" u="none" strike="noStrike" kern="1200">
                <a:ln>
                  <a:noFill/>
                </a:ln>
                <a:latin typeface="Liberation Mono" pitchFamily="49"/>
                <a:ea typeface="WenQuanYi Micro Hei" pitchFamily="2"/>
                <a:cs typeface="Lohit Devanagari" pitchFamily="2"/>
              </a:rPr>
              <a:t>::</a:t>
            </a:r>
            <a:r>
              <a:rPr lang="en-GB" sz="2400" b="0" i="0" u="none" strike="noStrike" kern="1200">
                <a:ln>
                  <a:noFill/>
                </a:ln>
                <a:solidFill>
                  <a:srgbClr val="000080"/>
                </a:solidFill>
                <a:latin typeface="Liberation Mono" pitchFamily="49"/>
                <a:ea typeface="WenQuanYi Micro Hei" pitchFamily="2"/>
                <a:cs typeface="Lohit Devanagari" pitchFamily="2"/>
              </a:rPr>
              <a:t>stride</a:t>
            </a:r>
            <a:r>
              <a:rPr lang="en-GB" sz="2400" b="0" i="0" u="none" strike="noStrike" kern="1200">
                <a:ln>
                  <a:noFill/>
                </a:ln>
                <a:latin typeface="Liberation Mono" pitchFamily="49"/>
                <a:ea typeface="WenQuanYi Micro Hei" pitchFamily="2"/>
                <a:cs typeface="Lohit Devanagari" pitchFamily="2"/>
              </a:rPr>
              <a:t>]</a:t>
            </a:r>
          </a:p>
        </p:txBody>
      </p:sp>
      <p:sp>
        <p:nvSpPr>
          <p:cNvPr id="11" name="TextBox 10"/>
          <p:cNvSpPr txBox="1"/>
          <p:nvPr/>
        </p:nvSpPr>
        <p:spPr>
          <a:xfrm>
            <a:off x="4835520" y="6624719"/>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items[::</a:t>
            </a:r>
            <a:r>
              <a:rPr lang="en-GB" sz="2400" b="0" i="0" u="none" strike="noStrike" kern="1200">
                <a:ln>
                  <a:noFill/>
                </a:ln>
                <a:solidFill>
                  <a:srgbClr val="000080"/>
                </a:solidFill>
                <a:latin typeface="Liberation Mono" pitchFamily="49"/>
                <a:ea typeface="WenQuanYi Micro Hei" pitchFamily="2"/>
                <a:cs typeface="Lohit Devanagari" pitchFamily="2"/>
              </a:rPr>
              <a:t>stride</a:t>
            </a:r>
            <a:r>
              <a:rPr lang="en-GB" sz="2400" b="0" i="0" u="none" strike="noStrike" kern="1200">
                <a:ln>
                  <a:noFill/>
                </a:ln>
                <a:latin typeface="Liberation Mono" pitchFamily="49"/>
                <a:ea typeface="WenQuanYi Micro Hei" pitchFamily="2"/>
                <a:cs typeface="Lohit Devanagari" pitchFamily="2"/>
              </a:rPr>
              <a:t>]</a:t>
            </a:r>
          </a:p>
        </p:txBody>
      </p:sp>
      <p:sp>
        <p:nvSpPr>
          <p:cNvPr id="12" name="TextBox 11"/>
          <p:cNvSpPr txBox="1"/>
          <p:nvPr/>
        </p:nvSpPr>
        <p:spPr>
          <a:xfrm>
            <a:off x="515520" y="2665080"/>
            <a:ext cx="256463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End-limit excluded</a:t>
            </a:r>
          </a:p>
        </p:txBody>
      </p:sp>
      <p:sp>
        <p:nvSpPr>
          <p:cNvPr id="13" name="TextBox 12"/>
          <p:cNvSpPr txBox="1"/>
          <p:nvPr/>
        </p:nvSpPr>
        <p:spPr>
          <a:xfrm>
            <a:off x="515879" y="3385440"/>
            <a:ext cx="23770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Slices are copies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name="page271">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pPr lvl="0"/>
            <a:fld id="{C6C61F99-0F9D-4541-BD58-B1C21D115314}" type="slidenum">
              <a:t>271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Exercise 15</a:t>
            </a:r>
          </a:p>
        </p:txBody>
      </p:sp>
      <p:grpSp>
        <p:nvGrpSpPr>
          <p:cNvPr id="3" name="Group 2"/>
          <p:cNvGrpSpPr/>
          <p:nvPr/>
        </p:nvGrpSpPr>
        <p:grpSpPr>
          <a:xfrm>
            <a:off x="7559279" y="6292799"/>
            <a:ext cx="2250360" cy="871200"/>
            <a:chOff x="7559279" y="6292799"/>
            <a:chExt cx="2250360" cy="871200"/>
          </a:xfrm>
        </p:grpSpPr>
        <p:sp>
          <p:nvSpPr>
            <p:cNvPr id="4" name="TextBox 3"/>
            <p:cNvSpPr txBox="1"/>
            <p:nvPr/>
          </p:nvSpPr>
          <p:spPr>
            <a:xfrm>
              <a:off x="8415720" y="6428160"/>
              <a:ext cx="1393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3 minutes</a:t>
              </a:r>
            </a:p>
          </p:txBody>
        </p:sp>
        <p:pic>
          <p:nvPicPr>
            <p:cNvPr id="5" name="Picture 4"/>
            <p:cNvPicPr>
              <a:picLocks noChangeAspect="1"/>
            </p:cNvPicPr>
            <p:nvPr/>
          </p:nvPicPr>
          <p:blipFill>
            <a:blip r:embed="rId3">
              <a:lum/>
              <a:alphaModFix/>
            </a:blip>
            <a:srcRect/>
            <a:stretch>
              <a:fillRect/>
            </a:stretch>
          </p:blipFill>
          <p:spPr>
            <a:xfrm>
              <a:off x="7559279" y="6292799"/>
              <a:ext cx="871200" cy="871200"/>
            </a:xfrm>
            <a:prstGeom prst="rect">
              <a:avLst/>
            </a:prstGeom>
            <a:noFill/>
            <a:ln>
              <a:noFill/>
            </a:ln>
          </p:spPr>
        </p:pic>
      </p:grpSp>
      <p:sp>
        <p:nvSpPr>
          <p:cNvPr id="6" name="TextBox 5"/>
          <p:cNvSpPr txBox="1"/>
          <p:nvPr/>
        </p:nvSpPr>
        <p:spPr>
          <a:xfrm>
            <a:off x="515520" y="1944720"/>
            <a:ext cx="4361400" cy="10918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Predict what this Python will do.</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Then run it.</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Were you right?</a:t>
            </a:r>
          </a:p>
        </p:txBody>
      </p:sp>
      <p:sp>
        <p:nvSpPr>
          <p:cNvPr id="7" name="TextBox 6"/>
          <p:cNvSpPr txBox="1"/>
          <p:nvPr/>
        </p:nvSpPr>
        <p:spPr>
          <a:xfrm>
            <a:off x="5555520" y="228132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exercise15.py</a:t>
            </a:r>
          </a:p>
        </p:txBody>
      </p:sp>
      <p:sp>
        <p:nvSpPr>
          <p:cNvPr id="8" name="TextBox 7"/>
          <p:cNvSpPr txBox="1"/>
          <p:nvPr/>
        </p:nvSpPr>
        <p:spPr>
          <a:xfrm>
            <a:off x="515520" y="3385080"/>
            <a:ext cx="9306000" cy="421325"/>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dirty="0">
                <a:ln>
                  <a:noFill/>
                </a:ln>
                <a:latin typeface="Liberation Mono" pitchFamily="49"/>
                <a:ea typeface="WenQuanYi Micro Hei" pitchFamily="2"/>
                <a:cs typeface="Lohit Devanagari" pitchFamily="2"/>
              </a:rPr>
              <a:t>foo = [4, 6, 2, 7, 3, 1, 9, 4, 2, 7, 4, 6, 0, 2</a:t>
            </a:r>
            <a:r>
              <a:rPr lang="en-GB" sz="2400" b="0" i="0" u="none" strike="noStrike" kern="1200" dirty="0" smtClean="0">
                <a:ln>
                  <a:noFill/>
                </a:ln>
                <a:latin typeface="Liberation Mono" pitchFamily="49"/>
                <a:ea typeface="WenQuanYi Micro Hei" pitchFamily="2"/>
                <a:cs typeface="Lohit Devanagari" pitchFamily="2"/>
              </a:rPr>
              <a:t>]	</a:t>
            </a:r>
            <a:endParaRPr lang="en-GB" sz="2400" b="0" i="0" u="none" strike="noStrike" kern="1200" dirty="0">
              <a:ln>
                <a:noFill/>
              </a:ln>
              <a:latin typeface="Liberation Mono" pitchFamily="49"/>
              <a:ea typeface="WenQuanYi Micro Hei" pitchFamily="2"/>
              <a:cs typeface="Lohit Devanagari" pitchFamily="2"/>
            </a:endParaRPr>
          </a:p>
        </p:txBody>
      </p:sp>
      <p:sp>
        <p:nvSpPr>
          <p:cNvPr id="9" name="TextBox 8"/>
          <p:cNvSpPr txBox="1"/>
          <p:nvPr/>
        </p:nvSpPr>
        <p:spPr>
          <a:xfrm>
            <a:off x="515520" y="4105080"/>
            <a:ext cx="3183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bar = foo[3:12:3]</a:t>
            </a:r>
          </a:p>
        </p:txBody>
      </p:sp>
      <p:sp>
        <p:nvSpPr>
          <p:cNvPr id="10" name="TextBox 9"/>
          <p:cNvSpPr txBox="1"/>
          <p:nvPr/>
        </p:nvSpPr>
        <p:spPr>
          <a:xfrm>
            <a:off x="515520" y="4825080"/>
            <a:ext cx="3000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bar[2] += foo[4]</a:t>
            </a:r>
          </a:p>
        </p:txBody>
      </p:sp>
      <p:sp>
        <p:nvSpPr>
          <p:cNvPr id="11" name="TextBox 10"/>
          <p:cNvSpPr txBox="1"/>
          <p:nvPr/>
        </p:nvSpPr>
        <p:spPr>
          <a:xfrm>
            <a:off x="515520" y="554508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foo[0] = bar[1]</a:t>
            </a:r>
          </a:p>
        </p:txBody>
      </p:sp>
      <p:sp>
        <p:nvSpPr>
          <p:cNvPr id="12" name="TextBox 11"/>
          <p:cNvSpPr txBox="1"/>
          <p:nvPr/>
        </p:nvSpPr>
        <p:spPr>
          <a:xfrm>
            <a:off x="515520" y="6265079"/>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print(bar)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name="page272">
    <p:spTree>
      <p:nvGrpSpPr>
        <p:cNvPr id="1" name=""/>
        <p:cNvGrpSpPr/>
        <p:nvPr/>
      </p:nvGrpSpPr>
      <p:grpSpPr>
        <a:xfrm>
          <a:off x="0" y="0"/>
          <a:ext cx="0" cy="0"/>
          <a:chOff x="0" y="0"/>
          <a:chExt cx="0" cy="0"/>
        </a:xfrm>
      </p:grpSpPr>
      <p:sp>
        <p:nvSpPr>
          <p:cNvPr id="18" name="Slide Number Placeholder 1"/>
          <p:cNvSpPr>
            <a:spLocks noGrp="1"/>
          </p:cNvSpPr>
          <p:nvPr>
            <p:ph type="sldNum" sz="quarter" idx="10"/>
          </p:nvPr>
        </p:nvSpPr>
        <p:spPr/>
        <p:txBody>
          <a:bodyPr/>
          <a:lstStyle/>
          <a:p>
            <a:pPr lvl="0"/>
            <a:fld id="{13D2E983-8B9E-4718-BDA0-2A8140B768F5}" type="slidenum">
              <a:t>272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Files</a:t>
            </a:r>
          </a:p>
        </p:txBody>
      </p:sp>
      <p:sp>
        <p:nvSpPr>
          <p:cNvPr id="3" name="Freeform 2"/>
          <p:cNvSpPr/>
          <p:nvPr/>
        </p:nvSpPr>
        <p:spPr>
          <a:xfrm>
            <a:off x="522720" y="2195280"/>
            <a:ext cx="1022400" cy="111492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0099FF"/>
          </a:solidFill>
          <a:ln w="0">
            <a:solidFill>
              <a:srgbClr val="80808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.txt</a:t>
            </a:r>
          </a:p>
        </p:txBody>
      </p:sp>
      <p:sp>
        <p:nvSpPr>
          <p:cNvPr id="4" name="Freeform 3"/>
          <p:cNvSpPr/>
          <p:nvPr/>
        </p:nvSpPr>
        <p:spPr>
          <a:xfrm>
            <a:off x="522359" y="3634920"/>
            <a:ext cx="1022400" cy="111492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00B8FF"/>
          </a:solidFill>
          <a:ln w="0">
            <a:solidFill>
              <a:srgbClr val="80808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.dat</a:t>
            </a:r>
          </a:p>
        </p:txBody>
      </p:sp>
      <p:sp>
        <p:nvSpPr>
          <p:cNvPr id="5" name="Freeform 4"/>
          <p:cNvSpPr/>
          <p:nvPr/>
        </p:nvSpPr>
        <p:spPr>
          <a:xfrm>
            <a:off x="522000" y="5074560"/>
            <a:ext cx="1022400" cy="111492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99CCFF"/>
          </a:solidFill>
          <a:ln w="0">
            <a:solidFill>
              <a:srgbClr val="80808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.csv</a:t>
            </a:r>
          </a:p>
        </p:txBody>
      </p:sp>
      <p:sp>
        <p:nvSpPr>
          <p:cNvPr id="6" name="Freeform 5"/>
          <p:cNvSpPr/>
          <p:nvPr/>
        </p:nvSpPr>
        <p:spPr>
          <a:xfrm>
            <a:off x="4015800" y="3076200"/>
            <a:ext cx="2048399" cy="223200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00"/>
          </a:solidFill>
          <a:ln w="0">
            <a:solidFill>
              <a:srgbClr val="80808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7" name="Freeform 6"/>
          <p:cNvSpPr/>
          <p:nvPr/>
        </p:nvSpPr>
        <p:spPr>
          <a:xfrm>
            <a:off x="8517600" y="2914920"/>
            <a:ext cx="1022400" cy="111492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33CC66"/>
          </a:solidFill>
          <a:ln w="0">
            <a:solidFill>
              <a:srgbClr val="80808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8" name="Freeform 7"/>
          <p:cNvSpPr/>
          <p:nvPr/>
        </p:nvSpPr>
        <p:spPr>
          <a:xfrm>
            <a:off x="8517240" y="4354560"/>
            <a:ext cx="1022400" cy="111492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3DEB3D"/>
          </a:solidFill>
          <a:ln w="0">
            <a:solidFill>
              <a:srgbClr val="80808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cxnSp>
        <p:nvCxnSpPr>
          <p:cNvPr id="9" name="Elbow Connector 8"/>
          <p:cNvCxnSpPr>
            <a:stCxn id="3" idx="7"/>
          </p:cNvCxnSpPr>
          <p:nvPr/>
        </p:nvCxnSpPr>
        <p:spPr>
          <a:xfrm rot="16200000" flipH="1">
            <a:off x="2146229" y="2151630"/>
            <a:ext cx="1283939" cy="2486159"/>
          </a:xfrm>
          <a:prstGeom prst="bentConnector4">
            <a:avLst>
              <a:gd name="adj1" fmla="val -17805"/>
              <a:gd name="adj2" fmla="val 50000"/>
            </a:avLst>
          </a:prstGeom>
          <a:noFill/>
          <a:ln w="0">
            <a:solidFill>
              <a:srgbClr val="000000"/>
            </a:solidFill>
            <a:prstDash val="solid"/>
            <a:tailEnd type="arrow"/>
          </a:ln>
        </p:spPr>
      </p:cxnSp>
      <p:cxnSp>
        <p:nvCxnSpPr>
          <p:cNvPr id="10" name="Elbow Connector 9"/>
          <p:cNvCxnSpPr>
            <a:stCxn id="5" idx="7"/>
          </p:cNvCxnSpPr>
          <p:nvPr/>
        </p:nvCxnSpPr>
        <p:spPr>
          <a:xfrm rot="5400000" flipH="1" flipV="1">
            <a:off x="2152349" y="3753091"/>
            <a:ext cx="1270980" cy="2486879"/>
          </a:xfrm>
          <a:prstGeom prst="bentConnector2">
            <a:avLst/>
          </a:prstGeom>
          <a:noFill/>
          <a:ln w="0">
            <a:solidFill>
              <a:srgbClr val="000000"/>
            </a:solidFill>
            <a:prstDash val="solid"/>
            <a:tailEnd type="arrow"/>
          </a:ln>
        </p:spPr>
      </p:cxnSp>
      <p:cxnSp>
        <p:nvCxnSpPr>
          <p:cNvPr id="11" name="Elbow Connector 10"/>
          <p:cNvCxnSpPr>
            <a:endCxn id="7" idx="5"/>
          </p:cNvCxnSpPr>
          <p:nvPr/>
        </p:nvCxnSpPr>
        <p:spPr>
          <a:xfrm flipV="1">
            <a:off x="6064200" y="3472380"/>
            <a:ext cx="2453400" cy="564299"/>
          </a:xfrm>
          <a:prstGeom prst="bentConnector4">
            <a:avLst>
              <a:gd name="adj1" fmla="val 50000"/>
              <a:gd name="adj2" fmla="val 239298"/>
            </a:avLst>
          </a:prstGeom>
          <a:noFill/>
          <a:ln w="0">
            <a:solidFill>
              <a:srgbClr val="000000"/>
            </a:solidFill>
            <a:prstDash val="solid"/>
            <a:tailEnd type="arrow"/>
          </a:ln>
        </p:spPr>
      </p:cxnSp>
      <p:cxnSp>
        <p:nvCxnSpPr>
          <p:cNvPr id="12" name="Elbow Connector 11"/>
          <p:cNvCxnSpPr>
            <a:endCxn id="8" idx="5"/>
          </p:cNvCxnSpPr>
          <p:nvPr/>
        </p:nvCxnSpPr>
        <p:spPr>
          <a:xfrm>
            <a:off x="6064200" y="4349520"/>
            <a:ext cx="2453040" cy="562500"/>
          </a:xfrm>
          <a:prstGeom prst="bentConnector2">
            <a:avLst/>
          </a:prstGeom>
          <a:noFill/>
          <a:ln w="0">
            <a:solidFill>
              <a:srgbClr val="000000"/>
            </a:solidFill>
            <a:prstDash val="solid"/>
            <a:tailEnd type="arrow"/>
          </a:ln>
        </p:spPr>
      </p:cxnSp>
      <p:cxnSp>
        <p:nvCxnSpPr>
          <p:cNvPr id="13" name="Straight Arrow Connector 12"/>
          <p:cNvCxnSpPr>
            <a:stCxn id="4" idx="7"/>
            <a:endCxn id="6" idx="5"/>
          </p:cNvCxnSpPr>
          <p:nvPr/>
        </p:nvCxnSpPr>
        <p:spPr>
          <a:xfrm flipV="1">
            <a:off x="1544759" y="4192200"/>
            <a:ext cx="2471041" cy="180"/>
          </a:xfrm>
          <a:prstGeom prst="straightConnector1">
            <a:avLst/>
          </a:prstGeom>
          <a:noFill/>
          <a:ln w="0">
            <a:solidFill>
              <a:srgbClr val="000000"/>
            </a:solidFill>
            <a:prstDash val="solid"/>
            <a:tailEnd type="arrow"/>
          </a:ln>
        </p:spPr>
      </p:cxnSp>
      <p:sp>
        <p:nvSpPr>
          <p:cNvPr id="14" name="TextBox 13"/>
          <p:cNvSpPr txBox="1"/>
          <p:nvPr/>
        </p:nvSpPr>
        <p:spPr>
          <a:xfrm>
            <a:off x="1519560" y="6504840"/>
            <a:ext cx="12081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Reading</a:t>
            </a:r>
          </a:p>
        </p:txBody>
      </p:sp>
      <p:sp>
        <p:nvSpPr>
          <p:cNvPr id="15" name="TextBox 14"/>
          <p:cNvSpPr txBox="1"/>
          <p:nvPr/>
        </p:nvSpPr>
        <p:spPr>
          <a:xfrm>
            <a:off x="7495920" y="6505200"/>
            <a:ext cx="1015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Writing</a:t>
            </a:r>
          </a:p>
        </p:txBody>
      </p:sp>
      <p:sp>
        <p:nvSpPr>
          <p:cNvPr id="16" name="TextBox 15"/>
          <p:cNvSpPr txBox="1"/>
          <p:nvPr/>
        </p:nvSpPr>
        <p:spPr>
          <a:xfrm>
            <a:off x="1519919" y="1464840"/>
            <a:ext cx="7509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Input</a:t>
            </a:r>
          </a:p>
        </p:txBody>
      </p:sp>
      <p:sp>
        <p:nvSpPr>
          <p:cNvPr id="17" name="TextBox 16"/>
          <p:cNvSpPr txBox="1"/>
          <p:nvPr/>
        </p:nvSpPr>
        <p:spPr>
          <a:xfrm>
            <a:off x="7496280" y="1465200"/>
            <a:ext cx="9885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Output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name="page273">
    <p:spTree>
      <p:nvGrpSpPr>
        <p:cNvPr id="1" name=""/>
        <p:cNvGrpSpPr/>
        <p:nvPr/>
      </p:nvGrpSpPr>
      <p:grpSpPr>
        <a:xfrm>
          <a:off x="0" y="0"/>
          <a:ext cx="0" cy="0"/>
          <a:chOff x="0" y="0"/>
          <a:chExt cx="0" cy="0"/>
        </a:xfrm>
      </p:grpSpPr>
      <p:sp>
        <p:nvSpPr>
          <p:cNvPr id="19" name="Slide Number Placeholder 1"/>
          <p:cNvSpPr>
            <a:spLocks noGrp="1"/>
          </p:cNvSpPr>
          <p:nvPr>
            <p:ph type="sldNum" sz="quarter" idx="10"/>
          </p:nvPr>
        </p:nvSpPr>
        <p:spPr/>
        <p:txBody>
          <a:bodyPr/>
          <a:lstStyle/>
          <a:p>
            <a:pPr lvl="0"/>
            <a:fld id="{16AA85E9-C18B-4168-8D52-5E52893CC614}" type="slidenum">
              <a:t>273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Reading a text file</a:t>
            </a:r>
          </a:p>
        </p:txBody>
      </p:sp>
      <p:sp>
        <p:nvSpPr>
          <p:cNvPr id="3" name="TextBox 2"/>
          <p:cNvSpPr txBox="1"/>
          <p:nvPr/>
        </p:nvSpPr>
        <p:spPr>
          <a:xfrm>
            <a:off x="875519" y="1944720"/>
            <a:ext cx="141083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File name</a:t>
            </a:r>
          </a:p>
        </p:txBody>
      </p:sp>
      <p:sp>
        <p:nvSpPr>
          <p:cNvPr id="4" name="TextBox 3"/>
          <p:cNvSpPr txBox="1"/>
          <p:nvPr/>
        </p:nvSpPr>
        <p:spPr>
          <a:xfrm>
            <a:off x="875879" y="3745080"/>
            <a:ext cx="1462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File object</a:t>
            </a:r>
          </a:p>
        </p:txBody>
      </p:sp>
      <p:sp>
        <p:nvSpPr>
          <p:cNvPr id="5" name="TextBox 4"/>
          <p:cNvSpPr txBox="1"/>
          <p:nvPr/>
        </p:nvSpPr>
        <p:spPr>
          <a:xfrm>
            <a:off x="876239" y="5545440"/>
            <a:ext cx="18010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File contents</a:t>
            </a:r>
          </a:p>
        </p:txBody>
      </p:sp>
      <p:sp>
        <p:nvSpPr>
          <p:cNvPr id="6" name="TextBox 5"/>
          <p:cNvSpPr txBox="1"/>
          <p:nvPr/>
        </p:nvSpPr>
        <p:spPr>
          <a:xfrm>
            <a:off x="4295520" y="194508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280099"/>
                </a:solidFill>
                <a:latin typeface="Liberation Mono" pitchFamily="49"/>
                <a:ea typeface="WenQuanYi Micro Hei" pitchFamily="2"/>
                <a:cs typeface="Lohit Devanagari" pitchFamily="2"/>
              </a:rPr>
              <a:t>'treasure.txt'</a:t>
            </a:r>
          </a:p>
        </p:txBody>
      </p:sp>
      <p:sp>
        <p:nvSpPr>
          <p:cNvPr id="7" name="TextBox 6"/>
          <p:cNvSpPr txBox="1"/>
          <p:nvPr/>
        </p:nvSpPr>
        <p:spPr>
          <a:xfrm>
            <a:off x="4295880" y="374544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2300DC"/>
                </a:solidFill>
                <a:latin typeface="Liberation Mono" pitchFamily="49"/>
                <a:ea typeface="WenQuanYi Micro Hei" pitchFamily="2"/>
                <a:cs typeface="Lohit Devanagari" pitchFamily="2"/>
              </a:rPr>
              <a:t>book</a:t>
            </a:r>
          </a:p>
        </p:txBody>
      </p:sp>
      <p:sp>
        <p:nvSpPr>
          <p:cNvPr id="8" name="TextBox 7"/>
          <p:cNvSpPr txBox="1"/>
          <p:nvPr/>
        </p:nvSpPr>
        <p:spPr>
          <a:xfrm>
            <a:off x="4296240" y="5545800"/>
            <a:ext cx="3183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47FF"/>
                </a:solidFill>
                <a:latin typeface="Liberation Mono" pitchFamily="49"/>
                <a:ea typeface="WenQuanYi Micro Hei" pitchFamily="2"/>
                <a:cs typeface="Lohit Devanagari" pitchFamily="2"/>
              </a:rPr>
              <a:t>'TREASURE ISLAND'</a:t>
            </a:r>
          </a:p>
        </p:txBody>
      </p:sp>
      <p:sp>
        <p:nvSpPr>
          <p:cNvPr id="9" name="TextBox 8"/>
          <p:cNvSpPr txBox="1"/>
          <p:nvPr/>
        </p:nvSpPr>
        <p:spPr>
          <a:xfrm>
            <a:off x="7715519" y="194544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string</a:t>
            </a:r>
          </a:p>
        </p:txBody>
      </p:sp>
      <p:sp>
        <p:nvSpPr>
          <p:cNvPr id="10" name="TextBox 9"/>
          <p:cNvSpPr txBox="1"/>
          <p:nvPr/>
        </p:nvSpPr>
        <p:spPr>
          <a:xfrm>
            <a:off x="7715880" y="37458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file</a:t>
            </a:r>
          </a:p>
        </p:txBody>
      </p:sp>
      <p:sp>
        <p:nvSpPr>
          <p:cNvPr id="11" name="TextBox 10"/>
          <p:cNvSpPr txBox="1"/>
          <p:nvPr/>
        </p:nvSpPr>
        <p:spPr>
          <a:xfrm>
            <a:off x="7716240" y="554616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string</a:t>
            </a:r>
          </a:p>
        </p:txBody>
      </p:sp>
      <p:cxnSp>
        <p:nvCxnSpPr>
          <p:cNvPr id="12" name="Curved Connector 11"/>
          <p:cNvCxnSpPr>
            <a:stCxn id="3" idx="1"/>
          </p:cNvCxnSpPr>
          <p:nvPr/>
        </p:nvCxnSpPr>
        <p:spPr>
          <a:xfrm rot="10800000" flipH="1" flipV="1">
            <a:off x="875518" y="2150819"/>
            <a:ext cx="7561" cy="1729259"/>
          </a:xfrm>
          <a:prstGeom prst="curvedConnector4">
            <a:avLst>
              <a:gd name="adj1" fmla="val -3023410"/>
              <a:gd name="adj2" fmla="val 55959"/>
            </a:avLst>
          </a:prstGeom>
          <a:noFill/>
          <a:ln w="18000">
            <a:solidFill>
              <a:srgbClr val="800080"/>
            </a:solidFill>
            <a:prstDash val="solid"/>
            <a:tailEnd type="arrow"/>
          </a:ln>
        </p:spPr>
      </p:cxnSp>
      <p:cxnSp>
        <p:nvCxnSpPr>
          <p:cNvPr id="13" name="Curved Connector 12"/>
          <p:cNvCxnSpPr/>
          <p:nvPr/>
        </p:nvCxnSpPr>
        <p:spPr>
          <a:xfrm rot="5400000">
            <a:off x="81181" y="4867019"/>
            <a:ext cx="1603799" cy="12700"/>
          </a:xfrm>
          <a:prstGeom prst="curvedConnector3">
            <a:avLst/>
          </a:prstGeom>
          <a:noFill/>
          <a:ln w="18000">
            <a:solidFill>
              <a:srgbClr val="800080"/>
            </a:solidFill>
            <a:prstDash val="solid"/>
            <a:tailEnd type="arrow"/>
          </a:ln>
        </p:spPr>
      </p:cxnSp>
      <p:sp>
        <p:nvSpPr>
          <p:cNvPr id="14" name="TextBox 13"/>
          <p:cNvSpPr txBox="1"/>
          <p:nvPr/>
        </p:nvSpPr>
        <p:spPr>
          <a:xfrm>
            <a:off x="875519" y="2848320"/>
            <a:ext cx="234503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Sans" pitchFamily="18"/>
                <a:ea typeface="WenQuanYi Micro Hei" pitchFamily="2"/>
                <a:cs typeface="Lohit Devanagari" pitchFamily="2"/>
              </a:rPr>
              <a:t>“opening” the file</a:t>
            </a:r>
          </a:p>
        </p:txBody>
      </p:sp>
      <p:sp>
        <p:nvSpPr>
          <p:cNvPr id="15" name="TextBox 14"/>
          <p:cNvSpPr txBox="1"/>
          <p:nvPr/>
        </p:nvSpPr>
        <p:spPr>
          <a:xfrm>
            <a:off x="875519" y="4641840"/>
            <a:ext cx="27673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Sans" pitchFamily="18"/>
                <a:ea typeface="WenQuanYi Micro Hei" pitchFamily="2"/>
                <a:cs typeface="Lohit Devanagari" pitchFamily="2"/>
              </a:rPr>
              <a:t>reading from the file</a:t>
            </a:r>
          </a:p>
        </p:txBody>
      </p:sp>
      <p:sp>
        <p:nvSpPr>
          <p:cNvPr id="16" name="TextBox 15"/>
          <p:cNvSpPr txBox="1"/>
          <p:nvPr/>
        </p:nvSpPr>
        <p:spPr>
          <a:xfrm>
            <a:off x="876239" y="6985799"/>
            <a:ext cx="28357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Finished with the file</a:t>
            </a:r>
          </a:p>
        </p:txBody>
      </p:sp>
      <p:cxnSp>
        <p:nvCxnSpPr>
          <p:cNvPr id="17" name="Curved Connector 16"/>
          <p:cNvCxnSpPr>
            <a:endCxn id="16" idx="1"/>
          </p:cNvCxnSpPr>
          <p:nvPr/>
        </p:nvCxnSpPr>
        <p:spPr>
          <a:xfrm rot="5400000">
            <a:off x="210691" y="6519508"/>
            <a:ext cx="1337939" cy="6842"/>
          </a:xfrm>
          <a:prstGeom prst="curvedConnector4">
            <a:avLst>
              <a:gd name="adj1" fmla="val 42298"/>
              <a:gd name="adj2" fmla="val 3441128"/>
            </a:avLst>
          </a:prstGeom>
          <a:noFill/>
          <a:ln w="18000">
            <a:solidFill>
              <a:srgbClr val="800080"/>
            </a:solidFill>
            <a:prstDash val="solid"/>
            <a:tailEnd type="arrow"/>
          </a:ln>
        </p:spPr>
      </p:cxnSp>
      <p:sp>
        <p:nvSpPr>
          <p:cNvPr id="18" name="TextBox 17"/>
          <p:cNvSpPr txBox="1"/>
          <p:nvPr/>
        </p:nvSpPr>
        <p:spPr>
          <a:xfrm>
            <a:off x="875879" y="6268680"/>
            <a:ext cx="2209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Sans" pitchFamily="18"/>
                <a:ea typeface="WenQuanYi Micro Hei" pitchFamily="2"/>
                <a:cs typeface="Lohit Devanagari" pitchFamily="2"/>
              </a:rPr>
              <a:t>“closing” the file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name="page274">
    <p:spTree>
      <p:nvGrpSpPr>
        <p:cNvPr id="1" name=""/>
        <p:cNvGrpSpPr/>
        <p:nvPr/>
      </p:nvGrpSpPr>
      <p:grpSpPr>
        <a:xfrm>
          <a:off x="0" y="0"/>
          <a:ext cx="0" cy="0"/>
          <a:chOff x="0" y="0"/>
          <a:chExt cx="0" cy="0"/>
        </a:xfrm>
      </p:grpSpPr>
      <p:sp>
        <p:nvSpPr>
          <p:cNvPr id="30" name="Slide Number Placeholder 1"/>
          <p:cNvSpPr>
            <a:spLocks noGrp="1"/>
          </p:cNvSpPr>
          <p:nvPr>
            <p:ph type="sldNum" sz="quarter" idx="10"/>
          </p:nvPr>
        </p:nvSpPr>
        <p:spPr/>
        <p:txBody>
          <a:bodyPr/>
          <a:lstStyle/>
          <a:p>
            <a:pPr lvl="0"/>
            <a:fld id="{28DFA22B-02F8-4368-BCAE-3CB9D4D9042B}" type="slidenum">
              <a:t>274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Opening a text file</a:t>
            </a:r>
          </a:p>
        </p:txBody>
      </p:sp>
      <p:sp>
        <p:nvSpPr>
          <p:cNvPr id="3" name="TextBox 2"/>
          <p:cNvSpPr txBox="1"/>
          <p:nvPr/>
        </p:nvSpPr>
        <p:spPr>
          <a:xfrm>
            <a:off x="515879" y="37450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47400" y="374508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book</a:t>
            </a:r>
          </a:p>
        </p:txBody>
      </p:sp>
      <p:sp>
        <p:nvSpPr>
          <p:cNvPr id="5" name="TextBox 4"/>
          <p:cNvSpPr txBox="1"/>
          <p:nvPr/>
        </p:nvSpPr>
        <p:spPr>
          <a:xfrm>
            <a:off x="6916680" y="37450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6" name="TextBox 5"/>
          <p:cNvSpPr txBox="1"/>
          <p:nvPr/>
        </p:nvSpPr>
        <p:spPr>
          <a:xfrm>
            <a:off x="6368040" y="37450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'r'</a:t>
            </a:r>
          </a:p>
        </p:txBody>
      </p:sp>
      <p:sp>
        <p:nvSpPr>
          <p:cNvPr id="7" name="TextBox 6"/>
          <p:cNvSpPr txBox="1"/>
          <p:nvPr/>
        </p:nvSpPr>
        <p:spPr>
          <a:xfrm>
            <a:off x="6002280" y="37450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8" name="TextBox 7"/>
          <p:cNvSpPr txBox="1"/>
          <p:nvPr/>
        </p:nvSpPr>
        <p:spPr>
          <a:xfrm>
            <a:off x="3441960" y="374508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'treasure.txt'</a:t>
            </a:r>
          </a:p>
        </p:txBody>
      </p:sp>
      <p:sp>
        <p:nvSpPr>
          <p:cNvPr id="9" name="TextBox 8"/>
          <p:cNvSpPr txBox="1"/>
          <p:nvPr/>
        </p:nvSpPr>
        <p:spPr>
          <a:xfrm>
            <a:off x="3259080" y="37450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10" name="TextBox 9"/>
          <p:cNvSpPr txBox="1"/>
          <p:nvPr/>
        </p:nvSpPr>
        <p:spPr>
          <a:xfrm>
            <a:off x="2527560" y="374508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open</a:t>
            </a:r>
          </a:p>
        </p:txBody>
      </p:sp>
      <p:sp>
        <p:nvSpPr>
          <p:cNvPr id="11" name="TextBox 10"/>
          <p:cNvSpPr txBox="1"/>
          <p:nvPr/>
        </p:nvSpPr>
        <p:spPr>
          <a:xfrm>
            <a:off x="2161800" y="37450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12" name="TextBox 11"/>
          <p:cNvSpPr txBox="1"/>
          <p:nvPr/>
        </p:nvSpPr>
        <p:spPr>
          <a:xfrm>
            <a:off x="7276680" y="3205080"/>
            <a:ext cx="22078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Read-only [text]</a:t>
            </a:r>
          </a:p>
        </p:txBody>
      </p:sp>
      <p:cxnSp>
        <p:nvCxnSpPr>
          <p:cNvPr id="13" name="Elbow Connector 12"/>
          <p:cNvCxnSpPr>
            <a:stCxn id="12" idx="1"/>
            <a:endCxn id="6" idx="0"/>
          </p:cNvCxnSpPr>
          <p:nvPr/>
        </p:nvCxnSpPr>
        <p:spPr>
          <a:xfrm rot="10800000" flipV="1">
            <a:off x="6678720" y="3411180"/>
            <a:ext cx="597960" cy="333900"/>
          </a:xfrm>
          <a:prstGeom prst="bentConnector2">
            <a:avLst/>
          </a:prstGeom>
          <a:noFill/>
          <a:ln w="18000">
            <a:solidFill>
              <a:srgbClr val="00FFFF"/>
            </a:solidFill>
            <a:prstDash val="solid"/>
            <a:tailEnd type="arrow"/>
          </a:ln>
        </p:spPr>
      </p:cxnSp>
      <p:sp>
        <p:nvSpPr>
          <p:cNvPr id="14" name="TextBox 13"/>
          <p:cNvSpPr txBox="1"/>
          <p:nvPr/>
        </p:nvSpPr>
        <p:spPr>
          <a:xfrm>
            <a:off x="7268040" y="2476440"/>
            <a:ext cx="141083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File name</a:t>
            </a:r>
          </a:p>
        </p:txBody>
      </p:sp>
      <p:cxnSp>
        <p:nvCxnSpPr>
          <p:cNvPr id="15" name="Elbow Connector 14"/>
          <p:cNvCxnSpPr>
            <a:stCxn id="14" idx="1"/>
            <a:endCxn id="8" idx="0"/>
          </p:cNvCxnSpPr>
          <p:nvPr/>
        </p:nvCxnSpPr>
        <p:spPr>
          <a:xfrm rot="10800000" flipV="1">
            <a:off x="4759200" y="2682540"/>
            <a:ext cx="2508840" cy="1062540"/>
          </a:xfrm>
          <a:prstGeom prst="bentConnector2">
            <a:avLst/>
          </a:prstGeom>
          <a:noFill/>
          <a:ln w="18000">
            <a:solidFill>
              <a:srgbClr val="00FFFF"/>
            </a:solidFill>
            <a:prstDash val="solid"/>
            <a:tailEnd type="arrow"/>
          </a:ln>
        </p:spPr>
      </p:cxnSp>
      <p:sp>
        <p:nvSpPr>
          <p:cNvPr id="16" name="TextBox 15"/>
          <p:cNvSpPr txBox="1"/>
          <p:nvPr/>
        </p:nvSpPr>
        <p:spPr>
          <a:xfrm>
            <a:off x="7259400" y="1747799"/>
            <a:ext cx="21744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Python function</a:t>
            </a:r>
          </a:p>
        </p:txBody>
      </p:sp>
      <p:cxnSp>
        <p:nvCxnSpPr>
          <p:cNvPr id="17" name="Elbow Connector 16"/>
          <p:cNvCxnSpPr>
            <a:stCxn id="16" idx="1"/>
            <a:endCxn id="10" idx="0"/>
          </p:cNvCxnSpPr>
          <p:nvPr/>
        </p:nvCxnSpPr>
        <p:spPr>
          <a:xfrm rot="10800000" flipV="1">
            <a:off x="2929680" y="1953898"/>
            <a:ext cx="4329720" cy="1791181"/>
          </a:xfrm>
          <a:prstGeom prst="bentConnector2">
            <a:avLst/>
          </a:prstGeom>
          <a:noFill/>
          <a:ln w="18000">
            <a:solidFill>
              <a:srgbClr val="00FFFF"/>
            </a:solidFill>
            <a:prstDash val="solid"/>
            <a:tailEnd type="arrow"/>
          </a:ln>
        </p:spPr>
      </p:cxnSp>
      <p:sp>
        <p:nvSpPr>
          <p:cNvPr id="18" name="TextBox 17"/>
          <p:cNvSpPr txBox="1"/>
          <p:nvPr/>
        </p:nvSpPr>
        <p:spPr>
          <a:xfrm>
            <a:off x="7250400" y="4619160"/>
            <a:ext cx="239543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Python file object</a:t>
            </a:r>
          </a:p>
        </p:txBody>
      </p:sp>
      <p:cxnSp>
        <p:nvCxnSpPr>
          <p:cNvPr id="19" name="Elbow Connector 18"/>
          <p:cNvCxnSpPr>
            <a:stCxn id="18" idx="1"/>
            <a:endCxn id="4" idx="2"/>
          </p:cNvCxnSpPr>
          <p:nvPr/>
        </p:nvCxnSpPr>
        <p:spPr>
          <a:xfrm rot="10800000">
            <a:off x="1649520" y="4163400"/>
            <a:ext cx="5600880" cy="661860"/>
          </a:xfrm>
          <a:prstGeom prst="bentConnector2">
            <a:avLst/>
          </a:prstGeom>
          <a:noFill/>
          <a:ln w="18000">
            <a:solidFill>
              <a:srgbClr val="00FFFF"/>
            </a:solidFill>
            <a:prstDash val="solid"/>
            <a:tailEnd type="arrow"/>
          </a:ln>
        </p:spPr>
      </p:cxnSp>
      <p:sp>
        <p:nvSpPr>
          <p:cNvPr id="20" name="TextBox 19"/>
          <p:cNvSpPr txBox="1"/>
          <p:nvPr/>
        </p:nvSpPr>
        <p:spPr>
          <a:xfrm>
            <a:off x="7268040" y="3736440"/>
            <a:ext cx="103895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“mode”</a:t>
            </a:r>
          </a:p>
        </p:txBody>
      </p:sp>
      <p:sp>
        <p:nvSpPr>
          <p:cNvPr id="21" name="TextBox 20"/>
          <p:cNvSpPr txBox="1"/>
          <p:nvPr/>
        </p:nvSpPr>
        <p:spPr>
          <a:xfrm>
            <a:off x="1247400" y="6625079"/>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book</a:t>
            </a:r>
          </a:p>
        </p:txBody>
      </p:sp>
      <p:sp>
        <p:nvSpPr>
          <p:cNvPr id="22" name="TextBox 21"/>
          <p:cNvSpPr txBox="1"/>
          <p:nvPr/>
        </p:nvSpPr>
        <p:spPr>
          <a:xfrm>
            <a:off x="6916680" y="6625079"/>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23" name="TextBox 22"/>
          <p:cNvSpPr txBox="1"/>
          <p:nvPr/>
        </p:nvSpPr>
        <p:spPr>
          <a:xfrm>
            <a:off x="6008040" y="6625079"/>
            <a:ext cx="98712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a:t>
            </a:r>
          </a:p>
        </p:txBody>
      </p:sp>
      <p:sp>
        <p:nvSpPr>
          <p:cNvPr id="24" name="TextBox 23"/>
          <p:cNvSpPr txBox="1"/>
          <p:nvPr/>
        </p:nvSpPr>
        <p:spPr>
          <a:xfrm>
            <a:off x="3441960" y="6625079"/>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'treasure.txt'</a:t>
            </a:r>
          </a:p>
        </p:txBody>
      </p:sp>
      <p:sp>
        <p:nvSpPr>
          <p:cNvPr id="25" name="TextBox 24"/>
          <p:cNvSpPr txBox="1"/>
          <p:nvPr/>
        </p:nvSpPr>
        <p:spPr>
          <a:xfrm>
            <a:off x="3259080" y="6625079"/>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26" name="TextBox 25"/>
          <p:cNvSpPr txBox="1"/>
          <p:nvPr/>
        </p:nvSpPr>
        <p:spPr>
          <a:xfrm>
            <a:off x="2527560" y="6625079"/>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open</a:t>
            </a:r>
          </a:p>
        </p:txBody>
      </p:sp>
      <p:sp>
        <p:nvSpPr>
          <p:cNvPr id="27" name="TextBox 26"/>
          <p:cNvSpPr txBox="1"/>
          <p:nvPr/>
        </p:nvSpPr>
        <p:spPr>
          <a:xfrm>
            <a:off x="2161800" y="6625079"/>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28" name="TextBox 27"/>
          <p:cNvSpPr txBox="1"/>
          <p:nvPr/>
        </p:nvSpPr>
        <p:spPr>
          <a:xfrm>
            <a:off x="7268040" y="5716440"/>
            <a:ext cx="176724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Read-only is</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default</a:t>
            </a:r>
          </a:p>
        </p:txBody>
      </p:sp>
      <p:cxnSp>
        <p:nvCxnSpPr>
          <p:cNvPr id="29" name="Elbow Connector 28"/>
          <p:cNvCxnSpPr>
            <a:endCxn id="23" idx="0"/>
          </p:cNvCxnSpPr>
          <p:nvPr/>
        </p:nvCxnSpPr>
        <p:spPr>
          <a:xfrm flipH="1">
            <a:off x="6501600" y="6092279"/>
            <a:ext cx="766440" cy="532800"/>
          </a:xfrm>
          <a:prstGeom prst="bentConnector3">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name="page275">
    <p:spTree>
      <p:nvGrpSpPr>
        <p:cNvPr id="1" name=""/>
        <p:cNvGrpSpPr/>
        <p:nvPr/>
      </p:nvGrpSpPr>
      <p:grpSpPr>
        <a:xfrm>
          <a:off x="0" y="0"/>
          <a:ext cx="0" cy="0"/>
          <a:chOff x="0" y="0"/>
          <a:chExt cx="0" cy="0"/>
        </a:xfrm>
      </p:grpSpPr>
      <p:sp>
        <p:nvSpPr>
          <p:cNvPr id="23" name="Slide Number Placeholder 1"/>
          <p:cNvSpPr>
            <a:spLocks noGrp="1"/>
          </p:cNvSpPr>
          <p:nvPr>
            <p:ph type="sldNum" sz="quarter" idx="10"/>
          </p:nvPr>
        </p:nvSpPr>
        <p:spPr/>
        <p:txBody>
          <a:bodyPr/>
          <a:lstStyle/>
          <a:p>
            <a:pPr lvl="0"/>
            <a:fld id="{ED599689-ACD0-425D-B18F-21CC832FD011}" type="slidenum">
              <a:t>275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Reading from a file object</a:t>
            </a:r>
          </a:p>
        </p:txBody>
      </p:sp>
      <p:sp>
        <p:nvSpPr>
          <p:cNvPr id="3" name="TextBox 2"/>
          <p:cNvSpPr txBox="1"/>
          <p:nvPr/>
        </p:nvSpPr>
        <p:spPr>
          <a:xfrm>
            <a:off x="515879" y="37450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47400" y="374508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line1</a:t>
            </a:r>
          </a:p>
        </p:txBody>
      </p:sp>
      <p:sp>
        <p:nvSpPr>
          <p:cNvPr id="5" name="TextBox 4"/>
          <p:cNvSpPr txBox="1"/>
          <p:nvPr/>
        </p:nvSpPr>
        <p:spPr>
          <a:xfrm>
            <a:off x="3696840" y="374508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book</a:t>
            </a:r>
          </a:p>
        </p:txBody>
      </p:sp>
      <p:sp>
        <p:nvSpPr>
          <p:cNvPr id="6" name="TextBox 5"/>
          <p:cNvSpPr txBox="1"/>
          <p:nvPr/>
        </p:nvSpPr>
        <p:spPr>
          <a:xfrm>
            <a:off x="2344680" y="37450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7259400" y="3187800"/>
            <a:ext cx="14626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File object</a:t>
            </a:r>
          </a:p>
        </p:txBody>
      </p:sp>
      <p:cxnSp>
        <p:nvCxnSpPr>
          <p:cNvPr id="8" name="Elbow Connector 7"/>
          <p:cNvCxnSpPr>
            <a:stCxn id="7" idx="1"/>
            <a:endCxn id="5" idx="0"/>
          </p:cNvCxnSpPr>
          <p:nvPr/>
        </p:nvCxnSpPr>
        <p:spPr>
          <a:xfrm rot="10800000" flipV="1">
            <a:off x="4098960" y="3393900"/>
            <a:ext cx="3160440" cy="351180"/>
          </a:xfrm>
          <a:prstGeom prst="bentConnector2">
            <a:avLst/>
          </a:prstGeom>
          <a:noFill/>
          <a:ln w="18000">
            <a:solidFill>
              <a:srgbClr val="00FFFF"/>
            </a:solidFill>
            <a:prstDash val="solid"/>
            <a:tailEnd type="arrow"/>
          </a:ln>
        </p:spPr>
      </p:cxnSp>
      <p:sp>
        <p:nvSpPr>
          <p:cNvPr id="9" name="TextBox 8"/>
          <p:cNvSpPr txBox="1"/>
          <p:nvPr/>
        </p:nvSpPr>
        <p:spPr>
          <a:xfrm>
            <a:off x="7250760" y="4619160"/>
            <a:ext cx="203867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First line of file</a:t>
            </a:r>
          </a:p>
        </p:txBody>
      </p:sp>
      <p:cxnSp>
        <p:nvCxnSpPr>
          <p:cNvPr id="10" name="Elbow Connector 9"/>
          <p:cNvCxnSpPr>
            <a:stCxn id="9" idx="1"/>
            <a:endCxn id="4" idx="2"/>
          </p:cNvCxnSpPr>
          <p:nvPr/>
        </p:nvCxnSpPr>
        <p:spPr>
          <a:xfrm rot="10800000">
            <a:off x="1740960" y="4163400"/>
            <a:ext cx="5509800" cy="661860"/>
          </a:xfrm>
          <a:prstGeom prst="bentConnector2">
            <a:avLst/>
          </a:prstGeom>
          <a:noFill/>
          <a:ln w="18000">
            <a:solidFill>
              <a:srgbClr val="00FFFF"/>
            </a:solidFill>
            <a:prstDash val="solid"/>
            <a:tailEnd type="arrow"/>
          </a:ln>
        </p:spPr>
      </p:cxnSp>
      <p:sp>
        <p:nvSpPr>
          <p:cNvPr id="11" name="TextBox 10"/>
          <p:cNvSpPr txBox="1"/>
          <p:nvPr/>
        </p:nvSpPr>
        <p:spPr>
          <a:xfrm>
            <a:off x="515879" y="55450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2" name="TextBox 11"/>
          <p:cNvSpPr txBox="1"/>
          <p:nvPr/>
        </p:nvSpPr>
        <p:spPr>
          <a:xfrm>
            <a:off x="1247400" y="554508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line1</a:t>
            </a:r>
          </a:p>
        </p:txBody>
      </p:sp>
      <p:sp>
        <p:nvSpPr>
          <p:cNvPr id="13" name="TextBox 12"/>
          <p:cNvSpPr txBox="1"/>
          <p:nvPr/>
        </p:nvSpPr>
        <p:spPr>
          <a:xfrm>
            <a:off x="515879" y="6265079"/>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4" name="TextBox 13"/>
          <p:cNvSpPr txBox="1"/>
          <p:nvPr/>
        </p:nvSpPr>
        <p:spPr>
          <a:xfrm>
            <a:off x="3441960" y="6265079"/>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a:t>
            </a:r>
          </a:p>
        </p:txBody>
      </p:sp>
      <p:sp>
        <p:nvSpPr>
          <p:cNvPr id="15" name="TextBox 14"/>
          <p:cNvSpPr txBox="1"/>
          <p:nvPr/>
        </p:nvSpPr>
        <p:spPr>
          <a:xfrm>
            <a:off x="3807720" y="6265079"/>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6" name="TextBox 15"/>
          <p:cNvSpPr txBox="1"/>
          <p:nvPr/>
        </p:nvSpPr>
        <p:spPr>
          <a:xfrm>
            <a:off x="698759" y="6265079"/>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TREASURE ISLAND</a:t>
            </a:r>
          </a:p>
        </p:txBody>
      </p:sp>
      <p:sp>
        <p:nvSpPr>
          <p:cNvPr id="17" name="TextBox 16"/>
          <p:cNvSpPr txBox="1"/>
          <p:nvPr/>
        </p:nvSpPr>
        <p:spPr>
          <a:xfrm>
            <a:off x="7242120" y="5510520"/>
            <a:ext cx="1802519"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Includes the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“end of line”</a:t>
            </a:r>
          </a:p>
        </p:txBody>
      </p:sp>
      <p:cxnSp>
        <p:nvCxnSpPr>
          <p:cNvPr id="18" name="Elbow Connector 17"/>
          <p:cNvCxnSpPr>
            <a:stCxn id="17" idx="1"/>
            <a:endCxn id="14" idx="0"/>
          </p:cNvCxnSpPr>
          <p:nvPr/>
        </p:nvCxnSpPr>
        <p:spPr>
          <a:xfrm rot="10800000" flipV="1">
            <a:off x="3661200" y="5886539"/>
            <a:ext cx="3580920" cy="378539"/>
          </a:xfrm>
          <a:prstGeom prst="bentConnector2">
            <a:avLst/>
          </a:prstGeom>
          <a:noFill/>
          <a:ln w="18000">
            <a:solidFill>
              <a:srgbClr val="00FFFF"/>
            </a:solidFill>
            <a:prstDash val="solid"/>
            <a:tailEnd type="arrow"/>
          </a:ln>
        </p:spPr>
      </p:cxnSp>
      <p:sp>
        <p:nvSpPr>
          <p:cNvPr id="19" name="TextBox 18"/>
          <p:cNvSpPr txBox="1"/>
          <p:nvPr/>
        </p:nvSpPr>
        <p:spPr>
          <a:xfrm>
            <a:off x="2782440" y="374508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next(</a:t>
            </a:r>
          </a:p>
        </p:txBody>
      </p:sp>
      <p:sp>
        <p:nvSpPr>
          <p:cNvPr id="20" name="TextBox 19"/>
          <p:cNvSpPr txBox="1"/>
          <p:nvPr/>
        </p:nvSpPr>
        <p:spPr>
          <a:xfrm>
            <a:off x="4428360" y="37450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21" name="TextBox 20"/>
          <p:cNvSpPr txBox="1"/>
          <p:nvPr/>
        </p:nvSpPr>
        <p:spPr>
          <a:xfrm>
            <a:off x="7250760" y="2459160"/>
            <a:ext cx="24807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“next line, please”</a:t>
            </a:r>
          </a:p>
        </p:txBody>
      </p:sp>
      <p:cxnSp>
        <p:nvCxnSpPr>
          <p:cNvPr id="22" name="Elbow Connector 21"/>
          <p:cNvCxnSpPr>
            <a:stCxn id="21" idx="1"/>
            <a:endCxn id="19" idx="0"/>
          </p:cNvCxnSpPr>
          <p:nvPr/>
        </p:nvCxnSpPr>
        <p:spPr>
          <a:xfrm rot="10800000" flipV="1">
            <a:off x="3276000" y="2665260"/>
            <a:ext cx="3974760" cy="1079820"/>
          </a:xfrm>
          <a:prstGeom prst="bentConnector2">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name="page276">
    <p:spTree>
      <p:nvGrpSpPr>
        <p:cNvPr id="1" name=""/>
        <p:cNvGrpSpPr/>
        <p:nvPr/>
      </p:nvGrpSpPr>
      <p:grpSpPr>
        <a:xfrm>
          <a:off x="0" y="0"/>
          <a:ext cx="0" cy="0"/>
          <a:chOff x="0" y="0"/>
          <a:chExt cx="0" cy="0"/>
        </a:xfrm>
      </p:grpSpPr>
      <p:sp>
        <p:nvSpPr>
          <p:cNvPr id="23" name="Slide Number Placeholder 1"/>
          <p:cNvSpPr>
            <a:spLocks noGrp="1"/>
          </p:cNvSpPr>
          <p:nvPr>
            <p:ph type="sldNum" sz="quarter" idx="10"/>
          </p:nvPr>
        </p:nvSpPr>
        <p:spPr/>
        <p:txBody>
          <a:bodyPr/>
          <a:lstStyle/>
          <a:p>
            <a:pPr lvl="0"/>
            <a:fld id="{7894046F-882D-4A10-8EFB-4C8459FCF9F0}" type="slidenum">
              <a:t>276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File object </a:t>
            </a:r>
            <a:r>
              <a:rPr lang="en-GB">
                <a:latin typeface="Liberation Sans" pitchFamily="34"/>
              </a:rPr>
              <a:t>are iterable</a:t>
            </a:r>
          </a:p>
        </p:txBody>
      </p:sp>
      <p:sp>
        <p:nvSpPr>
          <p:cNvPr id="3" name="TextBox 2"/>
          <p:cNvSpPr txBox="1"/>
          <p:nvPr/>
        </p:nvSpPr>
        <p:spPr>
          <a:xfrm>
            <a:off x="515879" y="19450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47400" y="194508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line2</a:t>
            </a:r>
          </a:p>
        </p:txBody>
      </p:sp>
      <p:sp>
        <p:nvSpPr>
          <p:cNvPr id="5" name="TextBox 4"/>
          <p:cNvSpPr txBox="1"/>
          <p:nvPr/>
        </p:nvSpPr>
        <p:spPr>
          <a:xfrm>
            <a:off x="2710440" y="194508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next(book)</a:t>
            </a:r>
          </a:p>
        </p:txBody>
      </p:sp>
      <p:sp>
        <p:nvSpPr>
          <p:cNvPr id="6" name="TextBox 5"/>
          <p:cNvSpPr txBox="1"/>
          <p:nvPr/>
        </p:nvSpPr>
        <p:spPr>
          <a:xfrm>
            <a:off x="2344680" y="19450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7250760" y="2459160"/>
            <a:ext cx="24789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Second line of file</a:t>
            </a:r>
          </a:p>
        </p:txBody>
      </p:sp>
      <p:cxnSp>
        <p:nvCxnSpPr>
          <p:cNvPr id="8" name="Elbow Connector 7"/>
          <p:cNvCxnSpPr>
            <a:stCxn id="7" idx="1"/>
            <a:endCxn id="4" idx="2"/>
          </p:cNvCxnSpPr>
          <p:nvPr/>
        </p:nvCxnSpPr>
        <p:spPr>
          <a:xfrm rot="10800000">
            <a:off x="1740960" y="2363400"/>
            <a:ext cx="5509800" cy="301860"/>
          </a:xfrm>
          <a:prstGeom prst="bentConnector2">
            <a:avLst/>
          </a:prstGeom>
          <a:noFill/>
          <a:ln w="18000">
            <a:solidFill>
              <a:srgbClr val="00FFFF"/>
            </a:solidFill>
            <a:prstDash val="solid"/>
            <a:tailEnd type="arrow"/>
          </a:ln>
        </p:spPr>
      </p:cxnSp>
      <p:sp>
        <p:nvSpPr>
          <p:cNvPr id="9" name="TextBox 8"/>
          <p:cNvSpPr txBox="1"/>
          <p:nvPr/>
        </p:nvSpPr>
        <p:spPr>
          <a:xfrm>
            <a:off x="515879" y="30250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0" name="TextBox 9"/>
          <p:cNvSpPr txBox="1"/>
          <p:nvPr/>
        </p:nvSpPr>
        <p:spPr>
          <a:xfrm>
            <a:off x="1247400" y="302508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line2</a:t>
            </a:r>
          </a:p>
        </p:txBody>
      </p:sp>
      <p:sp>
        <p:nvSpPr>
          <p:cNvPr id="11" name="TextBox 10"/>
          <p:cNvSpPr txBox="1"/>
          <p:nvPr/>
        </p:nvSpPr>
        <p:spPr>
          <a:xfrm>
            <a:off x="515879" y="356508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a:t>
            </a:r>
          </a:p>
        </p:txBody>
      </p:sp>
      <p:sp>
        <p:nvSpPr>
          <p:cNvPr id="12" name="TextBox 11"/>
          <p:cNvSpPr txBox="1"/>
          <p:nvPr/>
        </p:nvSpPr>
        <p:spPr>
          <a:xfrm>
            <a:off x="515879" y="46450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3" name="TextBox 12"/>
          <p:cNvSpPr txBox="1"/>
          <p:nvPr/>
        </p:nvSpPr>
        <p:spPr>
          <a:xfrm>
            <a:off x="1247400" y="464508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line3</a:t>
            </a:r>
          </a:p>
        </p:txBody>
      </p:sp>
      <p:sp>
        <p:nvSpPr>
          <p:cNvPr id="14" name="TextBox 13"/>
          <p:cNvSpPr txBox="1"/>
          <p:nvPr/>
        </p:nvSpPr>
        <p:spPr>
          <a:xfrm>
            <a:off x="2710440" y="464508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next(book)</a:t>
            </a:r>
          </a:p>
        </p:txBody>
      </p:sp>
      <p:sp>
        <p:nvSpPr>
          <p:cNvPr id="15" name="TextBox 14"/>
          <p:cNvSpPr txBox="1"/>
          <p:nvPr/>
        </p:nvSpPr>
        <p:spPr>
          <a:xfrm>
            <a:off x="2344680" y="46450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16" name="TextBox 15"/>
          <p:cNvSpPr txBox="1"/>
          <p:nvPr/>
        </p:nvSpPr>
        <p:spPr>
          <a:xfrm>
            <a:off x="515879" y="57250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7" name="TextBox 16"/>
          <p:cNvSpPr txBox="1"/>
          <p:nvPr/>
        </p:nvSpPr>
        <p:spPr>
          <a:xfrm>
            <a:off x="1247400" y="572508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line3</a:t>
            </a:r>
          </a:p>
        </p:txBody>
      </p:sp>
      <p:sp>
        <p:nvSpPr>
          <p:cNvPr id="18" name="TextBox 17"/>
          <p:cNvSpPr txBox="1"/>
          <p:nvPr/>
        </p:nvSpPr>
        <p:spPr>
          <a:xfrm>
            <a:off x="515879" y="6265079"/>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'PART ONE\n'</a:t>
            </a:r>
          </a:p>
        </p:txBody>
      </p:sp>
      <p:sp>
        <p:nvSpPr>
          <p:cNvPr id="19" name="TextBox 18"/>
          <p:cNvSpPr txBox="1"/>
          <p:nvPr/>
        </p:nvSpPr>
        <p:spPr>
          <a:xfrm>
            <a:off x="7241760" y="3566520"/>
            <a:ext cx="16318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 blank line</a:t>
            </a:r>
          </a:p>
        </p:txBody>
      </p:sp>
      <p:cxnSp>
        <p:nvCxnSpPr>
          <p:cNvPr id="20" name="Straight Arrow Connector 19"/>
          <p:cNvCxnSpPr>
            <a:endCxn id="11" idx="3"/>
          </p:cNvCxnSpPr>
          <p:nvPr/>
        </p:nvCxnSpPr>
        <p:spPr>
          <a:xfrm flipH="1">
            <a:off x="1320120" y="3772440"/>
            <a:ext cx="5921640" cy="1800"/>
          </a:xfrm>
          <a:prstGeom prst="straightConnector1">
            <a:avLst/>
          </a:prstGeom>
          <a:noFill/>
          <a:ln w="18000">
            <a:solidFill>
              <a:srgbClr val="00FFFF"/>
            </a:solidFill>
            <a:prstDash val="solid"/>
            <a:tailEnd type="arrow"/>
          </a:ln>
        </p:spPr>
      </p:cxnSp>
      <p:sp>
        <p:nvSpPr>
          <p:cNvPr id="21" name="TextBox 20"/>
          <p:cNvSpPr txBox="1"/>
          <p:nvPr/>
        </p:nvSpPr>
        <p:spPr>
          <a:xfrm>
            <a:off x="7241760" y="5726520"/>
            <a:ext cx="2140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Third line of file</a:t>
            </a:r>
          </a:p>
        </p:txBody>
      </p:sp>
      <p:cxnSp>
        <p:nvCxnSpPr>
          <p:cNvPr id="22" name="Straight Arrow Connector 21"/>
          <p:cNvCxnSpPr>
            <a:stCxn id="21" idx="1"/>
          </p:cNvCxnSpPr>
          <p:nvPr/>
        </p:nvCxnSpPr>
        <p:spPr>
          <a:xfrm flipH="1">
            <a:off x="2234520" y="5932440"/>
            <a:ext cx="5007240" cy="1799"/>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name="page277">
    <p:spTree>
      <p:nvGrpSpPr>
        <p:cNvPr id="1" name=""/>
        <p:cNvGrpSpPr/>
        <p:nvPr/>
      </p:nvGrpSpPr>
      <p:grpSpPr>
        <a:xfrm>
          <a:off x="0" y="0"/>
          <a:ext cx="0" cy="0"/>
          <a:chOff x="0" y="0"/>
          <a:chExt cx="0" cy="0"/>
        </a:xfrm>
      </p:grpSpPr>
      <p:sp>
        <p:nvSpPr>
          <p:cNvPr id="9" name="Slide Number Placeholder 1"/>
          <p:cNvSpPr>
            <a:spLocks noGrp="1"/>
          </p:cNvSpPr>
          <p:nvPr>
            <p:ph type="sldNum" sz="quarter" idx="10"/>
          </p:nvPr>
        </p:nvSpPr>
        <p:spPr/>
        <p:txBody>
          <a:bodyPr/>
          <a:lstStyle/>
          <a:p>
            <a:pPr lvl="0"/>
            <a:fld id="{B5D844A3-951C-46E5-8AE2-72B2EB314918}" type="slidenum">
              <a:t>277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Closing the file</a:t>
            </a:r>
          </a:p>
        </p:txBody>
      </p:sp>
      <p:sp>
        <p:nvSpPr>
          <p:cNvPr id="3" name="TextBox 2"/>
          <p:cNvSpPr txBox="1"/>
          <p:nvPr/>
        </p:nvSpPr>
        <p:spPr>
          <a:xfrm>
            <a:off x="515879" y="37450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2001960" y="374508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.close()</a:t>
            </a:r>
          </a:p>
        </p:txBody>
      </p:sp>
      <p:sp>
        <p:nvSpPr>
          <p:cNvPr id="5" name="TextBox 4"/>
          <p:cNvSpPr txBox="1"/>
          <p:nvPr/>
        </p:nvSpPr>
        <p:spPr>
          <a:xfrm>
            <a:off x="1270440" y="374508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book</a:t>
            </a:r>
          </a:p>
        </p:txBody>
      </p:sp>
      <p:sp>
        <p:nvSpPr>
          <p:cNvPr id="6" name="TextBox 5"/>
          <p:cNvSpPr txBox="1"/>
          <p:nvPr/>
        </p:nvSpPr>
        <p:spPr>
          <a:xfrm>
            <a:off x="5459400" y="3187800"/>
            <a:ext cx="37684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Method built in to file object</a:t>
            </a:r>
          </a:p>
        </p:txBody>
      </p:sp>
      <p:cxnSp>
        <p:nvCxnSpPr>
          <p:cNvPr id="7" name="Elbow Connector 6"/>
          <p:cNvCxnSpPr>
            <a:stCxn id="6" idx="1"/>
            <a:endCxn id="4" idx="0"/>
          </p:cNvCxnSpPr>
          <p:nvPr/>
        </p:nvCxnSpPr>
        <p:spPr>
          <a:xfrm rot="10800000" flipV="1">
            <a:off x="2770560" y="3393900"/>
            <a:ext cx="2688840" cy="351180"/>
          </a:xfrm>
          <a:prstGeom prst="bentConnector2">
            <a:avLst/>
          </a:prstGeom>
          <a:noFill/>
          <a:ln w="18000">
            <a:solidFill>
              <a:srgbClr val="00FFFF"/>
            </a:solidFill>
            <a:prstDash val="solid"/>
            <a:tailEnd type="arrow"/>
          </a:ln>
        </p:spPr>
      </p:cxnSp>
      <p:sp>
        <p:nvSpPr>
          <p:cNvPr id="8" name="TextBox 7"/>
          <p:cNvSpPr txBox="1"/>
          <p:nvPr/>
        </p:nvSpPr>
        <p:spPr>
          <a:xfrm>
            <a:off x="5450400" y="4619160"/>
            <a:ext cx="308880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Frees the file for other</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programs to write to it.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name="page278">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pPr lvl="0"/>
            <a:fld id="{D5262EB3-19E7-4E42-9A18-C16BC403AC71}" type="slidenum">
              <a:t>278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The file object </a:t>
            </a:r>
            <a:r>
              <a:rPr lang="en-GB">
                <a:latin typeface="Liberation Sans" pitchFamily="34"/>
              </a:rPr>
              <a:t>―</a:t>
            </a:r>
            <a:r>
              <a:rPr lang="en-GB"/>
              <a:t> 1</a:t>
            </a:r>
          </a:p>
        </p:txBody>
      </p:sp>
      <p:sp>
        <p:nvSpPr>
          <p:cNvPr id="3" name="TextBox 2"/>
          <p:cNvSpPr txBox="1"/>
          <p:nvPr/>
        </p:nvSpPr>
        <p:spPr>
          <a:xfrm>
            <a:off x="515879" y="26650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47400" y="266508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book</a:t>
            </a:r>
          </a:p>
        </p:txBody>
      </p:sp>
      <p:sp>
        <p:nvSpPr>
          <p:cNvPr id="5" name="TextBox 4"/>
          <p:cNvSpPr txBox="1"/>
          <p:nvPr/>
        </p:nvSpPr>
        <p:spPr>
          <a:xfrm>
            <a:off x="515879" y="3385080"/>
            <a:ext cx="37317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&lt;_io.TextIOWrapper  </a:t>
            </a:r>
          </a:p>
        </p:txBody>
      </p:sp>
      <p:sp>
        <p:nvSpPr>
          <p:cNvPr id="6" name="TextBox 5"/>
          <p:cNvSpPr txBox="1"/>
          <p:nvPr/>
        </p:nvSpPr>
        <p:spPr>
          <a:xfrm>
            <a:off x="515879" y="4077000"/>
            <a:ext cx="37317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encoding='UTF-8'&gt;  </a:t>
            </a:r>
          </a:p>
        </p:txBody>
      </p:sp>
      <p:sp>
        <p:nvSpPr>
          <p:cNvPr id="7" name="TextBox 6"/>
          <p:cNvSpPr txBox="1"/>
          <p:nvPr/>
        </p:nvSpPr>
        <p:spPr>
          <a:xfrm>
            <a:off x="515879" y="3731040"/>
            <a:ext cx="37317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name='treasure.txt'</a:t>
            </a:r>
          </a:p>
        </p:txBody>
      </p:sp>
      <p:sp>
        <p:nvSpPr>
          <p:cNvPr id="8" name="TextBox 7"/>
          <p:cNvSpPr txBox="1"/>
          <p:nvPr/>
        </p:nvSpPr>
        <p:spPr>
          <a:xfrm>
            <a:off x="5555880" y="2665080"/>
            <a:ext cx="239543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Text Input/Output</a:t>
            </a:r>
          </a:p>
        </p:txBody>
      </p:sp>
      <p:cxnSp>
        <p:nvCxnSpPr>
          <p:cNvPr id="9" name="Elbow Connector 8"/>
          <p:cNvCxnSpPr>
            <a:stCxn id="8" idx="1"/>
            <a:endCxn id="5" idx="3"/>
          </p:cNvCxnSpPr>
          <p:nvPr/>
        </p:nvCxnSpPr>
        <p:spPr>
          <a:xfrm rot="10800000" flipV="1">
            <a:off x="4247640" y="2871180"/>
            <a:ext cx="1308241" cy="723060"/>
          </a:xfrm>
          <a:prstGeom prst="bentConnector3">
            <a:avLst/>
          </a:prstGeom>
          <a:noFill/>
          <a:ln w="18000">
            <a:solidFill>
              <a:srgbClr val="00FFFF"/>
            </a:solidFill>
            <a:prstDash val="solid"/>
            <a:tailEnd type="arrow"/>
          </a:ln>
        </p:spPr>
      </p:cxnSp>
      <p:sp>
        <p:nvSpPr>
          <p:cNvPr id="10" name="TextBox 9"/>
          <p:cNvSpPr txBox="1"/>
          <p:nvPr/>
        </p:nvSpPr>
        <p:spPr>
          <a:xfrm>
            <a:off x="5546880" y="3736440"/>
            <a:ext cx="141083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File name</a:t>
            </a:r>
          </a:p>
        </p:txBody>
      </p:sp>
      <p:cxnSp>
        <p:nvCxnSpPr>
          <p:cNvPr id="11" name="Straight Arrow Connector 10"/>
          <p:cNvCxnSpPr>
            <a:stCxn id="10" idx="1"/>
          </p:cNvCxnSpPr>
          <p:nvPr/>
        </p:nvCxnSpPr>
        <p:spPr>
          <a:xfrm flipH="1" flipV="1">
            <a:off x="4247640" y="3940200"/>
            <a:ext cx="1299240" cy="2160"/>
          </a:xfrm>
          <a:prstGeom prst="straightConnector1">
            <a:avLst/>
          </a:prstGeom>
          <a:noFill/>
          <a:ln w="18000">
            <a:solidFill>
              <a:srgbClr val="00FFFF"/>
            </a:solidFill>
            <a:prstDash val="solid"/>
            <a:tailEnd type="arrow"/>
          </a:ln>
        </p:spPr>
      </p:cxnSp>
      <p:sp>
        <p:nvSpPr>
          <p:cNvPr id="12" name="TextBox 11"/>
          <p:cNvSpPr txBox="1"/>
          <p:nvPr/>
        </p:nvSpPr>
        <p:spPr>
          <a:xfrm>
            <a:off x="5546880" y="4816440"/>
            <a:ext cx="2818800" cy="109188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Character encoding:</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how to represent</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letters as numbers.</a:t>
            </a:r>
          </a:p>
        </p:txBody>
      </p:sp>
      <p:cxnSp>
        <p:nvCxnSpPr>
          <p:cNvPr id="13" name="Elbow Connector 12"/>
          <p:cNvCxnSpPr>
            <a:endCxn id="6" idx="3"/>
          </p:cNvCxnSpPr>
          <p:nvPr/>
        </p:nvCxnSpPr>
        <p:spPr>
          <a:xfrm flipH="1" flipV="1">
            <a:off x="4247640" y="4286160"/>
            <a:ext cx="1299240" cy="1076040"/>
          </a:xfrm>
          <a:prstGeom prst="bentConnector3">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name="page279">
    <p:spTree>
      <p:nvGrpSpPr>
        <p:cNvPr id="1" name=""/>
        <p:cNvGrpSpPr/>
        <p:nvPr/>
      </p:nvGrpSpPr>
      <p:grpSpPr>
        <a:xfrm>
          <a:off x="0" y="0"/>
          <a:ext cx="0" cy="0"/>
          <a:chOff x="0" y="0"/>
          <a:chExt cx="0" cy="0"/>
        </a:xfrm>
      </p:grpSpPr>
      <p:sp>
        <p:nvSpPr>
          <p:cNvPr id="19" name="Slide Number Placeholder 1"/>
          <p:cNvSpPr>
            <a:spLocks noGrp="1"/>
          </p:cNvSpPr>
          <p:nvPr>
            <p:ph type="sldNum" sz="quarter" idx="10"/>
          </p:nvPr>
        </p:nvSpPr>
        <p:spPr/>
        <p:txBody>
          <a:bodyPr/>
          <a:lstStyle/>
          <a:p>
            <a:pPr lvl="0"/>
            <a:fld id="{9FF84B19-0E10-4CB4-A06E-C5B57FFCAE59}" type="slidenum">
              <a:t>279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The file object </a:t>
            </a:r>
            <a:r>
              <a:rPr lang="en-GB">
                <a:latin typeface="Liberation Sans" pitchFamily="34"/>
              </a:rPr>
              <a:t>―</a:t>
            </a:r>
            <a:r>
              <a:rPr lang="en-GB"/>
              <a:t> 2</a:t>
            </a:r>
          </a:p>
        </p:txBody>
      </p:sp>
      <p:grpSp>
        <p:nvGrpSpPr>
          <p:cNvPr id="3" name="Group 2"/>
          <p:cNvGrpSpPr/>
          <p:nvPr/>
        </p:nvGrpSpPr>
        <p:grpSpPr>
          <a:xfrm>
            <a:off x="649440" y="2914920"/>
            <a:ext cx="6099479" cy="864000"/>
            <a:chOff x="649440" y="2914920"/>
            <a:chExt cx="6099479" cy="864000"/>
          </a:xfrm>
        </p:grpSpPr>
        <p:sp>
          <p:nvSpPr>
            <p:cNvPr id="4" name="Freeform 3"/>
            <p:cNvSpPr/>
            <p:nvPr/>
          </p:nvSpPr>
          <p:spPr>
            <a:xfrm>
              <a:off x="649440" y="2914920"/>
              <a:ext cx="6099479"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file</a:t>
              </a:r>
            </a:p>
          </p:txBody>
        </p:sp>
        <p:sp>
          <p:nvSpPr>
            <p:cNvPr id="5" name="Freeform 4"/>
            <p:cNvSpPr/>
            <p:nvPr/>
          </p:nvSpPr>
          <p:spPr>
            <a:xfrm>
              <a:off x="1729439" y="3058560"/>
              <a:ext cx="2804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36000" tIns="36000" rIns="36000" bIns="36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a:t>
              </a:r>
            </a:p>
          </p:txBody>
        </p:sp>
        <p:sp>
          <p:nvSpPr>
            <p:cNvPr id="6" name="Freeform 5"/>
            <p:cNvSpPr/>
            <p:nvPr/>
          </p:nvSpPr>
          <p:spPr>
            <a:xfrm>
              <a:off x="2197080" y="3058200"/>
              <a:ext cx="52488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36000" tIns="36000" rIns="36000" bIns="36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29</a:t>
              </a:r>
            </a:p>
          </p:txBody>
        </p:sp>
        <p:sp>
          <p:nvSpPr>
            <p:cNvPr id="7" name="Freeform 6"/>
            <p:cNvSpPr/>
            <p:nvPr/>
          </p:nvSpPr>
          <p:spPr>
            <a:xfrm>
              <a:off x="2916720" y="3057840"/>
              <a:ext cx="2291039"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36000" tIns="36000" rIns="36000" bIns="36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treasure.txt</a:t>
              </a:r>
            </a:p>
          </p:txBody>
        </p:sp>
        <p:sp>
          <p:nvSpPr>
            <p:cNvPr id="8" name="Freeform 7"/>
            <p:cNvSpPr/>
            <p:nvPr/>
          </p:nvSpPr>
          <p:spPr>
            <a:xfrm>
              <a:off x="5436360" y="3057480"/>
              <a:ext cx="11037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36000" tIns="36000" rIns="36000" bIns="36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UTF-8</a:t>
              </a:r>
            </a:p>
          </p:txBody>
        </p:sp>
      </p:grpSp>
      <p:sp>
        <p:nvSpPr>
          <p:cNvPr id="9" name="Freeform 8"/>
          <p:cNvSpPr/>
          <p:nvPr/>
        </p:nvSpPr>
        <p:spPr>
          <a:xfrm>
            <a:off x="6760440" y="3937679"/>
            <a:ext cx="2927159" cy="317124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t" anchorCtr="0" compatLnSpc="0"/>
          <a:lstStyle/>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TREASURE ISLAND</a:t>
            </a:r>
            <a:r>
              <a:rPr lang="en-GB" sz="2000" b="0" i="0" u="none" strike="noStrike" kern="1200">
                <a:ln>
                  <a:noFill/>
                </a:ln>
                <a:solidFill>
                  <a:srgbClr val="0000FF"/>
                </a:solidFill>
                <a:latin typeface="Liberation Mono" pitchFamily="49"/>
                <a:ea typeface="WenQuanYi Micro Hei" pitchFamily="2"/>
                <a:cs typeface="Lohit Devanagari" pitchFamily="2"/>
              </a:rPr>
              <a:t>↵</a:t>
            </a:r>
          </a:p>
          <a:p>
            <a:pPr marL="0" marR="0" lvl="0" indent="0" algn="l" rtl="0" hangingPunct="0">
              <a:lnSpc>
                <a:spcPct val="100000"/>
              </a:lnSpc>
              <a:spcBef>
                <a:spcPts val="0"/>
              </a:spcBef>
              <a:spcAft>
                <a:spcPts val="0"/>
              </a:spcAft>
              <a:buNone/>
              <a:tabLst/>
            </a:pPr>
            <a:r>
              <a:rPr lang="en-GB" sz="2000" b="0" i="0" u="none" strike="noStrike" kern="1200">
                <a:ln>
                  <a:noFill/>
                </a:ln>
                <a:solidFill>
                  <a:srgbClr val="0000FF"/>
                </a:solidFill>
                <a:latin typeface="Liberation Mono" pitchFamily="49"/>
                <a:ea typeface="WenQuanYi Micro Hei" pitchFamily="2"/>
                <a:cs typeface="Lohit Devanagari" pitchFamily="2"/>
              </a:rPr>
              <a:t>↵</a:t>
            </a:r>
          </a:p>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PART ONE</a:t>
            </a:r>
            <a:r>
              <a:rPr lang="en-GB" sz="2000" b="0" i="0" u="none" strike="noStrike" kern="1200">
                <a:ln>
                  <a:noFill/>
                </a:ln>
                <a:solidFill>
                  <a:srgbClr val="0000FF"/>
                </a:solidFill>
                <a:latin typeface="Liberation Mono" pitchFamily="49"/>
                <a:ea typeface="WenQuanYi Micro Hei" pitchFamily="2"/>
                <a:cs typeface="Lohit Devanagari" pitchFamily="2"/>
              </a:rPr>
              <a:t>↵</a:t>
            </a:r>
          </a:p>
          <a:p>
            <a:pPr marL="0" marR="0" lvl="0" indent="0" algn="l" rtl="0" hangingPunct="0">
              <a:lnSpc>
                <a:spcPct val="100000"/>
              </a:lnSpc>
              <a:spcBef>
                <a:spcPts val="0"/>
              </a:spcBef>
              <a:spcAft>
                <a:spcPts val="0"/>
              </a:spcAft>
              <a:buNone/>
              <a:tabLst/>
            </a:pPr>
            <a:r>
              <a:rPr lang="en-GB" sz="2000" b="0" i="0" u="none" strike="noStrike" kern="1200">
                <a:ln>
                  <a:noFill/>
                </a:ln>
                <a:solidFill>
                  <a:srgbClr val="0000FF"/>
                </a:solidFill>
                <a:latin typeface="Liberation Mono" pitchFamily="49"/>
                <a:ea typeface="WenQuanYi Micro Hei" pitchFamily="2"/>
                <a:cs typeface="Lohit Devanagari" pitchFamily="2"/>
              </a:rPr>
              <a:t>↵</a:t>
            </a:r>
          </a:p>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The Old Buccaneer</a:t>
            </a:r>
            <a:r>
              <a:rPr lang="en-GB" sz="2000" b="0" i="0" u="none" strike="noStrike" kern="1200">
                <a:ln>
                  <a:noFill/>
                </a:ln>
                <a:solidFill>
                  <a:srgbClr val="0000FF"/>
                </a:solidFill>
                <a:latin typeface="Liberation Mono" pitchFamily="49"/>
                <a:ea typeface="WenQuanYi Micro Hei" pitchFamily="2"/>
                <a:cs typeface="Lohit Devanagari" pitchFamily="2"/>
              </a:rPr>
              <a:t>↵</a:t>
            </a:r>
          </a:p>
          <a:p>
            <a:pPr marL="0" marR="0" lvl="0" indent="0" algn="l" rtl="0" hangingPunct="0">
              <a:lnSpc>
                <a:spcPct val="100000"/>
              </a:lnSpc>
              <a:spcBef>
                <a:spcPts val="0"/>
              </a:spcBef>
              <a:spcAft>
                <a:spcPts val="0"/>
              </a:spcAft>
              <a:buNone/>
              <a:tabLst/>
            </a:pPr>
            <a:r>
              <a:rPr lang="en-GB" sz="2000" b="0" i="0" u="none" strike="noStrike" kern="1200">
                <a:ln>
                  <a:noFill/>
                </a:ln>
                <a:solidFill>
                  <a:srgbClr val="0000FF"/>
                </a:solidFill>
                <a:latin typeface="Liberation Mono" pitchFamily="49"/>
                <a:ea typeface="WenQuanYi Micro Hei" pitchFamily="2"/>
                <a:cs typeface="Lohit Devanagari" pitchFamily="2"/>
              </a:rPr>
              <a:t>↵</a:t>
            </a:r>
          </a:p>
        </p:txBody>
      </p:sp>
      <p:sp>
        <p:nvSpPr>
          <p:cNvPr id="10" name="TextBox 9"/>
          <p:cNvSpPr txBox="1"/>
          <p:nvPr/>
        </p:nvSpPr>
        <p:spPr>
          <a:xfrm>
            <a:off x="6246360" y="4724280"/>
            <a:ext cx="790200" cy="771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4800" b="0" i="0" u="none" strike="noStrike" kern="1200">
                <a:ln>
                  <a:noFill/>
                </a:ln>
                <a:solidFill>
                  <a:srgbClr val="FF0000"/>
                </a:solidFill>
                <a:latin typeface="Liberation Sans" pitchFamily="18"/>
                <a:ea typeface="WenQuanYi Micro Hei" pitchFamily="2"/>
                <a:cs typeface="Lohit Devanagari" pitchFamily="2"/>
              </a:rPr>
              <a:t>☞</a:t>
            </a:r>
          </a:p>
        </p:txBody>
      </p:sp>
      <p:cxnSp>
        <p:nvCxnSpPr>
          <p:cNvPr id="11" name="Elbow Connector 10"/>
          <p:cNvCxnSpPr>
            <a:stCxn id="6" idx="2"/>
            <a:endCxn id="10" idx="1"/>
          </p:cNvCxnSpPr>
          <p:nvPr/>
        </p:nvCxnSpPr>
        <p:spPr>
          <a:xfrm rot="16200000" flipH="1">
            <a:off x="3615030" y="2478690"/>
            <a:ext cx="1475820" cy="3786840"/>
          </a:xfrm>
          <a:prstGeom prst="bentConnector2">
            <a:avLst/>
          </a:prstGeom>
          <a:noFill/>
          <a:ln w="18000">
            <a:solidFill>
              <a:srgbClr val="800080"/>
            </a:solidFill>
            <a:prstDash val="solid"/>
            <a:tailEnd type="arrow"/>
          </a:ln>
        </p:spPr>
      </p:cxnSp>
      <p:cxnSp>
        <p:nvCxnSpPr>
          <p:cNvPr id="12" name="Elbow Connector 11"/>
          <p:cNvCxnSpPr>
            <a:stCxn id="5" idx="2"/>
            <a:endCxn id="9" idx="5"/>
          </p:cNvCxnSpPr>
          <p:nvPr/>
        </p:nvCxnSpPr>
        <p:spPr>
          <a:xfrm rot="16200000" flipH="1">
            <a:off x="3370680" y="2133538"/>
            <a:ext cx="1888739" cy="4890781"/>
          </a:xfrm>
          <a:prstGeom prst="bentConnector3">
            <a:avLst/>
          </a:prstGeom>
          <a:noFill/>
          <a:ln w="18000">
            <a:solidFill>
              <a:srgbClr val="800080"/>
            </a:solidFill>
            <a:prstDash val="solid"/>
            <a:tailEnd type="arrow"/>
          </a:ln>
        </p:spPr>
      </p:cxnSp>
      <p:sp>
        <p:nvSpPr>
          <p:cNvPr id="13" name="TextBox 12"/>
          <p:cNvSpPr txBox="1"/>
          <p:nvPr/>
        </p:nvSpPr>
        <p:spPr>
          <a:xfrm>
            <a:off x="1869479" y="5697720"/>
            <a:ext cx="244548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Pointer to the file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on the file system</a:t>
            </a:r>
          </a:p>
        </p:txBody>
      </p:sp>
      <p:sp>
        <p:nvSpPr>
          <p:cNvPr id="14" name="TextBox 13"/>
          <p:cNvSpPr txBox="1"/>
          <p:nvPr/>
        </p:nvSpPr>
        <p:spPr>
          <a:xfrm>
            <a:off x="2616480" y="4177080"/>
            <a:ext cx="288612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“offset”: how far into</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file we have read</a:t>
            </a:r>
          </a:p>
        </p:txBody>
      </p:sp>
      <p:sp>
        <p:nvSpPr>
          <p:cNvPr id="15" name="TextBox 14"/>
          <p:cNvSpPr txBox="1"/>
          <p:nvPr/>
        </p:nvSpPr>
        <p:spPr>
          <a:xfrm>
            <a:off x="6900480" y="1369080"/>
            <a:ext cx="141083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File name</a:t>
            </a:r>
          </a:p>
        </p:txBody>
      </p:sp>
      <p:sp>
        <p:nvSpPr>
          <p:cNvPr id="16" name="TextBox 15"/>
          <p:cNvSpPr txBox="1"/>
          <p:nvPr/>
        </p:nvSpPr>
        <p:spPr>
          <a:xfrm>
            <a:off x="6891840" y="2080440"/>
            <a:ext cx="19548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Text encoding</a:t>
            </a:r>
          </a:p>
        </p:txBody>
      </p:sp>
      <p:cxnSp>
        <p:nvCxnSpPr>
          <p:cNvPr id="17" name="Elbow Connector 16"/>
          <p:cNvCxnSpPr>
            <a:stCxn id="16" idx="1"/>
            <a:endCxn id="8" idx="0"/>
          </p:cNvCxnSpPr>
          <p:nvPr/>
        </p:nvCxnSpPr>
        <p:spPr>
          <a:xfrm rot="10800000" flipV="1">
            <a:off x="5988240" y="2286540"/>
            <a:ext cx="903600" cy="770940"/>
          </a:xfrm>
          <a:prstGeom prst="bentConnector2">
            <a:avLst/>
          </a:prstGeom>
          <a:noFill/>
          <a:ln w="18000">
            <a:solidFill>
              <a:srgbClr val="00FFFF"/>
            </a:solidFill>
            <a:prstDash val="solid"/>
            <a:tailEnd type="arrow"/>
          </a:ln>
        </p:spPr>
      </p:cxnSp>
      <p:cxnSp>
        <p:nvCxnSpPr>
          <p:cNvPr id="18" name="Elbow Connector 17"/>
          <p:cNvCxnSpPr>
            <a:stCxn id="15" idx="1"/>
            <a:endCxn id="7" idx="0"/>
          </p:cNvCxnSpPr>
          <p:nvPr/>
        </p:nvCxnSpPr>
        <p:spPr>
          <a:xfrm rot="10800000" flipV="1">
            <a:off x="4062240" y="1575180"/>
            <a:ext cx="2838240" cy="1482660"/>
          </a:xfrm>
          <a:prstGeom prst="bentConnector2">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name="page28">
    <p:spTree>
      <p:nvGrpSpPr>
        <p:cNvPr id="1" name=""/>
        <p:cNvGrpSpPr/>
        <p:nvPr/>
      </p:nvGrpSpPr>
      <p:grpSpPr>
        <a:xfrm>
          <a:off x="0" y="0"/>
          <a:ext cx="0" cy="0"/>
          <a:chOff x="0" y="0"/>
          <a:chExt cx="0" cy="0"/>
        </a:xfrm>
      </p:grpSpPr>
      <p:sp>
        <p:nvSpPr>
          <p:cNvPr id="17" name="Slide Number Placeholder 1"/>
          <p:cNvSpPr>
            <a:spLocks noGrp="1"/>
          </p:cNvSpPr>
          <p:nvPr>
            <p:ph type="sldNum" sz="quarter" idx="10"/>
          </p:nvPr>
        </p:nvSpPr>
        <p:spPr/>
        <p:txBody>
          <a:bodyPr/>
          <a:lstStyle/>
          <a:p>
            <a:pPr lvl="0"/>
            <a:fld id="{6D0B0276-B136-433B-B798-972B4F88B574}" type="slidenum">
              <a:t>28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Single &amp; double quotes</a:t>
            </a:r>
          </a:p>
        </p:txBody>
      </p:sp>
      <p:sp>
        <p:nvSpPr>
          <p:cNvPr id="3" name="TextBox 2"/>
          <p:cNvSpPr txBox="1"/>
          <p:nvPr/>
        </p:nvSpPr>
        <p:spPr>
          <a:xfrm>
            <a:off x="468360" y="25218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199880" y="2521800"/>
            <a:ext cx="3048120" cy="418320"/>
          </a:xfrm>
          <a:prstGeom prst="rect">
            <a:avLst/>
          </a:prstGeom>
          <a:noFill/>
          <a:ln>
            <a:noFill/>
          </a:ln>
        </p:spPr>
        <p:txBody>
          <a:bodyPr vert="horz" wrap="none" lIns="36000" tIns="36000" rIns="36000" bIns="36000" anchorCtr="0" compatLnSpc="0"/>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'Hello, world!'  </a:t>
            </a:r>
          </a:p>
        </p:txBody>
      </p:sp>
      <p:sp>
        <p:nvSpPr>
          <p:cNvPr id="5" name="TextBox 4"/>
          <p:cNvSpPr txBox="1"/>
          <p:nvPr/>
        </p:nvSpPr>
        <p:spPr>
          <a:xfrm>
            <a:off x="468360" y="3241800"/>
            <a:ext cx="3000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'Hello, world!'</a:t>
            </a:r>
          </a:p>
        </p:txBody>
      </p:sp>
      <p:sp>
        <p:nvSpPr>
          <p:cNvPr id="6" name="TextBox 5"/>
          <p:cNvSpPr txBox="1"/>
          <p:nvPr/>
        </p:nvSpPr>
        <p:spPr>
          <a:xfrm>
            <a:off x="468360" y="46818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468360" y="5401800"/>
            <a:ext cx="3000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'Hello, world!'</a:t>
            </a:r>
          </a:p>
        </p:txBody>
      </p:sp>
      <p:sp>
        <p:nvSpPr>
          <p:cNvPr id="8" name="TextBox 7"/>
          <p:cNvSpPr txBox="1"/>
          <p:nvPr/>
        </p:nvSpPr>
        <p:spPr>
          <a:xfrm>
            <a:off x="6228360" y="2521800"/>
            <a:ext cx="19198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Single quotes</a:t>
            </a:r>
          </a:p>
        </p:txBody>
      </p:sp>
      <p:sp>
        <p:nvSpPr>
          <p:cNvPr id="9" name="TextBox 8"/>
          <p:cNvSpPr txBox="1"/>
          <p:nvPr/>
        </p:nvSpPr>
        <p:spPr>
          <a:xfrm>
            <a:off x="1199880" y="4672800"/>
            <a:ext cx="3048120" cy="418320"/>
          </a:xfrm>
          <a:prstGeom prst="rect">
            <a:avLst/>
          </a:prstGeom>
          <a:noFill/>
          <a:ln>
            <a:noFill/>
          </a:ln>
        </p:spPr>
        <p:txBody>
          <a:bodyPr vert="horz" wrap="none" lIns="36000" tIns="36000" rIns="36000" bIns="36000" anchorCtr="0" compatLnSpc="0"/>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"Hello, world!"  </a:t>
            </a:r>
          </a:p>
        </p:txBody>
      </p:sp>
      <p:sp>
        <p:nvSpPr>
          <p:cNvPr id="10" name="TextBox 9"/>
          <p:cNvSpPr txBox="1"/>
          <p:nvPr/>
        </p:nvSpPr>
        <p:spPr>
          <a:xfrm>
            <a:off x="6228360" y="4672800"/>
            <a:ext cx="203867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Double quotes</a:t>
            </a:r>
          </a:p>
        </p:txBody>
      </p:sp>
      <p:cxnSp>
        <p:nvCxnSpPr>
          <p:cNvPr id="11" name="Straight Arrow Connector 10"/>
          <p:cNvCxnSpPr>
            <a:endCxn id="4" idx="3"/>
          </p:cNvCxnSpPr>
          <p:nvPr/>
        </p:nvCxnSpPr>
        <p:spPr>
          <a:xfrm flipH="1">
            <a:off x="4248000" y="2727720"/>
            <a:ext cx="1980360" cy="3240"/>
          </a:xfrm>
          <a:prstGeom prst="straightConnector1">
            <a:avLst/>
          </a:prstGeom>
          <a:noFill/>
          <a:ln w="18000">
            <a:solidFill>
              <a:srgbClr val="00FFFF"/>
            </a:solidFill>
            <a:prstDash val="solid"/>
            <a:tailEnd type="arrow"/>
          </a:ln>
        </p:spPr>
      </p:cxnSp>
      <p:cxnSp>
        <p:nvCxnSpPr>
          <p:cNvPr id="12" name="Straight Arrow Connector 11"/>
          <p:cNvCxnSpPr>
            <a:stCxn id="10" idx="1"/>
            <a:endCxn id="9" idx="3"/>
          </p:cNvCxnSpPr>
          <p:nvPr/>
        </p:nvCxnSpPr>
        <p:spPr>
          <a:xfrm flipH="1">
            <a:off x="4248000" y="4878900"/>
            <a:ext cx="1980360" cy="3060"/>
          </a:xfrm>
          <a:prstGeom prst="straightConnector1">
            <a:avLst/>
          </a:prstGeom>
          <a:noFill/>
          <a:ln w="18000">
            <a:solidFill>
              <a:srgbClr val="00FFFF"/>
            </a:solidFill>
            <a:prstDash val="solid"/>
            <a:tailEnd type="arrow"/>
          </a:ln>
        </p:spPr>
      </p:cxnSp>
      <p:sp>
        <p:nvSpPr>
          <p:cNvPr id="13" name="TextBox 12"/>
          <p:cNvSpPr txBox="1"/>
          <p:nvPr/>
        </p:nvSpPr>
        <p:spPr>
          <a:xfrm>
            <a:off x="6219360" y="3233160"/>
            <a:ext cx="19198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Single quotes</a:t>
            </a:r>
          </a:p>
        </p:txBody>
      </p:sp>
      <p:sp>
        <p:nvSpPr>
          <p:cNvPr id="14" name="TextBox 13"/>
          <p:cNvSpPr txBox="1"/>
          <p:nvPr/>
        </p:nvSpPr>
        <p:spPr>
          <a:xfrm>
            <a:off x="6210360" y="5384520"/>
            <a:ext cx="19198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Single quotes</a:t>
            </a:r>
          </a:p>
        </p:txBody>
      </p:sp>
      <p:cxnSp>
        <p:nvCxnSpPr>
          <p:cNvPr id="15" name="Straight Arrow Connector 14"/>
          <p:cNvCxnSpPr>
            <a:stCxn id="13" idx="1"/>
          </p:cNvCxnSpPr>
          <p:nvPr/>
        </p:nvCxnSpPr>
        <p:spPr>
          <a:xfrm flipH="1">
            <a:off x="3468600" y="3439080"/>
            <a:ext cx="2750760" cy="11880"/>
          </a:xfrm>
          <a:prstGeom prst="straightConnector1">
            <a:avLst/>
          </a:prstGeom>
          <a:noFill/>
          <a:ln w="18000">
            <a:solidFill>
              <a:srgbClr val="00FFFF"/>
            </a:solidFill>
            <a:prstDash val="solid"/>
            <a:tailEnd type="arrow"/>
          </a:ln>
        </p:spPr>
      </p:cxnSp>
      <p:cxnSp>
        <p:nvCxnSpPr>
          <p:cNvPr id="16" name="Straight Arrow Connector 15"/>
          <p:cNvCxnSpPr>
            <a:endCxn id="7" idx="3"/>
          </p:cNvCxnSpPr>
          <p:nvPr/>
        </p:nvCxnSpPr>
        <p:spPr>
          <a:xfrm flipH="1">
            <a:off x="3468600" y="5590440"/>
            <a:ext cx="2741760" cy="2052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name="page280">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pPr lvl="0"/>
            <a:fld id="{CD0144EF-2239-404B-ADD1-DDDCADC1A583}" type="slidenum">
              <a:t>280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Reading through a file</a:t>
            </a:r>
          </a:p>
        </p:txBody>
      </p:sp>
      <p:sp>
        <p:nvSpPr>
          <p:cNvPr id="3" name="TextBox 2"/>
          <p:cNvSpPr txBox="1"/>
          <p:nvPr/>
        </p:nvSpPr>
        <p:spPr>
          <a:xfrm>
            <a:off x="5544720" y="1864080"/>
            <a:ext cx="3071880" cy="7520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Treat it like a list and</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it will behave like a list</a:t>
            </a:r>
          </a:p>
        </p:txBody>
      </p:sp>
      <p:sp>
        <p:nvSpPr>
          <p:cNvPr id="4" name="TextBox 3"/>
          <p:cNvSpPr txBox="1"/>
          <p:nvPr/>
        </p:nvSpPr>
        <p:spPr>
          <a:xfrm>
            <a:off x="515879" y="3385080"/>
            <a:ext cx="3183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list(</a:t>
            </a:r>
            <a:r>
              <a:rPr lang="en-GB" sz="2400" b="0" i="1" u="none" strike="noStrike" kern="1200">
                <a:ln>
                  <a:noFill/>
                </a:ln>
                <a:latin typeface="Liberation Mono" pitchFamily="49"/>
                <a:ea typeface="WenQuanYi Micro Hei" pitchFamily="2"/>
                <a:cs typeface="Lohit Devanagari" pitchFamily="2"/>
              </a:rPr>
              <a:t>file_object</a:t>
            </a:r>
            <a:r>
              <a:rPr lang="en-GB" sz="2400" b="0" i="0" u="none" strike="noStrike" kern="1200">
                <a:ln>
                  <a:noFill/>
                </a:ln>
                <a:latin typeface="Liberation Mono" pitchFamily="49"/>
                <a:ea typeface="WenQuanYi Micro Hei" pitchFamily="2"/>
                <a:cs typeface="Lohit Devanagari" pitchFamily="2"/>
              </a:rPr>
              <a:t>)</a:t>
            </a:r>
          </a:p>
        </p:txBody>
      </p:sp>
      <p:sp>
        <p:nvSpPr>
          <p:cNvPr id="5" name="TextBox 4"/>
          <p:cNvSpPr txBox="1"/>
          <p:nvPr/>
        </p:nvSpPr>
        <p:spPr>
          <a:xfrm>
            <a:off x="5555880" y="3385080"/>
            <a:ext cx="2902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List of lines in the file</a:t>
            </a:r>
          </a:p>
        </p:txBody>
      </p:sp>
      <p:cxnSp>
        <p:nvCxnSpPr>
          <p:cNvPr id="6" name="Straight Arrow Connector 5"/>
          <p:cNvCxnSpPr>
            <a:stCxn id="4" idx="3"/>
          </p:cNvCxnSpPr>
          <p:nvPr/>
        </p:nvCxnSpPr>
        <p:spPr>
          <a:xfrm flipV="1">
            <a:off x="3699000" y="3591000"/>
            <a:ext cx="1856880" cy="3240"/>
          </a:xfrm>
          <a:prstGeom prst="straightConnector1">
            <a:avLst/>
          </a:prstGeom>
          <a:noFill/>
          <a:ln w="18000">
            <a:solidFill>
              <a:srgbClr val="800080"/>
            </a:solidFill>
            <a:prstDash val="solid"/>
            <a:tailEnd type="arrow"/>
          </a:ln>
        </p:spPr>
      </p:cxnSp>
      <p:sp>
        <p:nvSpPr>
          <p:cNvPr id="7" name="TextBox 6"/>
          <p:cNvSpPr txBox="1"/>
          <p:nvPr/>
        </p:nvSpPr>
        <p:spPr>
          <a:xfrm>
            <a:off x="515879" y="48250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8" name="TextBox 7"/>
          <p:cNvSpPr txBox="1"/>
          <p:nvPr/>
        </p:nvSpPr>
        <p:spPr>
          <a:xfrm>
            <a:off x="1247400" y="4825080"/>
            <a:ext cx="592775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book = open('treasure.txt', 'r')</a:t>
            </a:r>
          </a:p>
        </p:txBody>
      </p:sp>
      <p:sp>
        <p:nvSpPr>
          <p:cNvPr id="9" name="TextBox 8"/>
          <p:cNvSpPr txBox="1"/>
          <p:nvPr/>
        </p:nvSpPr>
        <p:spPr>
          <a:xfrm>
            <a:off x="515879" y="55450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0" name="TextBox 9"/>
          <p:cNvSpPr txBox="1"/>
          <p:nvPr/>
        </p:nvSpPr>
        <p:spPr>
          <a:xfrm>
            <a:off x="1247400" y="554508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lines = list(book)</a:t>
            </a:r>
          </a:p>
        </p:txBody>
      </p:sp>
      <p:sp>
        <p:nvSpPr>
          <p:cNvPr id="11" name="TextBox 10"/>
          <p:cNvSpPr txBox="1"/>
          <p:nvPr/>
        </p:nvSpPr>
        <p:spPr>
          <a:xfrm>
            <a:off x="515879" y="626507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2" name="TextBox 11"/>
          <p:cNvSpPr txBox="1"/>
          <p:nvPr/>
        </p:nvSpPr>
        <p:spPr>
          <a:xfrm>
            <a:off x="1247400" y="6265079"/>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print(lines)</a:t>
            </a:r>
          </a:p>
        </p:txBody>
      </p:sp>
      <p:pic>
        <p:nvPicPr>
          <p:cNvPr id="13" name="Picture 12"/>
          <p:cNvPicPr>
            <a:picLocks noChangeAspect="1"/>
          </p:cNvPicPr>
          <p:nvPr/>
        </p:nvPicPr>
        <p:blipFill>
          <a:blip r:embed="rId3">
            <a:lum/>
            <a:alphaModFix/>
          </a:blip>
          <a:srcRect/>
          <a:stretch>
            <a:fillRect/>
          </a:stretch>
        </p:blipFill>
        <p:spPr>
          <a:xfrm>
            <a:off x="8809200" y="1864080"/>
            <a:ext cx="1270800" cy="10475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name="page281">
    <p:spTree>
      <p:nvGrpSpPr>
        <p:cNvPr id="1" name=""/>
        <p:cNvGrpSpPr/>
        <p:nvPr/>
      </p:nvGrpSpPr>
      <p:grpSpPr>
        <a:xfrm>
          <a:off x="0" y="0"/>
          <a:ext cx="0" cy="0"/>
          <a:chOff x="0" y="0"/>
          <a:chExt cx="0" cy="0"/>
        </a:xfrm>
      </p:grpSpPr>
      <p:sp>
        <p:nvSpPr>
          <p:cNvPr id="20" name="Slide Number Placeholder 1"/>
          <p:cNvSpPr>
            <a:spLocks noGrp="1"/>
          </p:cNvSpPr>
          <p:nvPr>
            <p:ph type="sldNum" sz="quarter" idx="10"/>
          </p:nvPr>
        </p:nvSpPr>
        <p:spPr/>
        <p:txBody>
          <a:bodyPr/>
          <a:lstStyle/>
          <a:p>
            <a:pPr lvl="0"/>
            <a:fld id="{00258679-9D47-4724-9D91-016B9317ECB3}" type="slidenum">
              <a:t>281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Reading a file moves the offset</a:t>
            </a:r>
          </a:p>
        </p:txBody>
      </p:sp>
      <p:sp>
        <p:nvSpPr>
          <p:cNvPr id="3" name="Freeform 2"/>
          <p:cNvSpPr/>
          <p:nvPr/>
        </p:nvSpPr>
        <p:spPr>
          <a:xfrm>
            <a:off x="7974000" y="630000"/>
            <a:ext cx="1655999" cy="1368000"/>
          </a:xfrm>
          <a:custGeom>
            <a:avLst>
              <a:gd name="f0" fmla="val 10800"/>
            </a:avLst>
            <a:gdLst>
              <a:gd name="f1" fmla="val 10800000"/>
              <a:gd name="f2" fmla="val 5400000"/>
              <a:gd name="f3" fmla="val 180"/>
              <a:gd name="f4" fmla="val w"/>
              <a:gd name="f5" fmla="val h"/>
              <a:gd name="f6" fmla="val 0"/>
              <a:gd name="f7" fmla="val 21600"/>
              <a:gd name="f8" fmla="val -2147483647"/>
              <a:gd name="f9" fmla="val 2147483647"/>
              <a:gd name="f10" fmla="+- 0 0 0"/>
              <a:gd name="f11" fmla="*/ f4 1 21600"/>
              <a:gd name="f12" fmla="*/ f5 1 21600"/>
              <a:gd name="f13" fmla="pin 0 f0 21600"/>
              <a:gd name="f14" fmla="*/ f10 f1 1"/>
              <a:gd name="f15" fmla="val f13"/>
              <a:gd name="f16" fmla="*/ f13 1 2"/>
              <a:gd name="f17" fmla="*/ f13 f11 1"/>
              <a:gd name="f18" fmla="*/ f6 f12 1"/>
              <a:gd name="f19" fmla="*/ 18000 f12 1"/>
              <a:gd name="f20" fmla="*/ 10800 f12 1"/>
              <a:gd name="f21" fmla="*/ 10800 f11 1"/>
              <a:gd name="f22" fmla="*/ 0 f12 1"/>
              <a:gd name="f23" fmla="*/ f14 1 f3"/>
              <a:gd name="f24" fmla="*/ 0 f11 1"/>
              <a:gd name="f25" fmla="*/ 21600 f12 1"/>
              <a:gd name="f26" fmla="*/ 21600 f11 1"/>
              <a:gd name="f27" fmla="+- f16 10800 0"/>
              <a:gd name="f28" fmla="+- 21600 0 f15"/>
              <a:gd name="f29" fmla="*/ f16 f11 1"/>
              <a:gd name="f30" fmla="+- f23 0 f2"/>
              <a:gd name="f31" fmla="*/ f28 1 2"/>
              <a:gd name="f32" fmla="*/ f27 f11 1"/>
              <a:gd name="f33" fmla="+- 21600 0 f31"/>
              <a:gd name="f34" fmla="*/ f33 f11 1"/>
            </a:gdLst>
            <a:ahLst>
              <a:ahXY gdRefX="f0" minX="f6" maxX="f7">
                <a:pos x="f17" y="f18"/>
              </a:ahXY>
            </a:ahLst>
            <a:cxnLst>
              <a:cxn ang="3cd4">
                <a:pos x="hc" y="t"/>
              </a:cxn>
              <a:cxn ang="0">
                <a:pos x="r" y="vc"/>
              </a:cxn>
              <a:cxn ang="cd4">
                <a:pos x="hc" y="b"/>
              </a:cxn>
              <a:cxn ang="cd2">
                <a:pos x="l" y="vc"/>
              </a:cxn>
              <a:cxn ang="f30">
                <a:pos x="f21" y="f22"/>
              </a:cxn>
              <a:cxn ang="f30">
                <a:pos x="f29" y="f20"/>
              </a:cxn>
              <a:cxn ang="f30">
                <a:pos x="f24" y="f25"/>
              </a:cxn>
              <a:cxn ang="f30">
                <a:pos x="f21" y="f25"/>
              </a:cxn>
              <a:cxn ang="f30">
                <a:pos x="f26" y="f25"/>
              </a:cxn>
              <a:cxn ang="f30">
                <a:pos x="f34" y="f20"/>
              </a:cxn>
            </a:cxnLst>
            <a:rect l="f29" t="f20" r="f32" b="f19"/>
            <a:pathLst>
              <a:path w="21600" h="21600">
                <a:moveTo>
                  <a:pt x="f15" y="f6"/>
                </a:moveTo>
                <a:lnTo>
                  <a:pt x="f7" y="f7"/>
                </a:lnTo>
                <a:lnTo>
                  <a:pt x="f6" y="f7"/>
                </a:lnTo>
                <a:close/>
              </a:path>
            </a:pathLst>
          </a:custGeom>
          <a:noFill/>
          <a:ln w="180000">
            <a:solidFill>
              <a:srgbClr val="FF0000"/>
            </a:solidFill>
            <a:prstDash val="solid"/>
          </a:ln>
        </p:spPr>
        <p:txBody>
          <a:bodyPr vert="horz" wrap="none" lIns="180000" tIns="135000" rIns="180000" bIns="135000" anchor="ctr" anchorCtr="0" compatLnSpc="0"/>
          <a:lstStyle/>
          <a:p>
            <a:pPr marL="0" marR="0" lvl="0" indent="0" algn="ctr" rtl="0" hangingPunct="0">
              <a:lnSpc>
                <a:spcPct val="100000"/>
              </a:lnSpc>
              <a:spcBef>
                <a:spcPts val="0"/>
              </a:spcBef>
              <a:spcAft>
                <a:spcPts val="0"/>
              </a:spcAft>
              <a:buNone/>
              <a:tabLst/>
            </a:pPr>
            <a:r>
              <a:rPr lang="en-GB" sz="7200" b="0" i="0" u="none" strike="noStrike" kern="1200">
                <a:ln>
                  <a:noFill/>
                </a:ln>
                <a:latin typeface="Liberation Sans" pitchFamily="18"/>
                <a:ea typeface="WenQuanYi Micro Hei" pitchFamily="2"/>
                <a:cs typeface="Lohit Devanagari" pitchFamily="2"/>
              </a:rPr>
              <a:t>!</a:t>
            </a:r>
          </a:p>
        </p:txBody>
      </p:sp>
      <p:sp>
        <p:nvSpPr>
          <p:cNvPr id="4" name="TextBox 3"/>
          <p:cNvSpPr txBox="1"/>
          <p:nvPr/>
        </p:nvSpPr>
        <p:spPr>
          <a:xfrm>
            <a:off x="515879" y="19450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5" name="TextBox 4"/>
          <p:cNvSpPr txBox="1"/>
          <p:nvPr/>
        </p:nvSpPr>
        <p:spPr>
          <a:xfrm>
            <a:off x="1247400" y="1945080"/>
            <a:ext cx="592775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book = open('treasure.txt', 'r')</a:t>
            </a:r>
          </a:p>
        </p:txBody>
      </p:sp>
      <p:sp>
        <p:nvSpPr>
          <p:cNvPr id="6" name="TextBox 5"/>
          <p:cNvSpPr txBox="1"/>
          <p:nvPr/>
        </p:nvSpPr>
        <p:spPr>
          <a:xfrm>
            <a:off x="515879" y="30207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1247400" y="3025080"/>
            <a:ext cx="37317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lines_a = list(book)</a:t>
            </a:r>
          </a:p>
        </p:txBody>
      </p:sp>
      <p:sp>
        <p:nvSpPr>
          <p:cNvPr id="8" name="TextBox 7"/>
          <p:cNvSpPr txBox="1"/>
          <p:nvPr/>
        </p:nvSpPr>
        <p:spPr>
          <a:xfrm>
            <a:off x="515879" y="37450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9" name="TextBox 8"/>
          <p:cNvSpPr txBox="1"/>
          <p:nvPr/>
        </p:nvSpPr>
        <p:spPr>
          <a:xfrm>
            <a:off x="1247400" y="374508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print(lines_a)</a:t>
            </a:r>
          </a:p>
        </p:txBody>
      </p:sp>
      <p:sp>
        <p:nvSpPr>
          <p:cNvPr id="10" name="TextBox 9"/>
          <p:cNvSpPr txBox="1"/>
          <p:nvPr/>
        </p:nvSpPr>
        <p:spPr>
          <a:xfrm>
            <a:off x="515879" y="51850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1" name="TextBox 10"/>
          <p:cNvSpPr txBox="1"/>
          <p:nvPr/>
        </p:nvSpPr>
        <p:spPr>
          <a:xfrm>
            <a:off x="1247400" y="5185080"/>
            <a:ext cx="37317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lines_b = list(book)</a:t>
            </a:r>
          </a:p>
        </p:txBody>
      </p:sp>
      <p:sp>
        <p:nvSpPr>
          <p:cNvPr id="12" name="TextBox 11"/>
          <p:cNvSpPr txBox="1"/>
          <p:nvPr/>
        </p:nvSpPr>
        <p:spPr>
          <a:xfrm>
            <a:off x="515879" y="590507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3" name="TextBox 12"/>
          <p:cNvSpPr txBox="1"/>
          <p:nvPr/>
        </p:nvSpPr>
        <p:spPr>
          <a:xfrm>
            <a:off x="1247400" y="5905079"/>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print(lines_b)</a:t>
            </a:r>
          </a:p>
        </p:txBody>
      </p:sp>
      <p:sp>
        <p:nvSpPr>
          <p:cNvPr id="14" name="TextBox 13"/>
          <p:cNvSpPr txBox="1"/>
          <p:nvPr/>
        </p:nvSpPr>
        <p:spPr>
          <a:xfrm>
            <a:off x="515879" y="6625079"/>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5" name="TextBox 14"/>
          <p:cNvSpPr txBox="1"/>
          <p:nvPr/>
        </p:nvSpPr>
        <p:spPr>
          <a:xfrm>
            <a:off x="6635880" y="6625079"/>
            <a:ext cx="139391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Empty list</a:t>
            </a:r>
          </a:p>
        </p:txBody>
      </p:sp>
      <p:sp>
        <p:nvSpPr>
          <p:cNvPr id="16" name="TextBox 15"/>
          <p:cNvSpPr txBox="1"/>
          <p:nvPr/>
        </p:nvSpPr>
        <p:spPr>
          <a:xfrm>
            <a:off x="6635880" y="4465440"/>
            <a:ext cx="1732319" cy="412200"/>
          </a:xfrm>
          <a:prstGeom prst="rect">
            <a:avLst/>
          </a:prstGeom>
          <a:solidFill>
            <a:srgbClr val="CCFFFF"/>
          </a:solidFill>
          <a:ln w="18000">
            <a:solidFill>
              <a:srgbClr val="00FFFF"/>
            </a:solidFill>
            <a:prstDash val="solid"/>
          </a:ln>
        </p:spPr>
        <p:txBody>
          <a:bodyPr vert="horz" wrap="none" lIns="36000" tIns="36000" rIns="36000" bIns="36000" anchorCtr="0" compatLnSpc="0"/>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Huge output</a:t>
            </a:r>
          </a:p>
        </p:txBody>
      </p:sp>
      <p:sp>
        <p:nvSpPr>
          <p:cNvPr id="17" name="TextBox 16"/>
          <p:cNvSpPr txBox="1"/>
          <p:nvPr/>
        </p:nvSpPr>
        <p:spPr>
          <a:xfrm>
            <a:off x="515879" y="4465080"/>
            <a:ext cx="4629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34"/>
                <a:ea typeface="Liberation Sans" pitchFamily="34"/>
                <a:cs typeface="Liberation Sans" pitchFamily="34"/>
              </a:rPr>
              <a:t>…</a:t>
            </a:r>
          </a:p>
        </p:txBody>
      </p:sp>
      <p:cxnSp>
        <p:nvCxnSpPr>
          <p:cNvPr id="18" name="Straight Arrow Connector 17"/>
          <p:cNvCxnSpPr>
            <a:stCxn id="16" idx="1"/>
            <a:endCxn id="17" idx="3"/>
          </p:cNvCxnSpPr>
          <p:nvPr/>
        </p:nvCxnSpPr>
        <p:spPr>
          <a:xfrm flipH="1" flipV="1">
            <a:off x="978839" y="4671180"/>
            <a:ext cx="5657041" cy="360"/>
          </a:xfrm>
          <a:prstGeom prst="straightConnector1">
            <a:avLst/>
          </a:prstGeom>
          <a:noFill/>
          <a:ln w="18000">
            <a:solidFill>
              <a:srgbClr val="00FFFF"/>
            </a:solidFill>
            <a:prstDash val="solid"/>
            <a:tailEnd type="arrow"/>
          </a:ln>
        </p:spPr>
      </p:cxnSp>
      <p:cxnSp>
        <p:nvCxnSpPr>
          <p:cNvPr id="19" name="Straight Arrow Connector 18"/>
          <p:cNvCxnSpPr>
            <a:endCxn id="14" idx="3"/>
          </p:cNvCxnSpPr>
          <p:nvPr/>
        </p:nvCxnSpPr>
        <p:spPr>
          <a:xfrm flipH="1">
            <a:off x="954359" y="6830999"/>
            <a:ext cx="5681521" cy="324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name="page282">
    <p:spTree>
      <p:nvGrpSpPr>
        <p:cNvPr id="1" name=""/>
        <p:cNvGrpSpPr/>
        <p:nvPr/>
      </p:nvGrpSpPr>
      <p:grpSpPr>
        <a:xfrm>
          <a:off x="0" y="0"/>
          <a:ext cx="0" cy="0"/>
          <a:chOff x="0" y="0"/>
          <a:chExt cx="0" cy="0"/>
        </a:xfrm>
      </p:grpSpPr>
      <p:sp>
        <p:nvSpPr>
          <p:cNvPr id="28" name="Slide Number Placeholder 1"/>
          <p:cNvSpPr>
            <a:spLocks noGrp="1"/>
          </p:cNvSpPr>
          <p:nvPr>
            <p:ph type="sldNum" sz="quarter" idx="10"/>
          </p:nvPr>
        </p:nvSpPr>
        <p:spPr/>
        <p:txBody>
          <a:bodyPr/>
          <a:lstStyle/>
          <a:p>
            <a:pPr lvl="0"/>
            <a:fld id="{635F41D1-78D5-450E-AFE5-B63EB8F33A23}" type="slidenum">
              <a:t>282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Reading a file moves the offset</a:t>
            </a:r>
          </a:p>
        </p:txBody>
      </p:sp>
      <p:sp>
        <p:nvSpPr>
          <p:cNvPr id="3" name="TextBox 2"/>
          <p:cNvSpPr txBox="1"/>
          <p:nvPr/>
        </p:nvSpPr>
        <p:spPr>
          <a:xfrm>
            <a:off x="515879" y="19450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47400" y="194508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book</a:t>
            </a:r>
          </a:p>
        </p:txBody>
      </p:sp>
      <p:sp>
        <p:nvSpPr>
          <p:cNvPr id="5" name="TextBox 4"/>
          <p:cNvSpPr txBox="1"/>
          <p:nvPr/>
        </p:nvSpPr>
        <p:spPr>
          <a:xfrm>
            <a:off x="515879" y="30250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6" name="TextBox 5"/>
          <p:cNvSpPr txBox="1"/>
          <p:nvPr/>
        </p:nvSpPr>
        <p:spPr>
          <a:xfrm>
            <a:off x="1247400" y="302508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lines_a =</a:t>
            </a:r>
          </a:p>
        </p:txBody>
      </p:sp>
      <p:sp>
        <p:nvSpPr>
          <p:cNvPr id="7" name="TextBox 6"/>
          <p:cNvSpPr txBox="1"/>
          <p:nvPr/>
        </p:nvSpPr>
        <p:spPr>
          <a:xfrm>
            <a:off x="515879" y="37450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8" name="TextBox 7"/>
          <p:cNvSpPr txBox="1"/>
          <p:nvPr/>
        </p:nvSpPr>
        <p:spPr>
          <a:xfrm>
            <a:off x="1247400" y="374508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print(lines_a)</a:t>
            </a:r>
          </a:p>
        </p:txBody>
      </p:sp>
      <p:sp>
        <p:nvSpPr>
          <p:cNvPr id="9" name="TextBox 8"/>
          <p:cNvSpPr txBox="1"/>
          <p:nvPr/>
        </p:nvSpPr>
        <p:spPr>
          <a:xfrm>
            <a:off x="515879" y="51850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0" name="TextBox 9"/>
          <p:cNvSpPr txBox="1"/>
          <p:nvPr/>
        </p:nvSpPr>
        <p:spPr>
          <a:xfrm>
            <a:off x="515879" y="590507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1" name="TextBox 10"/>
          <p:cNvSpPr txBox="1"/>
          <p:nvPr/>
        </p:nvSpPr>
        <p:spPr>
          <a:xfrm>
            <a:off x="1247400" y="5905079"/>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print(lines_b)</a:t>
            </a:r>
          </a:p>
        </p:txBody>
      </p:sp>
      <p:sp>
        <p:nvSpPr>
          <p:cNvPr id="12" name="TextBox 11"/>
          <p:cNvSpPr txBox="1"/>
          <p:nvPr/>
        </p:nvSpPr>
        <p:spPr>
          <a:xfrm>
            <a:off x="515879" y="6625079"/>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3" name="TextBox 12"/>
          <p:cNvSpPr txBox="1"/>
          <p:nvPr/>
        </p:nvSpPr>
        <p:spPr>
          <a:xfrm>
            <a:off x="515879" y="4465080"/>
            <a:ext cx="4629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34"/>
                <a:ea typeface="Liberation Sans" pitchFamily="34"/>
                <a:cs typeface="Liberation Sans" pitchFamily="34"/>
              </a:rPr>
              <a:t>…</a:t>
            </a:r>
          </a:p>
        </p:txBody>
      </p:sp>
      <p:sp>
        <p:nvSpPr>
          <p:cNvPr id="14" name="TextBox 13"/>
          <p:cNvSpPr txBox="1"/>
          <p:nvPr/>
        </p:nvSpPr>
        <p:spPr>
          <a:xfrm>
            <a:off x="4798080" y="2499480"/>
            <a:ext cx="49143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File object starts with offset at </a:t>
            </a:r>
            <a:r>
              <a:rPr lang="en-GB" sz="2400" b="1" i="0" u="none" strike="noStrike" kern="1200">
                <a:ln>
                  <a:noFill/>
                </a:ln>
                <a:latin typeface="Liberation Sans" pitchFamily="18"/>
                <a:ea typeface="WenQuanYi Micro Hei" pitchFamily="2"/>
                <a:cs typeface="Lohit Devanagari" pitchFamily="2"/>
              </a:rPr>
              <a:t>start</a:t>
            </a:r>
            <a:r>
              <a:rPr lang="en-GB" sz="2400" b="0" i="0" u="none" strike="noStrike" kern="1200">
                <a:ln>
                  <a:noFill/>
                </a:ln>
                <a:latin typeface="Liberation Sans" pitchFamily="18"/>
                <a:ea typeface="WenQuanYi Micro Hei" pitchFamily="2"/>
                <a:cs typeface="Lohit Devanagari" pitchFamily="2"/>
              </a:rPr>
              <a:t>.</a:t>
            </a:r>
          </a:p>
        </p:txBody>
      </p:sp>
      <p:sp>
        <p:nvSpPr>
          <p:cNvPr id="15" name="TextBox 14"/>
          <p:cNvSpPr txBox="1"/>
          <p:nvPr/>
        </p:nvSpPr>
        <p:spPr>
          <a:xfrm>
            <a:off x="2161800" y="1945080"/>
            <a:ext cx="5013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 open('treasure.txt', 'r')</a:t>
            </a:r>
          </a:p>
        </p:txBody>
      </p:sp>
      <p:cxnSp>
        <p:nvCxnSpPr>
          <p:cNvPr id="16" name="Elbow Connector 15"/>
          <p:cNvCxnSpPr>
            <a:stCxn id="14" idx="1"/>
            <a:endCxn id="4" idx="2"/>
          </p:cNvCxnSpPr>
          <p:nvPr/>
        </p:nvCxnSpPr>
        <p:spPr>
          <a:xfrm rot="10800000">
            <a:off x="1649520" y="2363400"/>
            <a:ext cx="3148560" cy="342180"/>
          </a:xfrm>
          <a:prstGeom prst="bentConnector2">
            <a:avLst/>
          </a:prstGeom>
          <a:noFill/>
          <a:ln w="18000">
            <a:solidFill>
              <a:srgbClr val="00FFFF"/>
            </a:solidFill>
            <a:prstDash val="solid"/>
            <a:tailEnd type="arrow"/>
          </a:ln>
        </p:spPr>
      </p:cxnSp>
      <p:sp>
        <p:nvSpPr>
          <p:cNvPr id="17" name="TextBox 16"/>
          <p:cNvSpPr txBox="1"/>
          <p:nvPr/>
        </p:nvSpPr>
        <p:spPr>
          <a:xfrm>
            <a:off x="4789440" y="3570840"/>
            <a:ext cx="51858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Operation reads entire file from offset.</a:t>
            </a:r>
          </a:p>
        </p:txBody>
      </p:sp>
      <p:sp>
        <p:nvSpPr>
          <p:cNvPr id="18" name="TextBox 17"/>
          <p:cNvSpPr txBox="1"/>
          <p:nvPr/>
        </p:nvSpPr>
        <p:spPr>
          <a:xfrm>
            <a:off x="3076200" y="302508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list</a:t>
            </a:r>
          </a:p>
        </p:txBody>
      </p:sp>
      <p:sp>
        <p:nvSpPr>
          <p:cNvPr id="19" name="TextBox 18"/>
          <p:cNvSpPr txBox="1"/>
          <p:nvPr/>
        </p:nvSpPr>
        <p:spPr>
          <a:xfrm>
            <a:off x="3807720" y="302508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(book)</a:t>
            </a:r>
          </a:p>
        </p:txBody>
      </p:sp>
      <p:cxnSp>
        <p:nvCxnSpPr>
          <p:cNvPr id="20" name="Elbow Connector 19"/>
          <p:cNvCxnSpPr>
            <a:stCxn id="17" idx="1"/>
            <a:endCxn id="18" idx="2"/>
          </p:cNvCxnSpPr>
          <p:nvPr/>
        </p:nvCxnSpPr>
        <p:spPr>
          <a:xfrm rot="10800000">
            <a:off x="3478320" y="3443400"/>
            <a:ext cx="1311120" cy="333540"/>
          </a:xfrm>
          <a:prstGeom prst="bentConnector2">
            <a:avLst/>
          </a:prstGeom>
          <a:noFill/>
          <a:ln w="18000">
            <a:solidFill>
              <a:srgbClr val="00FFFF"/>
            </a:solidFill>
            <a:prstDash val="solid"/>
            <a:tailEnd type="arrow"/>
          </a:ln>
        </p:spPr>
      </p:cxnSp>
      <p:sp>
        <p:nvSpPr>
          <p:cNvPr id="21" name="TextBox 20"/>
          <p:cNvSpPr txBox="1"/>
          <p:nvPr/>
        </p:nvSpPr>
        <p:spPr>
          <a:xfrm>
            <a:off x="1247400" y="518508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lines_b =</a:t>
            </a:r>
          </a:p>
        </p:txBody>
      </p:sp>
      <p:sp>
        <p:nvSpPr>
          <p:cNvPr id="22" name="TextBox 21"/>
          <p:cNvSpPr txBox="1"/>
          <p:nvPr/>
        </p:nvSpPr>
        <p:spPr>
          <a:xfrm>
            <a:off x="3076200" y="518508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list</a:t>
            </a:r>
          </a:p>
        </p:txBody>
      </p:sp>
      <p:sp>
        <p:nvSpPr>
          <p:cNvPr id="23" name="TextBox 22"/>
          <p:cNvSpPr txBox="1"/>
          <p:nvPr/>
        </p:nvSpPr>
        <p:spPr>
          <a:xfrm>
            <a:off x="3807720" y="518508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(book)</a:t>
            </a:r>
          </a:p>
        </p:txBody>
      </p:sp>
      <p:sp>
        <p:nvSpPr>
          <p:cNvPr id="24" name="TextBox 23"/>
          <p:cNvSpPr txBox="1"/>
          <p:nvPr/>
        </p:nvSpPr>
        <p:spPr>
          <a:xfrm>
            <a:off x="4780440" y="4282200"/>
            <a:ext cx="399851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Offset changed to </a:t>
            </a:r>
            <a:r>
              <a:rPr lang="en-GB" sz="2400" b="1" i="0" u="none" strike="noStrike" kern="1200">
                <a:ln>
                  <a:noFill/>
                </a:ln>
                <a:latin typeface="Liberation Sans" pitchFamily="18"/>
                <a:ea typeface="WenQuanYi Micro Hei" pitchFamily="2"/>
                <a:cs typeface="Lohit Devanagari" pitchFamily="2"/>
              </a:rPr>
              <a:t>end</a:t>
            </a:r>
            <a:r>
              <a:rPr lang="en-GB" sz="2400" b="0" i="0" u="none" strike="noStrike" kern="1200">
                <a:ln>
                  <a:noFill/>
                </a:ln>
                <a:latin typeface="Liberation Sans" pitchFamily="18"/>
                <a:ea typeface="WenQuanYi Micro Hei" pitchFamily="2"/>
                <a:cs typeface="Lohit Devanagari" pitchFamily="2"/>
              </a:rPr>
              <a:t> of file.</a:t>
            </a:r>
          </a:p>
        </p:txBody>
      </p:sp>
      <p:sp>
        <p:nvSpPr>
          <p:cNvPr id="25" name="TextBox 24"/>
          <p:cNvSpPr txBox="1"/>
          <p:nvPr/>
        </p:nvSpPr>
        <p:spPr>
          <a:xfrm>
            <a:off x="4780440" y="5722200"/>
            <a:ext cx="51858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Operation reads entire file from offset.</a:t>
            </a:r>
          </a:p>
        </p:txBody>
      </p:sp>
      <p:cxnSp>
        <p:nvCxnSpPr>
          <p:cNvPr id="26" name="Elbow Connector 25"/>
          <p:cNvCxnSpPr>
            <a:endCxn id="22" idx="2"/>
          </p:cNvCxnSpPr>
          <p:nvPr/>
        </p:nvCxnSpPr>
        <p:spPr>
          <a:xfrm flipH="1" flipV="1">
            <a:off x="3478320" y="5603400"/>
            <a:ext cx="1302120" cy="324720"/>
          </a:xfrm>
          <a:prstGeom prst="bentConnector3">
            <a:avLst/>
          </a:prstGeom>
          <a:noFill/>
          <a:ln w="18000">
            <a:solidFill>
              <a:srgbClr val="00FFFF"/>
            </a:solidFill>
            <a:prstDash val="solid"/>
            <a:tailEnd type="arrow"/>
          </a:ln>
        </p:spPr>
      </p:cxnSp>
      <p:sp>
        <p:nvSpPr>
          <p:cNvPr id="27" name="TextBox 26"/>
          <p:cNvSpPr txBox="1"/>
          <p:nvPr/>
        </p:nvSpPr>
        <p:spPr>
          <a:xfrm>
            <a:off x="4771440" y="6433560"/>
            <a:ext cx="41310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So there's nothing left to read.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name="page283">
    <p:spTree>
      <p:nvGrpSpPr>
        <p:cNvPr id="1" name=""/>
        <p:cNvGrpSpPr/>
        <p:nvPr/>
      </p:nvGrpSpPr>
      <p:grpSpPr>
        <a:xfrm>
          <a:off x="0" y="0"/>
          <a:ext cx="0" cy="0"/>
          <a:chOff x="0" y="0"/>
          <a:chExt cx="0" cy="0"/>
        </a:xfrm>
      </p:grpSpPr>
      <p:sp>
        <p:nvSpPr>
          <p:cNvPr id="24" name="Slide Number Placeholder 1"/>
          <p:cNvSpPr>
            <a:spLocks noGrp="1"/>
          </p:cNvSpPr>
          <p:nvPr>
            <p:ph type="sldNum" sz="quarter" idx="10"/>
          </p:nvPr>
        </p:nvSpPr>
        <p:spPr>
          <a:xfrm>
            <a:off x="7227000" y="6916157"/>
            <a:ext cx="2348280" cy="521280"/>
          </a:xfrm>
        </p:spPr>
        <p:txBody>
          <a:bodyPr/>
          <a:lstStyle/>
          <a:p>
            <a:pPr lvl="0"/>
            <a:fld id="{C3ADD108-6A7B-4383-96C1-AFE3E34C558D}" type="slidenum">
              <a:t>283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Resetting the offset</a:t>
            </a:r>
          </a:p>
        </p:txBody>
      </p:sp>
      <p:sp>
        <p:nvSpPr>
          <p:cNvPr id="3" name="TextBox 2"/>
          <p:cNvSpPr txBox="1"/>
          <p:nvPr/>
        </p:nvSpPr>
        <p:spPr>
          <a:xfrm>
            <a:off x="515879" y="19450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47400" y="194508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book</a:t>
            </a:r>
          </a:p>
        </p:txBody>
      </p:sp>
      <p:sp>
        <p:nvSpPr>
          <p:cNvPr id="5" name="TextBox 4"/>
          <p:cNvSpPr txBox="1"/>
          <p:nvPr/>
        </p:nvSpPr>
        <p:spPr>
          <a:xfrm>
            <a:off x="515879" y="30250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6" name="TextBox 5"/>
          <p:cNvSpPr txBox="1"/>
          <p:nvPr/>
        </p:nvSpPr>
        <p:spPr>
          <a:xfrm>
            <a:off x="1247400" y="302508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lines_a =</a:t>
            </a:r>
          </a:p>
        </p:txBody>
      </p:sp>
      <p:sp>
        <p:nvSpPr>
          <p:cNvPr id="7" name="TextBox 6"/>
          <p:cNvSpPr txBox="1"/>
          <p:nvPr/>
        </p:nvSpPr>
        <p:spPr>
          <a:xfrm>
            <a:off x="515879" y="37450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8" name="TextBox 7"/>
          <p:cNvSpPr txBox="1"/>
          <p:nvPr/>
        </p:nvSpPr>
        <p:spPr>
          <a:xfrm>
            <a:off x="1247400" y="374508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print(lines_a)</a:t>
            </a:r>
          </a:p>
        </p:txBody>
      </p:sp>
      <p:sp>
        <p:nvSpPr>
          <p:cNvPr id="9" name="TextBox 8"/>
          <p:cNvSpPr txBox="1"/>
          <p:nvPr/>
        </p:nvSpPr>
        <p:spPr>
          <a:xfrm>
            <a:off x="515879" y="51850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0" name="TextBox 9"/>
          <p:cNvSpPr txBox="1"/>
          <p:nvPr/>
        </p:nvSpPr>
        <p:spPr>
          <a:xfrm>
            <a:off x="515879" y="590507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1" name="TextBox 10"/>
          <p:cNvSpPr txBox="1"/>
          <p:nvPr/>
        </p:nvSpPr>
        <p:spPr>
          <a:xfrm>
            <a:off x="515879" y="4465080"/>
            <a:ext cx="4629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34"/>
                <a:ea typeface="Liberation Sans" pitchFamily="34"/>
                <a:cs typeface="Liberation Sans" pitchFamily="34"/>
              </a:rPr>
              <a:t>…</a:t>
            </a:r>
          </a:p>
        </p:txBody>
      </p:sp>
      <p:sp>
        <p:nvSpPr>
          <p:cNvPr id="12" name="TextBox 11"/>
          <p:cNvSpPr txBox="1"/>
          <p:nvPr/>
        </p:nvSpPr>
        <p:spPr>
          <a:xfrm>
            <a:off x="2161800" y="1945080"/>
            <a:ext cx="5013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 open('treasure.txt', 'r')</a:t>
            </a:r>
          </a:p>
        </p:txBody>
      </p:sp>
      <p:sp>
        <p:nvSpPr>
          <p:cNvPr id="13" name="TextBox 12"/>
          <p:cNvSpPr txBox="1"/>
          <p:nvPr/>
        </p:nvSpPr>
        <p:spPr>
          <a:xfrm>
            <a:off x="3076200" y="302508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list</a:t>
            </a:r>
          </a:p>
        </p:txBody>
      </p:sp>
      <p:sp>
        <p:nvSpPr>
          <p:cNvPr id="14" name="TextBox 13"/>
          <p:cNvSpPr txBox="1"/>
          <p:nvPr/>
        </p:nvSpPr>
        <p:spPr>
          <a:xfrm>
            <a:off x="3807720" y="302508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(book)</a:t>
            </a:r>
          </a:p>
        </p:txBody>
      </p:sp>
      <p:sp>
        <p:nvSpPr>
          <p:cNvPr id="15" name="TextBox 14"/>
          <p:cNvSpPr txBox="1"/>
          <p:nvPr/>
        </p:nvSpPr>
        <p:spPr>
          <a:xfrm>
            <a:off x="1247400" y="5905079"/>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lines_b =</a:t>
            </a:r>
          </a:p>
        </p:txBody>
      </p:sp>
      <p:sp>
        <p:nvSpPr>
          <p:cNvPr id="16" name="TextBox 15"/>
          <p:cNvSpPr txBox="1"/>
          <p:nvPr/>
        </p:nvSpPr>
        <p:spPr>
          <a:xfrm>
            <a:off x="3076200" y="5905079"/>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list</a:t>
            </a:r>
          </a:p>
        </p:txBody>
      </p:sp>
      <p:sp>
        <p:nvSpPr>
          <p:cNvPr id="17" name="TextBox 16"/>
          <p:cNvSpPr txBox="1"/>
          <p:nvPr/>
        </p:nvSpPr>
        <p:spPr>
          <a:xfrm>
            <a:off x="3807720" y="5905079"/>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(book)</a:t>
            </a:r>
          </a:p>
        </p:txBody>
      </p:sp>
      <p:sp>
        <p:nvSpPr>
          <p:cNvPr id="18" name="TextBox 17"/>
          <p:cNvSpPr txBox="1"/>
          <p:nvPr/>
        </p:nvSpPr>
        <p:spPr>
          <a:xfrm>
            <a:off x="515879" y="662507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9" name="TextBox 18"/>
          <p:cNvSpPr txBox="1"/>
          <p:nvPr/>
        </p:nvSpPr>
        <p:spPr>
          <a:xfrm>
            <a:off x="1247400" y="6625079"/>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print(lines_b)</a:t>
            </a:r>
          </a:p>
        </p:txBody>
      </p:sp>
      <p:sp>
        <p:nvSpPr>
          <p:cNvPr id="20" name="TextBox 19"/>
          <p:cNvSpPr txBox="1"/>
          <p:nvPr/>
        </p:nvSpPr>
        <p:spPr>
          <a:xfrm>
            <a:off x="1247400" y="518508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book.seek</a:t>
            </a:r>
          </a:p>
        </p:txBody>
      </p:sp>
      <p:sp>
        <p:nvSpPr>
          <p:cNvPr id="21" name="TextBox 20"/>
          <p:cNvSpPr txBox="1"/>
          <p:nvPr/>
        </p:nvSpPr>
        <p:spPr>
          <a:xfrm>
            <a:off x="2893319" y="51850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(0)</a:t>
            </a:r>
          </a:p>
        </p:txBody>
      </p:sp>
      <p:sp>
        <p:nvSpPr>
          <p:cNvPr id="22" name="TextBox 21"/>
          <p:cNvSpPr txBox="1"/>
          <p:nvPr/>
        </p:nvSpPr>
        <p:spPr>
          <a:xfrm>
            <a:off x="5413320" y="5185080"/>
            <a:ext cx="310103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Set the offset explicitly</a:t>
            </a:r>
          </a:p>
        </p:txBody>
      </p:sp>
      <p:cxnSp>
        <p:nvCxnSpPr>
          <p:cNvPr id="23" name="Straight Arrow Connector 22"/>
          <p:cNvCxnSpPr>
            <a:stCxn id="22" idx="1"/>
            <a:endCxn id="21" idx="3"/>
          </p:cNvCxnSpPr>
          <p:nvPr/>
        </p:nvCxnSpPr>
        <p:spPr>
          <a:xfrm flipH="1">
            <a:off x="3514679" y="5391180"/>
            <a:ext cx="1898641" cy="306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name="page284">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pPr lvl="0"/>
            <a:fld id="{04C8575E-BE90-4EC3-BA83-66DE3B7DF13B}" type="slidenum">
              <a:t>284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Older file object methods</a:t>
            </a:r>
          </a:p>
        </p:txBody>
      </p:sp>
      <p:sp>
        <p:nvSpPr>
          <p:cNvPr id="3" name="TextBox 2"/>
          <p:cNvSpPr txBox="1"/>
          <p:nvPr/>
        </p:nvSpPr>
        <p:spPr>
          <a:xfrm>
            <a:off x="515879" y="19450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47400" y="194508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book</a:t>
            </a:r>
          </a:p>
        </p:txBody>
      </p:sp>
      <p:sp>
        <p:nvSpPr>
          <p:cNvPr id="5" name="TextBox 4"/>
          <p:cNvSpPr txBox="1"/>
          <p:nvPr/>
        </p:nvSpPr>
        <p:spPr>
          <a:xfrm>
            <a:off x="515879" y="30250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6" name="TextBox 5"/>
          <p:cNvSpPr txBox="1"/>
          <p:nvPr/>
        </p:nvSpPr>
        <p:spPr>
          <a:xfrm>
            <a:off x="1247400" y="302508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book.readline()</a:t>
            </a:r>
          </a:p>
        </p:txBody>
      </p:sp>
      <p:sp>
        <p:nvSpPr>
          <p:cNvPr id="7" name="TextBox 6"/>
          <p:cNvSpPr txBox="1"/>
          <p:nvPr/>
        </p:nvSpPr>
        <p:spPr>
          <a:xfrm>
            <a:off x="515879" y="3745080"/>
            <a:ext cx="3548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'TREASURE ISLAND\n'</a:t>
            </a:r>
          </a:p>
        </p:txBody>
      </p:sp>
      <p:sp>
        <p:nvSpPr>
          <p:cNvPr id="8" name="TextBox 7"/>
          <p:cNvSpPr txBox="1"/>
          <p:nvPr/>
        </p:nvSpPr>
        <p:spPr>
          <a:xfrm>
            <a:off x="2161800" y="1945080"/>
            <a:ext cx="5013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 open('treasure.txt', 'r')</a:t>
            </a:r>
          </a:p>
        </p:txBody>
      </p:sp>
      <p:sp>
        <p:nvSpPr>
          <p:cNvPr id="9" name="TextBox 8"/>
          <p:cNvSpPr txBox="1"/>
          <p:nvPr/>
        </p:nvSpPr>
        <p:spPr>
          <a:xfrm>
            <a:off x="515879" y="48250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0" name="TextBox 9"/>
          <p:cNvSpPr txBox="1"/>
          <p:nvPr/>
        </p:nvSpPr>
        <p:spPr>
          <a:xfrm>
            <a:off x="1247400" y="4825080"/>
            <a:ext cx="3000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book.readlines()</a:t>
            </a:r>
          </a:p>
        </p:txBody>
      </p:sp>
      <p:sp>
        <p:nvSpPr>
          <p:cNvPr id="11" name="TextBox 10"/>
          <p:cNvSpPr txBox="1"/>
          <p:nvPr/>
        </p:nvSpPr>
        <p:spPr>
          <a:xfrm>
            <a:off x="515879" y="5545080"/>
            <a:ext cx="4402440" cy="43955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 'PART ONE\n' </a:t>
            </a:r>
            <a:r>
              <a:rPr lang="en-GB" sz="2400" b="0" i="0" u="none" strike="noStrike" kern="1200">
                <a:ln>
                  <a:noFill/>
                </a:ln>
                <a:latin typeface="Liberation Sans" pitchFamily="34"/>
                <a:ea typeface="Liberation Mono" pitchFamily="49"/>
                <a:cs typeface="Liberation Mono" pitchFamily="49"/>
              </a:rPr>
              <a:t>…</a:t>
            </a:r>
            <a:r>
              <a:rPr lang="en-GB" sz="2400" b="0" i="0" u="none" strike="noStrike" kern="1200">
                <a:ln>
                  <a:noFill/>
                </a:ln>
                <a:latin typeface="Liberation Mono" pitchFamily="49"/>
                <a:ea typeface="Liberation Mono" pitchFamily="49"/>
                <a:cs typeface="Liberation Mono" pitchFamily="49"/>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name="page285">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pPr lvl="0"/>
            <a:fld id="{0F0EC8A4-669E-486D-BC72-2867B0906979}" type="slidenum">
              <a:t>285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Typical way to process a file</a:t>
            </a:r>
          </a:p>
        </p:txBody>
      </p:sp>
      <p:sp>
        <p:nvSpPr>
          <p:cNvPr id="3" name="TextBox 2"/>
          <p:cNvSpPr txBox="1"/>
          <p:nvPr/>
        </p:nvSpPr>
        <p:spPr>
          <a:xfrm>
            <a:off x="527400" y="1945080"/>
            <a:ext cx="592775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book = open('treasure.txt', 'r')</a:t>
            </a:r>
          </a:p>
        </p:txBody>
      </p:sp>
      <p:sp>
        <p:nvSpPr>
          <p:cNvPr id="4" name="TextBox 3"/>
          <p:cNvSpPr txBox="1"/>
          <p:nvPr/>
        </p:nvSpPr>
        <p:spPr>
          <a:xfrm>
            <a:off x="527400" y="302508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 line in book :</a:t>
            </a:r>
          </a:p>
        </p:txBody>
      </p:sp>
      <p:sp>
        <p:nvSpPr>
          <p:cNvPr id="5" name="TextBox 4"/>
          <p:cNvSpPr txBox="1"/>
          <p:nvPr/>
        </p:nvSpPr>
        <p:spPr>
          <a:xfrm>
            <a:off x="1247400" y="3565080"/>
            <a:ext cx="255600" cy="412200"/>
          </a:xfrm>
          <a:prstGeom prst="rect">
            <a:avLst/>
          </a:prstGeom>
          <a:noFill/>
          <a:ln>
            <a:noFill/>
          </a:ln>
        </p:spPr>
        <p:txBody>
          <a:bodyPr vert="horz" wrap="none" lIns="36000" tIns="36000" rIns="36000" bIns="36000" anchorCtr="0" compatLnSpc="0"/>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t>
            </a:r>
          </a:p>
        </p:txBody>
      </p:sp>
      <p:sp>
        <p:nvSpPr>
          <p:cNvPr id="6" name="TextBox 5"/>
          <p:cNvSpPr txBox="1"/>
          <p:nvPr/>
        </p:nvSpPr>
        <p:spPr>
          <a:xfrm>
            <a:off x="5567400" y="3025080"/>
            <a:ext cx="25693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Treat it like a list</a:t>
            </a:r>
            <a:r>
              <a:rPr lang="en-GB" sz="2400" b="0" i="0" u="none" strike="noStrike" kern="1200">
                <a:ln>
                  <a:noFill/>
                </a:ln>
                <a:latin typeface="Liberation Sans" pitchFamily="34"/>
                <a:ea typeface="Liberation Sans" pitchFamily="34"/>
                <a:cs typeface="Liberation Sans" pitchFamily="34"/>
              </a:rPr>
              <a:t>…</a:t>
            </a:r>
          </a:p>
        </p:txBody>
      </p:sp>
      <p:cxnSp>
        <p:nvCxnSpPr>
          <p:cNvPr id="7" name="Straight Arrow Connector 6"/>
          <p:cNvCxnSpPr>
            <a:stCxn id="6" idx="1"/>
          </p:cNvCxnSpPr>
          <p:nvPr/>
        </p:nvCxnSpPr>
        <p:spPr>
          <a:xfrm flipH="1">
            <a:off x="3893400" y="3231000"/>
            <a:ext cx="1674000" cy="324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name="page286">
    <p:spTree>
      <p:nvGrpSpPr>
        <p:cNvPr id="1" name=""/>
        <p:cNvGrpSpPr/>
        <p:nvPr/>
      </p:nvGrpSpPr>
      <p:grpSpPr>
        <a:xfrm>
          <a:off x="0" y="0"/>
          <a:ext cx="0" cy="0"/>
          <a:chOff x="0" y="0"/>
          <a:chExt cx="0" cy="0"/>
        </a:xfrm>
      </p:grpSpPr>
      <p:sp>
        <p:nvSpPr>
          <p:cNvPr id="17" name="Slide Number Placeholder 1"/>
          <p:cNvSpPr>
            <a:spLocks noGrp="1"/>
          </p:cNvSpPr>
          <p:nvPr>
            <p:ph type="sldNum" sz="quarter" idx="10"/>
          </p:nvPr>
        </p:nvSpPr>
        <p:spPr/>
        <p:txBody>
          <a:bodyPr/>
          <a:lstStyle/>
          <a:p>
            <a:pPr lvl="0"/>
            <a:fld id="{F6356E13-42C4-4052-AD36-4722987D5659}" type="slidenum">
              <a:t>286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Example: lines in a file</a:t>
            </a:r>
          </a:p>
        </p:txBody>
      </p:sp>
      <p:sp>
        <p:nvSpPr>
          <p:cNvPr id="3" name="TextBox 2"/>
          <p:cNvSpPr txBox="1"/>
          <p:nvPr/>
        </p:nvSpPr>
        <p:spPr>
          <a:xfrm>
            <a:off x="527760" y="1945440"/>
            <a:ext cx="592775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book = open('treasure.txt', 'r')</a:t>
            </a:r>
          </a:p>
        </p:txBody>
      </p:sp>
      <p:sp>
        <p:nvSpPr>
          <p:cNvPr id="4" name="TextBox 3"/>
          <p:cNvSpPr txBox="1"/>
          <p:nvPr/>
        </p:nvSpPr>
        <p:spPr>
          <a:xfrm>
            <a:off x="527760" y="302544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n_lines = 0</a:t>
            </a:r>
          </a:p>
        </p:txBody>
      </p:sp>
      <p:sp>
        <p:nvSpPr>
          <p:cNvPr id="5" name="TextBox 4"/>
          <p:cNvSpPr txBox="1"/>
          <p:nvPr/>
        </p:nvSpPr>
        <p:spPr>
          <a:xfrm>
            <a:off x="527760" y="4105440"/>
            <a:ext cx="3548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 line in book :</a:t>
            </a:r>
          </a:p>
        </p:txBody>
      </p:sp>
      <p:sp>
        <p:nvSpPr>
          <p:cNvPr id="6" name="TextBox 5"/>
          <p:cNvSpPr txBox="1"/>
          <p:nvPr/>
        </p:nvSpPr>
        <p:spPr>
          <a:xfrm>
            <a:off x="1247760" y="482544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n_lines += 1</a:t>
            </a:r>
          </a:p>
        </p:txBody>
      </p:sp>
      <p:sp>
        <p:nvSpPr>
          <p:cNvPr id="7" name="TextBox 6"/>
          <p:cNvSpPr txBox="1"/>
          <p:nvPr/>
        </p:nvSpPr>
        <p:spPr>
          <a:xfrm>
            <a:off x="527760" y="590544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print(n_lines)</a:t>
            </a:r>
          </a:p>
        </p:txBody>
      </p:sp>
      <p:sp>
        <p:nvSpPr>
          <p:cNvPr id="8" name="TextBox 7"/>
          <p:cNvSpPr txBox="1"/>
          <p:nvPr/>
        </p:nvSpPr>
        <p:spPr>
          <a:xfrm>
            <a:off x="5207760" y="3025440"/>
            <a:ext cx="14792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Line count</a:t>
            </a:r>
          </a:p>
        </p:txBody>
      </p:sp>
      <p:sp>
        <p:nvSpPr>
          <p:cNvPr id="9" name="TextBox 8"/>
          <p:cNvSpPr txBox="1"/>
          <p:nvPr/>
        </p:nvSpPr>
        <p:spPr>
          <a:xfrm>
            <a:off x="5207760" y="4105440"/>
            <a:ext cx="342863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Read each line of the file</a:t>
            </a:r>
          </a:p>
        </p:txBody>
      </p:sp>
      <p:sp>
        <p:nvSpPr>
          <p:cNvPr id="10" name="TextBox 9"/>
          <p:cNvSpPr txBox="1"/>
          <p:nvPr/>
        </p:nvSpPr>
        <p:spPr>
          <a:xfrm>
            <a:off x="5207760" y="4825440"/>
            <a:ext cx="27673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Increment the count</a:t>
            </a:r>
          </a:p>
        </p:txBody>
      </p:sp>
      <p:sp>
        <p:nvSpPr>
          <p:cNvPr id="11" name="TextBox 10"/>
          <p:cNvSpPr txBox="1"/>
          <p:nvPr/>
        </p:nvSpPr>
        <p:spPr>
          <a:xfrm>
            <a:off x="5207760" y="5905440"/>
            <a:ext cx="25477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Print out the count</a:t>
            </a:r>
          </a:p>
        </p:txBody>
      </p:sp>
      <p:cxnSp>
        <p:nvCxnSpPr>
          <p:cNvPr id="12" name="Straight Arrow Connector 11"/>
          <p:cNvCxnSpPr>
            <a:stCxn id="8" idx="1"/>
            <a:endCxn id="4" idx="3"/>
          </p:cNvCxnSpPr>
          <p:nvPr/>
        </p:nvCxnSpPr>
        <p:spPr>
          <a:xfrm flipH="1">
            <a:off x="2796480" y="3231540"/>
            <a:ext cx="2411280" cy="3060"/>
          </a:xfrm>
          <a:prstGeom prst="straightConnector1">
            <a:avLst/>
          </a:prstGeom>
          <a:noFill/>
          <a:ln w="18000">
            <a:solidFill>
              <a:srgbClr val="00FFFF"/>
            </a:solidFill>
            <a:prstDash val="solid"/>
            <a:tailEnd type="arrow"/>
          </a:ln>
        </p:spPr>
      </p:cxnSp>
      <p:cxnSp>
        <p:nvCxnSpPr>
          <p:cNvPr id="13" name="Straight Arrow Connector 12"/>
          <p:cNvCxnSpPr/>
          <p:nvPr/>
        </p:nvCxnSpPr>
        <p:spPr>
          <a:xfrm flipH="1">
            <a:off x="4076640" y="4311360"/>
            <a:ext cx="1131120" cy="3240"/>
          </a:xfrm>
          <a:prstGeom prst="straightConnector1">
            <a:avLst/>
          </a:prstGeom>
          <a:noFill/>
          <a:ln w="18000">
            <a:solidFill>
              <a:srgbClr val="00FFFF"/>
            </a:solidFill>
            <a:prstDash val="solid"/>
            <a:tailEnd type="arrow"/>
          </a:ln>
        </p:spPr>
      </p:cxnSp>
      <p:cxnSp>
        <p:nvCxnSpPr>
          <p:cNvPr id="14" name="Straight Arrow Connector 13"/>
          <p:cNvCxnSpPr>
            <a:stCxn id="10" idx="1"/>
            <a:endCxn id="6" idx="3"/>
          </p:cNvCxnSpPr>
          <p:nvPr/>
        </p:nvCxnSpPr>
        <p:spPr>
          <a:xfrm flipH="1">
            <a:off x="3699360" y="5031540"/>
            <a:ext cx="1508400" cy="3060"/>
          </a:xfrm>
          <a:prstGeom prst="straightConnector1">
            <a:avLst/>
          </a:prstGeom>
          <a:noFill/>
          <a:ln w="18000">
            <a:solidFill>
              <a:srgbClr val="00FFFF"/>
            </a:solidFill>
            <a:prstDash val="solid"/>
            <a:tailEnd type="arrow"/>
          </a:ln>
        </p:spPr>
      </p:cxnSp>
      <p:cxnSp>
        <p:nvCxnSpPr>
          <p:cNvPr id="15" name="Straight Arrow Connector 14"/>
          <p:cNvCxnSpPr/>
          <p:nvPr/>
        </p:nvCxnSpPr>
        <p:spPr>
          <a:xfrm flipH="1">
            <a:off x="3345120" y="6111360"/>
            <a:ext cx="1862640" cy="3239"/>
          </a:xfrm>
          <a:prstGeom prst="straightConnector1">
            <a:avLst/>
          </a:prstGeom>
          <a:noFill/>
          <a:ln w="18000">
            <a:solidFill>
              <a:srgbClr val="00FFFF"/>
            </a:solidFill>
            <a:prstDash val="solid"/>
            <a:tailEnd type="arrow"/>
          </a:ln>
        </p:spPr>
      </p:cxnSp>
      <p:sp>
        <p:nvSpPr>
          <p:cNvPr id="16" name="TextBox 15"/>
          <p:cNvSpPr txBox="1"/>
          <p:nvPr/>
        </p:nvSpPr>
        <p:spPr>
          <a:xfrm>
            <a:off x="527760" y="698544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book.close()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name="page287">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pPr lvl="0"/>
            <a:fld id="{8B667AF1-41A7-41B1-BF87-B8EFE16402C3}" type="slidenum">
              <a:t>287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Example: characters in a file</a:t>
            </a:r>
          </a:p>
        </p:txBody>
      </p:sp>
      <p:sp>
        <p:nvSpPr>
          <p:cNvPr id="3" name="TextBox 2"/>
          <p:cNvSpPr txBox="1"/>
          <p:nvPr/>
        </p:nvSpPr>
        <p:spPr>
          <a:xfrm>
            <a:off x="527760" y="1945440"/>
            <a:ext cx="592775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book = open('treasure.txt', 'r')</a:t>
            </a:r>
          </a:p>
        </p:txBody>
      </p:sp>
      <p:sp>
        <p:nvSpPr>
          <p:cNvPr id="4" name="TextBox 3"/>
          <p:cNvSpPr txBox="1"/>
          <p:nvPr/>
        </p:nvSpPr>
        <p:spPr>
          <a:xfrm>
            <a:off x="527760" y="302544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n_chars = 0</a:t>
            </a:r>
          </a:p>
        </p:txBody>
      </p:sp>
      <p:sp>
        <p:nvSpPr>
          <p:cNvPr id="5" name="TextBox 4"/>
          <p:cNvSpPr txBox="1"/>
          <p:nvPr/>
        </p:nvSpPr>
        <p:spPr>
          <a:xfrm>
            <a:off x="527760" y="4105440"/>
            <a:ext cx="3548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 line in book :</a:t>
            </a:r>
          </a:p>
        </p:txBody>
      </p:sp>
      <p:sp>
        <p:nvSpPr>
          <p:cNvPr id="6" name="TextBox 5"/>
          <p:cNvSpPr txBox="1"/>
          <p:nvPr/>
        </p:nvSpPr>
        <p:spPr>
          <a:xfrm>
            <a:off x="1247760" y="482544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n_chars</a:t>
            </a:r>
          </a:p>
        </p:txBody>
      </p:sp>
      <p:sp>
        <p:nvSpPr>
          <p:cNvPr id="7" name="TextBox 6"/>
          <p:cNvSpPr txBox="1"/>
          <p:nvPr/>
        </p:nvSpPr>
        <p:spPr>
          <a:xfrm>
            <a:off x="527760" y="590544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print(n_chars)</a:t>
            </a:r>
          </a:p>
        </p:txBody>
      </p:sp>
      <p:sp>
        <p:nvSpPr>
          <p:cNvPr id="8" name="TextBox 7"/>
          <p:cNvSpPr txBox="1"/>
          <p:nvPr/>
        </p:nvSpPr>
        <p:spPr>
          <a:xfrm>
            <a:off x="3259440" y="4825440"/>
            <a:ext cx="172008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len(line)</a:t>
            </a:r>
          </a:p>
        </p:txBody>
      </p:sp>
      <p:sp>
        <p:nvSpPr>
          <p:cNvPr id="9" name="TextBox 8"/>
          <p:cNvSpPr txBox="1"/>
          <p:nvPr/>
        </p:nvSpPr>
        <p:spPr>
          <a:xfrm>
            <a:off x="5207760" y="4105440"/>
            <a:ext cx="44967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Number of characters on the line</a:t>
            </a:r>
          </a:p>
        </p:txBody>
      </p:sp>
      <p:cxnSp>
        <p:nvCxnSpPr>
          <p:cNvPr id="10" name="Elbow Connector 9"/>
          <p:cNvCxnSpPr>
            <a:stCxn id="9" idx="1"/>
            <a:endCxn id="8" idx="0"/>
          </p:cNvCxnSpPr>
          <p:nvPr/>
        </p:nvCxnSpPr>
        <p:spPr>
          <a:xfrm rot="10800000" flipV="1">
            <a:off x="4119480" y="4311540"/>
            <a:ext cx="1088280" cy="513900"/>
          </a:xfrm>
          <a:prstGeom prst="bentConnector2">
            <a:avLst/>
          </a:prstGeom>
          <a:noFill/>
          <a:ln w="18000">
            <a:solidFill>
              <a:srgbClr val="00FFFF"/>
            </a:solidFill>
            <a:prstDash val="solid"/>
            <a:tailEnd type="arrow"/>
          </a:ln>
        </p:spPr>
      </p:cxnSp>
      <p:sp>
        <p:nvSpPr>
          <p:cNvPr id="11" name="TextBox 10"/>
          <p:cNvSpPr txBox="1"/>
          <p:nvPr/>
        </p:nvSpPr>
        <p:spPr>
          <a:xfrm>
            <a:off x="5198760" y="5536800"/>
            <a:ext cx="44114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Increase the count by that many</a:t>
            </a:r>
          </a:p>
        </p:txBody>
      </p:sp>
      <p:sp>
        <p:nvSpPr>
          <p:cNvPr id="12" name="TextBox 11"/>
          <p:cNvSpPr txBox="1"/>
          <p:nvPr/>
        </p:nvSpPr>
        <p:spPr>
          <a:xfrm>
            <a:off x="2710800" y="482544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cxnSp>
        <p:nvCxnSpPr>
          <p:cNvPr id="13" name="Elbow Connector 12"/>
          <p:cNvCxnSpPr>
            <a:stCxn id="11" idx="1"/>
            <a:endCxn id="12" idx="2"/>
          </p:cNvCxnSpPr>
          <p:nvPr/>
        </p:nvCxnSpPr>
        <p:spPr>
          <a:xfrm rot="10800000">
            <a:off x="2930040" y="5243760"/>
            <a:ext cx="2268720" cy="499140"/>
          </a:xfrm>
          <a:prstGeom prst="bentConnector2">
            <a:avLst/>
          </a:prstGeom>
          <a:noFill/>
          <a:ln w="18000">
            <a:solidFill>
              <a:srgbClr val="00FFFF"/>
            </a:solidFill>
            <a:prstDash val="solid"/>
            <a:tailEnd type="arrow"/>
          </a:ln>
        </p:spPr>
      </p:cxnSp>
      <p:sp>
        <p:nvSpPr>
          <p:cNvPr id="14" name="TextBox 13"/>
          <p:cNvSpPr txBox="1"/>
          <p:nvPr/>
        </p:nvSpPr>
        <p:spPr>
          <a:xfrm>
            <a:off x="527760" y="698544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book.close()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name="page288">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pPr lvl="0"/>
            <a:fld id="{65977AA9-9EAE-4B2E-A03A-550EEBBAEBC9}" type="slidenum">
              <a:t>288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Progress</a:t>
            </a:r>
          </a:p>
        </p:txBody>
      </p:sp>
      <p:sp>
        <p:nvSpPr>
          <p:cNvPr id="3" name="TextBox 2"/>
          <p:cNvSpPr txBox="1"/>
          <p:nvPr/>
        </p:nvSpPr>
        <p:spPr>
          <a:xfrm>
            <a:off x="528120" y="2305800"/>
            <a:ext cx="27334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Opening file to read</a:t>
            </a:r>
          </a:p>
        </p:txBody>
      </p:sp>
      <p:sp>
        <p:nvSpPr>
          <p:cNvPr id="4" name="TextBox 3"/>
          <p:cNvSpPr txBox="1"/>
          <p:nvPr/>
        </p:nvSpPr>
        <p:spPr>
          <a:xfrm>
            <a:off x="528480" y="3386160"/>
            <a:ext cx="16837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Reading file</a:t>
            </a:r>
          </a:p>
        </p:txBody>
      </p:sp>
      <p:sp>
        <p:nvSpPr>
          <p:cNvPr id="5" name="TextBox 4"/>
          <p:cNvSpPr txBox="1"/>
          <p:nvPr/>
        </p:nvSpPr>
        <p:spPr>
          <a:xfrm>
            <a:off x="528480" y="4466520"/>
            <a:ext cx="15645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Closing file</a:t>
            </a:r>
          </a:p>
        </p:txBody>
      </p:sp>
      <p:sp>
        <p:nvSpPr>
          <p:cNvPr id="6" name="TextBox 5"/>
          <p:cNvSpPr txBox="1"/>
          <p:nvPr/>
        </p:nvSpPr>
        <p:spPr>
          <a:xfrm>
            <a:off x="528480" y="5546880"/>
            <a:ext cx="13896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File offset</a:t>
            </a:r>
          </a:p>
        </p:txBody>
      </p:sp>
      <p:sp>
        <p:nvSpPr>
          <p:cNvPr id="7" name="TextBox 6"/>
          <p:cNvSpPr txBox="1"/>
          <p:nvPr/>
        </p:nvSpPr>
        <p:spPr>
          <a:xfrm>
            <a:off x="4488480" y="2305800"/>
            <a:ext cx="4830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book = open(</a:t>
            </a:r>
            <a:r>
              <a:rPr lang="en-GB" sz="2400" b="0" i="0" u="none" strike="noStrike" kern="1200">
                <a:ln>
                  <a:noFill/>
                </a:ln>
                <a:solidFill>
                  <a:srgbClr val="00FF00"/>
                </a:solidFill>
                <a:latin typeface="Liberation Mono" pitchFamily="49"/>
                <a:ea typeface="WenQuanYi Micro Hei" pitchFamily="2"/>
                <a:cs typeface="Lohit Devanagari" pitchFamily="2"/>
              </a:rPr>
              <a:t>filename</a:t>
            </a:r>
            <a:r>
              <a:rPr lang="en-GB" sz="2400" b="0" i="0" u="none" strike="noStrike" kern="1200">
                <a:ln>
                  <a:noFill/>
                </a:ln>
                <a:solidFill>
                  <a:srgbClr val="0000FF"/>
                </a:solidFill>
                <a:latin typeface="Liberation Mono" pitchFamily="49"/>
                <a:ea typeface="WenQuanYi Micro Hei" pitchFamily="2"/>
                <a:cs typeface="Lohit Devanagari" pitchFamily="2"/>
              </a:rPr>
              <a:t>, 'r')</a:t>
            </a:r>
          </a:p>
        </p:txBody>
      </p:sp>
      <p:sp>
        <p:nvSpPr>
          <p:cNvPr id="8" name="TextBox 7"/>
          <p:cNvSpPr txBox="1"/>
          <p:nvPr/>
        </p:nvSpPr>
        <p:spPr>
          <a:xfrm>
            <a:off x="4488840" y="446652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book.close()</a:t>
            </a:r>
          </a:p>
        </p:txBody>
      </p:sp>
      <p:sp>
        <p:nvSpPr>
          <p:cNvPr id="9" name="TextBox 8"/>
          <p:cNvSpPr txBox="1"/>
          <p:nvPr/>
        </p:nvSpPr>
        <p:spPr>
          <a:xfrm>
            <a:off x="4488840" y="554688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book.seek(0)</a:t>
            </a:r>
          </a:p>
        </p:txBody>
      </p:sp>
      <p:sp>
        <p:nvSpPr>
          <p:cNvPr id="10" name="TextBox 9"/>
          <p:cNvSpPr txBox="1"/>
          <p:nvPr/>
        </p:nvSpPr>
        <p:spPr>
          <a:xfrm>
            <a:off x="4488840" y="3386160"/>
            <a:ext cx="318312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for line in book:</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name="page289">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pPr lvl="0"/>
            <a:fld id="{55037D8D-8668-4CC1-99BC-0A828F557910}" type="slidenum">
              <a:t>289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Exercise 16</a:t>
            </a:r>
          </a:p>
        </p:txBody>
      </p:sp>
      <p:grpSp>
        <p:nvGrpSpPr>
          <p:cNvPr id="3" name="Group 2"/>
          <p:cNvGrpSpPr/>
          <p:nvPr/>
        </p:nvGrpSpPr>
        <p:grpSpPr>
          <a:xfrm>
            <a:off x="7558920" y="6292440"/>
            <a:ext cx="2250359" cy="871200"/>
            <a:chOff x="7558920" y="6292440"/>
            <a:chExt cx="2250359" cy="871200"/>
          </a:xfrm>
        </p:grpSpPr>
        <p:sp>
          <p:nvSpPr>
            <p:cNvPr id="4" name="TextBox 3"/>
            <p:cNvSpPr txBox="1"/>
            <p:nvPr/>
          </p:nvSpPr>
          <p:spPr>
            <a:xfrm>
              <a:off x="8415360" y="6427800"/>
              <a:ext cx="1393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5 minutes</a:t>
              </a:r>
            </a:p>
          </p:txBody>
        </p:sp>
        <p:pic>
          <p:nvPicPr>
            <p:cNvPr id="5" name="Picture 4"/>
            <p:cNvPicPr>
              <a:picLocks noChangeAspect="1"/>
            </p:cNvPicPr>
            <p:nvPr/>
          </p:nvPicPr>
          <p:blipFill>
            <a:blip r:embed="rId3">
              <a:lum/>
              <a:alphaModFix/>
            </a:blip>
            <a:srcRect/>
            <a:stretch>
              <a:fillRect/>
            </a:stretch>
          </p:blipFill>
          <p:spPr>
            <a:xfrm>
              <a:off x="7558920" y="6292440"/>
              <a:ext cx="871200" cy="871200"/>
            </a:xfrm>
            <a:prstGeom prst="rect">
              <a:avLst/>
            </a:prstGeom>
            <a:noFill/>
            <a:ln>
              <a:noFill/>
            </a:ln>
          </p:spPr>
        </p:pic>
      </p:grpSp>
      <p:sp>
        <p:nvSpPr>
          <p:cNvPr id="6" name="TextBox 5"/>
          <p:cNvSpPr txBox="1"/>
          <p:nvPr/>
        </p:nvSpPr>
        <p:spPr>
          <a:xfrm>
            <a:off x="515520" y="2305080"/>
            <a:ext cx="3783600" cy="10918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Complete a script to count</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lines, words and characters</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of a file.</a:t>
            </a:r>
          </a:p>
        </p:txBody>
      </p:sp>
      <p:sp>
        <p:nvSpPr>
          <p:cNvPr id="7" name="TextBox 6"/>
          <p:cNvSpPr txBox="1"/>
          <p:nvPr/>
        </p:nvSpPr>
        <p:spPr>
          <a:xfrm>
            <a:off x="5555520" y="230508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exercise16.py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pPr lvl="0"/>
            <a:fld id="{51CE8DDA-D0C6-4FD2-8D1A-D8139A8EA75F}" type="slidenum">
              <a:t>29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Python strings: input &amp; output</a:t>
            </a:r>
          </a:p>
        </p:txBody>
      </p:sp>
      <p:sp>
        <p:nvSpPr>
          <p:cNvPr id="3" name="TextBox 2"/>
          <p:cNvSpPr txBox="1"/>
          <p:nvPr/>
        </p:nvSpPr>
        <p:spPr>
          <a:xfrm>
            <a:off x="493200" y="6121800"/>
            <a:ext cx="3000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'Hello, world!'</a:t>
            </a:r>
          </a:p>
        </p:txBody>
      </p:sp>
      <p:sp>
        <p:nvSpPr>
          <p:cNvPr id="4" name="TextBox 3"/>
          <p:cNvSpPr txBox="1"/>
          <p:nvPr/>
        </p:nvSpPr>
        <p:spPr>
          <a:xfrm>
            <a:off x="468720" y="2521800"/>
            <a:ext cx="3048120" cy="418320"/>
          </a:xfrm>
          <a:prstGeom prst="rect">
            <a:avLst/>
          </a:prstGeom>
          <a:noFill/>
          <a:ln>
            <a:noFill/>
          </a:ln>
        </p:spPr>
        <p:txBody>
          <a:bodyPr vert="horz" wrap="none" lIns="36000" tIns="36000" rIns="36000" bIns="36000" anchorCtr="0" compatLnSpc="0"/>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'Hello, world!'  </a:t>
            </a:r>
          </a:p>
        </p:txBody>
      </p:sp>
      <p:sp>
        <p:nvSpPr>
          <p:cNvPr id="5" name="TextBox 4"/>
          <p:cNvSpPr txBox="1"/>
          <p:nvPr/>
        </p:nvSpPr>
        <p:spPr>
          <a:xfrm>
            <a:off x="468720" y="3232800"/>
            <a:ext cx="3048120" cy="418320"/>
          </a:xfrm>
          <a:prstGeom prst="rect">
            <a:avLst/>
          </a:prstGeom>
          <a:noFill/>
          <a:ln>
            <a:noFill/>
          </a:ln>
        </p:spPr>
        <p:txBody>
          <a:bodyPr vert="horz" wrap="none" lIns="36000" tIns="36000" rIns="36000" bIns="36000" anchorCtr="0" compatLnSpc="0"/>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"Hello, world!"  </a:t>
            </a:r>
          </a:p>
        </p:txBody>
      </p:sp>
      <p:sp>
        <p:nvSpPr>
          <p:cNvPr id="6" name="TextBox 5"/>
          <p:cNvSpPr txBox="1"/>
          <p:nvPr/>
        </p:nvSpPr>
        <p:spPr>
          <a:xfrm>
            <a:off x="4968000" y="2710440"/>
            <a:ext cx="227628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Single or double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quotes on input.</a:t>
            </a:r>
          </a:p>
        </p:txBody>
      </p:sp>
      <p:sp>
        <p:nvSpPr>
          <p:cNvPr id="7" name="TextBox 6"/>
          <p:cNvSpPr txBox="1"/>
          <p:nvPr/>
        </p:nvSpPr>
        <p:spPr>
          <a:xfrm>
            <a:off x="4959360" y="6121800"/>
            <a:ext cx="336167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Single quotes on output.</a:t>
            </a:r>
          </a:p>
        </p:txBody>
      </p:sp>
      <p:cxnSp>
        <p:nvCxnSpPr>
          <p:cNvPr id="8" name="Straight Arrow Connector 7"/>
          <p:cNvCxnSpPr>
            <a:stCxn id="7" idx="1"/>
            <a:endCxn id="3" idx="3"/>
          </p:cNvCxnSpPr>
          <p:nvPr/>
        </p:nvCxnSpPr>
        <p:spPr>
          <a:xfrm flipH="1">
            <a:off x="3493440" y="6327900"/>
            <a:ext cx="1465920" cy="3060"/>
          </a:xfrm>
          <a:prstGeom prst="straightConnector1">
            <a:avLst/>
          </a:prstGeom>
          <a:noFill/>
          <a:ln w="18000">
            <a:solidFill>
              <a:srgbClr val="00FFFF"/>
            </a:solidFill>
            <a:prstDash val="solid"/>
            <a:tailEnd type="arrow"/>
          </a:ln>
        </p:spPr>
      </p:cxnSp>
      <p:sp>
        <p:nvSpPr>
          <p:cNvPr id="9" name="TextBox 8"/>
          <p:cNvSpPr txBox="1"/>
          <p:nvPr/>
        </p:nvSpPr>
        <p:spPr>
          <a:xfrm>
            <a:off x="1082160" y="4501800"/>
            <a:ext cx="1817640" cy="7520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Create same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string object.</a:t>
            </a:r>
          </a:p>
        </p:txBody>
      </p:sp>
      <p:cxnSp>
        <p:nvCxnSpPr>
          <p:cNvPr id="10" name="Straight Arrow Connector 9"/>
          <p:cNvCxnSpPr>
            <a:stCxn id="5" idx="2"/>
            <a:endCxn id="9" idx="0"/>
          </p:cNvCxnSpPr>
          <p:nvPr/>
        </p:nvCxnSpPr>
        <p:spPr>
          <a:xfrm flipH="1">
            <a:off x="1990980" y="3651120"/>
            <a:ext cx="1800" cy="850680"/>
          </a:xfrm>
          <a:prstGeom prst="straightConnector1">
            <a:avLst/>
          </a:prstGeom>
          <a:noFill/>
          <a:ln w="18000">
            <a:solidFill>
              <a:srgbClr val="800080"/>
            </a:solidFill>
            <a:prstDash val="solid"/>
            <a:tailEnd type="arrow"/>
          </a:ln>
        </p:spPr>
      </p:cxnSp>
      <p:cxnSp>
        <p:nvCxnSpPr>
          <p:cNvPr id="11" name="Straight Arrow Connector 10"/>
          <p:cNvCxnSpPr>
            <a:stCxn id="9" idx="2"/>
            <a:endCxn id="3" idx="0"/>
          </p:cNvCxnSpPr>
          <p:nvPr/>
        </p:nvCxnSpPr>
        <p:spPr>
          <a:xfrm>
            <a:off x="1990980" y="5253840"/>
            <a:ext cx="2340" cy="867960"/>
          </a:xfrm>
          <a:prstGeom prst="straightConnector1">
            <a:avLst/>
          </a:prstGeom>
          <a:noFill/>
          <a:ln w="18000">
            <a:solidFill>
              <a:srgbClr val="800080"/>
            </a:solidFill>
            <a:prstDash val="solid"/>
            <a:tailEnd type="arrow"/>
          </a:ln>
        </p:spPr>
      </p:cxnSp>
      <p:cxnSp>
        <p:nvCxnSpPr>
          <p:cNvPr id="12" name="Elbow Connector 11"/>
          <p:cNvCxnSpPr>
            <a:stCxn id="6" idx="1"/>
            <a:endCxn id="4" idx="3"/>
          </p:cNvCxnSpPr>
          <p:nvPr/>
        </p:nvCxnSpPr>
        <p:spPr>
          <a:xfrm rot="10800000">
            <a:off x="3516840" y="2730960"/>
            <a:ext cx="1451160" cy="355500"/>
          </a:xfrm>
          <a:prstGeom prst="bentConnector3">
            <a:avLst/>
          </a:prstGeom>
          <a:noFill/>
          <a:ln w="18000">
            <a:solidFill>
              <a:srgbClr val="00FFFF"/>
            </a:solidFill>
            <a:prstDash val="solid"/>
            <a:tailEnd type="arrow"/>
          </a:ln>
        </p:spPr>
      </p:cxnSp>
      <p:cxnSp>
        <p:nvCxnSpPr>
          <p:cNvPr id="13" name="Elbow Connector 12"/>
          <p:cNvCxnSpPr>
            <a:endCxn id="5" idx="3"/>
          </p:cNvCxnSpPr>
          <p:nvPr/>
        </p:nvCxnSpPr>
        <p:spPr>
          <a:xfrm flipH="1">
            <a:off x="3516840" y="3086280"/>
            <a:ext cx="1451160" cy="355680"/>
          </a:xfrm>
          <a:prstGeom prst="bentConnector3">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name="page290">
    <p:spTree>
      <p:nvGrpSpPr>
        <p:cNvPr id="1" name=""/>
        <p:cNvGrpSpPr/>
        <p:nvPr/>
      </p:nvGrpSpPr>
      <p:grpSpPr>
        <a:xfrm>
          <a:off x="0" y="0"/>
          <a:ext cx="0" cy="0"/>
          <a:chOff x="0" y="0"/>
          <a:chExt cx="0" cy="0"/>
        </a:xfrm>
      </p:grpSpPr>
      <p:sp>
        <p:nvSpPr>
          <p:cNvPr id="19" name="Slide Number Placeholder 1"/>
          <p:cNvSpPr>
            <a:spLocks noGrp="1"/>
          </p:cNvSpPr>
          <p:nvPr>
            <p:ph type="sldNum" sz="quarter" idx="10"/>
          </p:nvPr>
        </p:nvSpPr>
        <p:spPr/>
        <p:txBody>
          <a:bodyPr/>
          <a:lstStyle/>
          <a:p>
            <a:pPr lvl="0"/>
            <a:fld id="{76B64765-9699-4069-AEE7-64FCE240E456}" type="slidenum">
              <a:t>290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Writing files</a:t>
            </a:r>
          </a:p>
        </p:txBody>
      </p:sp>
      <p:sp>
        <p:nvSpPr>
          <p:cNvPr id="3" name="TextBox 2"/>
          <p:cNvSpPr txBox="1"/>
          <p:nvPr/>
        </p:nvSpPr>
        <p:spPr>
          <a:xfrm>
            <a:off x="852480" y="1944720"/>
            <a:ext cx="141083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File name</a:t>
            </a:r>
          </a:p>
        </p:txBody>
      </p:sp>
      <p:sp>
        <p:nvSpPr>
          <p:cNvPr id="4" name="TextBox 3"/>
          <p:cNvSpPr txBox="1"/>
          <p:nvPr/>
        </p:nvSpPr>
        <p:spPr>
          <a:xfrm>
            <a:off x="852839" y="3745080"/>
            <a:ext cx="17841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Data to write</a:t>
            </a:r>
          </a:p>
        </p:txBody>
      </p:sp>
      <p:sp>
        <p:nvSpPr>
          <p:cNvPr id="5" name="TextBox 4"/>
          <p:cNvSpPr txBox="1"/>
          <p:nvPr/>
        </p:nvSpPr>
        <p:spPr>
          <a:xfrm>
            <a:off x="853199" y="5545440"/>
            <a:ext cx="1462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File object</a:t>
            </a:r>
          </a:p>
        </p:txBody>
      </p:sp>
      <p:sp>
        <p:nvSpPr>
          <p:cNvPr id="6" name="TextBox 5"/>
          <p:cNvSpPr txBox="1"/>
          <p:nvPr/>
        </p:nvSpPr>
        <p:spPr>
          <a:xfrm>
            <a:off x="4272480" y="194508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280099"/>
                </a:solidFill>
                <a:latin typeface="Liberation Mono" pitchFamily="49"/>
                <a:ea typeface="WenQuanYi Micro Hei" pitchFamily="2"/>
                <a:cs typeface="Lohit Devanagari" pitchFamily="2"/>
              </a:rPr>
              <a:t>'treasure.txt'</a:t>
            </a:r>
          </a:p>
        </p:txBody>
      </p:sp>
      <p:sp>
        <p:nvSpPr>
          <p:cNvPr id="7" name="TextBox 6"/>
          <p:cNvSpPr txBox="1"/>
          <p:nvPr/>
        </p:nvSpPr>
        <p:spPr>
          <a:xfrm>
            <a:off x="4272840" y="554544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2300DC"/>
                </a:solidFill>
                <a:latin typeface="Liberation Mono" pitchFamily="49"/>
                <a:ea typeface="WenQuanYi Micro Hei" pitchFamily="2"/>
                <a:cs typeface="Lohit Devanagari" pitchFamily="2"/>
              </a:rPr>
              <a:t>book</a:t>
            </a:r>
          </a:p>
        </p:txBody>
      </p:sp>
      <p:sp>
        <p:nvSpPr>
          <p:cNvPr id="8" name="TextBox 7"/>
          <p:cNvSpPr txBox="1"/>
          <p:nvPr/>
        </p:nvSpPr>
        <p:spPr>
          <a:xfrm>
            <a:off x="4273200" y="3745800"/>
            <a:ext cx="3183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47FF"/>
                </a:solidFill>
                <a:latin typeface="Liberation Mono" pitchFamily="49"/>
                <a:ea typeface="WenQuanYi Micro Hei" pitchFamily="2"/>
                <a:cs typeface="Lohit Devanagari" pitchFamily="2"/>
              </a:rPr>
              <a:t>'TREASURE ISLAND'</a:t>
            </a:r>
          </a:p>
        </p:txBody>
      </p:sp>
      <p:sp>
        <p:nvSpPr>
          <p:cNvPr id="9" name="TextBox 8"/>
          <p:cNvSpPr txBox="1"/>
          <p:nvPr/>
        </p:nvSpPr>
        <p:spPr>
          <a:xfrm>
            <a:off x="7692479" y="194544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string</a:t>
            </a:r>
          </a:p>
        </p:txBody>
      </p:sp>
      <p:sp>
        <p:nvSpPr>
          <p:cNvPr id="10" name="TextBox 9"/>
          <p:cNvSpPr txBox="1"/>
          <p:nvPr/>
        </p:nvSpPr>
        <p:spPr>
          <a:xfrm>
            <a:off x="7692840" y="55458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file</a:t>
            </a:r>
          </a:p>
        </p:txBody>
      </p:sp>
      <p:sp>
        <p:nvSpPr>
          <p:cNvPr id="11" name="TextBox 10"/>
          <p:cNvSpPr txBox="1"/>
          <p:nvPr/>
        </p:nvSpPr>
        <p:spPr>
          <a:xfrm>
            <a:off x="7693200" y="374616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string</a:t>
            </a:r>
          </a:p>
        </p:txBody>
      </p:sp>
      <p:cxnSp>
        <p:nvCxnSpPr>
          <p:cNvPr id="12" name="Curved Connector 11"/>
          <p:cNvCxnSpPr>
            <a:stCxn id="3" idx="1"/>
          </p:cNvCxnSpPr>
          <p:nvPr/>
        </p:nvCxnSpPr>
        <p:spPr>
          <a:xfrm>
            <a:off x="852480" y="2150640"/>
            <a:ext cx="719" cy="3600720"/>
          </a:xfrm>
          <a:prstGeom prst="curvedConnector3">
            <a:avLst/>
          </a:prstGeom>
          <a:noFill/>
          <a:ln w="18000">
            <a:solidFill>
              <a:srgbClr val="800080"/>
            </a:solidFill>
            <a:prstDash val="solid"/>
            <a:tailEnd type="arrow"/>
          </a:ln>
        </p:spPr>
      </p:cxnSp>
      <p:cxnSp>
        <p:nvCxnSpPr>
          <p:cNvPr id="13" name="Curved Connector 12"/>
          <p:cNvCxnSpPr/>
          <p:nvPr/>
        </p:nvCxnSpPr>
        <p:spPr>
          <a:xfrm rot="5400000">
            <a:off x="58320" y="4865399"/>
            <a:ext cx="1603799" cy="3240"/>
          </a:xfrm>
          <a:prstGeom prst="curvedConnector3">
            <a:avLst/>
          </a:prstGeom>
          <a:noFill/>
          <a:ln w="18000">
            <a:solidFill>
              <a:srgbClr val="800080"/>
            </a:solidFill>
            <a:prstDash val="solid"/>
            <a:tailEnd type="arrow"/>
          </a:ln>
        </p:spPr>
      </p:cxnSp>
      <p:sp>
        <p:nvSpPr>
          <p:cNvPr id="14" name="TextBox 13"/>
          <p:cNvSpPr txBox="1"/>
          <p:nvPr/>
        </p:nvSpPr>
        <p:spPr>
          <a:xfrm>
            <a:off x="852480" y="2848320"/>
            <a:ext cx="234503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Sans" pitchFamily="18"/>
                <a:ea typeface="WenQuanYi Micro Hei" pitchFamily="2"/>
                <a:cs typeface="Lohit Devanagari" pitchFamily="2"/>
              </a:rPr>
              <a:t>“opening” the file</a:t>
            </a:r>
          </a:p>
        </p:txBody>
      </p:sp>
      <p:sp>
        <p:nvSpPr>
          <p:cNvPr id="15" name="TextBox 14"/>
          <p:cNvSpPr txBox="1"/>
          <p:nvPr/>
        </p:nvSpPr>
        <p:spPr>
          <a:xfrm>
            <a:off x="852480" y="4641840"/>
            <a:ext cx="22762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Sans" pitchFamily="18"/>
                <a:ea typeface="WenQuanYi Micro Hei" pitchFamily="2"/>
                <a:cs typeface="Lohit Devanagari" pitchFamily="2"/>
              </a:rPr>
              <a:t>writing to the file</a:t>
            </a:r>
          </a:p>
        </p:txBody>
      </p:sp>
      <p:sp>
        <p:nvSpPr>
          <p:cNvPr id="16" name="TextBox 15"/>
          <p:cNvSpPr txBox="1"/>
          <p:nvPr/>
        </p:nvSpPr>
        <p:spPr>
          <a:xfrm>
            <a:off x="853199" y="6985799"/>
            <a:ext cx="28357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Finished with the file</a:t>
            </a:r>
          </a:p>
        </p:txBody>
      </p:sp>
      <p:cxnSp>
        <p:nvCxnSpPr>
          <p:cNvPr id="17" name="Curved Connector 16"/>
          <p:cNvCxnSpPr>
            <a:endCxn id="16" idx="1"/>
          </p:cNvCxnSpPr>
          <p:nvPr/>
        </p:nvCxnSpPr>
        <p:spPr>
          <a:xfrm rot="5400000">
            <a:off x="186930" y="6520229"/>
            <a:ext cx="1337939" cy="5400"/>
          </a:xfrm>
          <a:prstGeom prst="curvedConnector4">
            <a:avLst>
              <a:gd name="adj1" fmla="val 42298"/>
              <a:gd name="adj2" fmla="val 4333333"/>
            </a:avLst>
          </a:prstGeom>
          <a:noFill/>
          <a:ln w="18000">
            <a:solidFill>
              <a:srgbClr val="800080"/>
            </a:solidFill>
            <a:prstDash val="solid"/>
            <a:tailEnd type="arrow"/>
          </a:ln>
        </p:spPr>
      </p:cxnSp>
      <p:sp>
        <p:nvSpPr>
          <p:cNvPr id="18" name="TextBox 17"/>
          <p:cNvSpPr txBox="1"/>
          <p:nvPr/>
        </p:nvSpPr>
        <p:spPr>
          <a:xfrm>
            <a:off x="852839" y="6268680"/>
            <a:ext cx="2209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Sans" pitchFamily="18"/>
                <a:ea typeface="WenQuanYi Micro Hei" pitchFamily="2"/>
                <a:cs typeface="Lohit Devanagari" pitchFamily="2"/>
              </a:rPr>
              <a:t>“closing” the file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name="page291">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pPr lvl="0"/>
            <a:fld id="{169DF333-004D-4A41-9544-4E7475ABFB2B}" type="slidenum">
              <a:t>291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Opening a text file for writing</a:t>
            </a:r>
          </a:p>
        </p:txBody>
      </p:sp>
      <p:sp>
        <p:nvSpPr>
          <p:cNvPr id="3" name="TextBox 2"/>
          <p:cNvSpPr txBox="1"/>
          <p:nvPr/>
        </p:nvSpPr>
        <p:spPr>
          <a:xfrm>
            <a:off x="515879" y="37364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47400" y="373644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output</a:t>
            </a:r>
          </a:p>
        </p:txBody>
      </p:sp>
      <p:sp>
        <p:nvSpPr>
          <p:cNvPr id="5" name="TextBox 4"/>
          <p:cNvSpPr txBox="1"/>
          <p:nvPr/>
        </p:nvSpPr>
        <p:spPr>
          <a:xfrm>
            <a:off x="6916680" y="37364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6" name="TextBox 5"/>
          <p:cNvSpPr txBox="1"/>
          <p:nvPr/>
        </p:nvSpPr>
        <p:spPr>
          <a:xfrm>
            <a:off x="6368040" y="3736440"/>
            <a:ext cx="62136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'w'</a:t>
            </a:r>
          </a:p>
        </p:txBody>
      </p:sp>
      <p:sp>
        <p:nvSpPr>
          <p:cNvPr id="7" name="TextBox 6"/>
          <p:cNvSpPr txBox="1"/>
          <p:nvPr/>
        </p:nvSpPr>
        <p:spPr>
          <a:xfrm>
            <a:off x="6002280" y="37364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8" name="TextBox 7"/>
          <p:cNvSpPr txBox="1"/>
          <p:nvPr/>
        </p:nvSpPr>
        <p:spPr>
          <a:xfrm>
            <a:off x="3801960" y="373644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'output.txt'</a:t>
            </a:r>
          </a:p>
        </p:txBody>
      </p:sp>
      <p:sp>
        <p:nvSpPr>
          <p:cNvPr id="9" name="TextBox 8"/>
          <p:cNvSpPr txBox="1"/>
          <p:nvPr/>
        </p:nvSpPr>
        <p:spPr>
          <a:xfrm>
            <a:off x="3619080" y="37364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10" name="TextBox 9"/>
          <p:cNvSpPr txBox="1"/>
          <p:nvPr/>
        </p:nvSpPr>
        <p:spPr>
          <a:xfrm>
            <a:off x="2887559" y="373644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open</a:t>
            </a:r>
          </a:p>
        </p:txBody>
      </p:sp>
      <p:sp>
        <p:nvSpPr>
          <p:cNvPr id="11" name="TextBox 10"/>
          <p:cNvSpPr txBox="1"/>
          <p:nvPr/>
        </p:nvSpPr>
        <p:spPr>
          <a:xfrm>
            <a:off x="2521800" y="37364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12" name="TextBox 11"/>
          <p:cNvSpPr txBox="1"/>
          <p:nvPr/>
        </p:nvSpPr>
        <p:spPr>
          <a:xfrm>
            <a:off x="7276680" y="2476440"/>
            <a:ext cx="169884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Open for</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writing [text]</a:t>
            </a:r>
          </a:p>
        </p:txBody>
      </p:sp>
      <p:cxnSp>
        <p:nvCxnSpPr>
          <p:cNvPr id="13" name="Elbow Connector 12"/>
          <p:cNvCxnSpPr>
            <a:stCxn id="12" idx="1"/>
            <a:endCxn id="6" idx="0"/>
          </p:cNvCxnSpPr>
          <p:nvPr/>
        </p:nvCxnSpPr>
        <p:spPr>
          <a:xfrm rot="10800000" flipV="1">
            <a:off x="6678720" y="2852460"/>
            <a:ext cx="597960" cy="883980"/>
          </a:xfrm>
          <a:prstGeom prst="bentConnector2">
            <a:avLst/>
          </a:prstGeom>
          <a:noFill/>
          <a:ln w="18000">
            <a:solidFill>
              <a:srgbClr val="00FFFF"/>
            </a:solidFill>
            <a:prstDash val="solid"/>
            <a:tailEnd type="arrow"/>
          </a:ln>
        </p:spPr>
      </p:cxnSp>
      <p:sp>
        <p:nvSpPr>
          <p:cNvPr id="14" name="Freeform 13"/>
          <p:cNvSpPr/>
          <p:nvPr/>
        </p:nvSpPr>
        <p:spPr>
          <a:xfrm>
            <a:off x="360000" y="5832000"/>
            <a:ext cx="1655999" cy="1368000"/>
          </a:xfrm>
          <a:custGeom>
            <a:avLst>
              <a:gd name="f0" fmla="val 10800"/>
            </a:avLst>
            <a:gdLst>
              <a:gd name="f1" fmla="val 10800000"/>
              <a:gd name="f2" fmla="val 5400000"/>
              <a:gd name="f3" fmla="val 180"/>
              <a:gd name="f4" fmla="val w"/>
              <a:gd name="f5" fmla="val h"/>
              <a:gd name="f6" fmla="val 0"/>
              <a:gd name="f7" fmla="val 21600"/>
              <a:gd name="f8" fmla="val -2147483647"/>
              <a:gd name="f9" fmla="val 2147483647"/>
              <a:gd name="f10" fmla="+- 0 0 0"/>
              <a:gd name="f11" fmla="*/ f4 1 21600"/>
              <a:gd name="f12" fmla="*/ f5 1 21600"/>
              <a:gd name="f13" fmla="pin 0 f0 21600"/>
              <a:gd name="f14" fmla="*/ f10 f1 1"/>
              <a:gd name="f15" fmla="val f13"/>
              <a:gd name="f16" fmla="*/ f13 1 2"/>
              <a:gd name="f17" fmla="*/ f13 f11 1"/>
              <a:gd name="f18" fmla="*/ f6 f12 1"/>
              <a:gd name="f19" fmla="*/ 18000 f12 1"/>
              <a:gd name="f20" fmla="*/ 10800 f12 1"/>
              <a:gd name="f21" fmla="*/ 10800 f11 1"/>
              <a:gd name="f22" fmla="*/ 0 f12 1"/>
              <a:gd name="f23" fmla="*/ f14 1 f3"/>
              <a:gd name="f24" fmla="*/ 0 f11 1"/>
              <a:gd name="f25" fmla="*/ 21600 f12 1"/>
              <a:gd name="f26" fmla="*/ 21600 f11 1"/>
              <a:gd name="f27" fmla="+- f16 10800 0"/>
              <a:gd name="f28" fmla="+- 21600 0 f15"/>
              <a:gd name="f29" fmla="*/ f16 f11 1"/>
              <a:gd name="f30" fmla="+- f23 0 f2"/>
              <a:gd name="f31" fmla="*/ f28 1 2"/>
              <a:gd name="f32" fmla="*/ f27 f11 1"/>
              <a:gd name="f33" fmla="+- 21600 0 f31"/>
              <a:gd name="f34" fmla="*/ f33 f11 1"/>
            </a:gdLst>
            <a:ahLst>
              <a:ahXY gdRefX="f0" minX="f6" maxX="f7">
                <a:pos x="f17" y="f18"/>
              </a:ahXY>
            </a:ahLst>
            <a:cxnLst>
              <a:cxn ang="3cd4">
                <a:pos x="hc" y="t"/>
              </a:cxn>
              <a:cxn ang="0">
                <a:pos x="r" y="vc"/>
              </a:cxn>
              <a:cxn ang="cd4">
                <a:pos x="hc" y="b"/>
              </a:cxn>
              <a:cxn ang="cd2">
                <a:pos x="l" y="vc"/>
              </a:cxn>
              <a:cxn ang="f30">
                <a:pos x="f21" y="f22"/>
              </a:cxn>
              <a:cxn ang="f30">
                <a:pos x="f29" y="f20"/>
              </a:cxn>
              <a:cxn ang="f30">
                <a:pos x="f24" y="f25"/>
              </a:cxn>
              <a:cxn ang="f30">
                <a:pos x="f21" y="f25"/>
              </a:cxn>
              <a:cxn ang="f30">
                <a:pos x="f26" y="f25"/>
              </a:cxn>
              <a:cxn ang="f30">
                <a:pos x="f34" y="f20"/>
              </a:cxn>
            </a:cxnLst>
            <a:rect l="f29" t="f20" r="f32" b="f19"/>
            <a:pathLst>
              <a:path w="21600" h="21600">
                <a:moveTo>
                  <a:pt x="f15" y="f6"/>
                </a:moveTo>
                <a:lnTo>
                  <a:pt x="f7" y="f7"/>
                </a:lnTo>
                <a:lnTo>
                  <a:pt x="f6" y="f7"/>
                </a:lnTo>
                <a:close/>
              </a:path>
            </a:pathLst>
          </a:custGeom>
          <a:noFill/>
          <a:ln w="180000">
            <a:solidFill>
              <a:srgbClr val="FF0000"/>
            </a:solidFill>
            <a:prstDash val="solid"/>
          </a:ln>
        </p:spPr>
        <p:txBody>
          <a:bodyPr vert="horz" wrap="none" lIns="180000" tIns="135000" rIns="180000" bIns="135000" anchor="ctr" anchorCtr="0" compatLnSpc="0"/>
          <a:lstStyle/>
          <a:p>
            <a:pPr marL="0" marR="0" lvl="0" indent="0" algn="ctr" rtl="0" hangingPunct="0">
              <a:lnSpc>
                <a:spcPct val="100000"/>
              </a:lnSpc>
              <a:spcBef>
                <a:spcPts val="0"/>
              </a:spcBef>
              <a:spcAft>
                <a:spcPts val="0"/>
              </a:spcAft>
              <a:buNone/>
              <a:tabLst/>
            </a:pPr>
            <a:r>
              <a:rPr lang="en-GB" sz="7200" b="0" i="0" u="none" strike="noStrike" kern="1200">
                <a:ln>
                  <a:noFill/>
                </a:ln>
                <a:latin typeface="Liberation Sans" pitchFamily="18"/>
                <a:ea typeface="WenQuanYi Micro Hei" pitchFamily="2"/>
                <a:cs typeface="Lohit Devanagari" pitchFamily="2"/>
              </a:rPr>
              <a:t>!</a:t>
            </a:r>
          </a:p>
        </p:txBody>
      </p:sp>
      <p:sp>
        <p:nvSpPr>
          <p:cNvPr id="15" name="TextBox 14"/>
          <p:cNvSpPr txBox="1"/>
          <p:nvPr/>
        </p:nvSpPr>
        <p:spPr>
          <a:xfrm>
            <a:off x="1940040" y="5832000"/>
            <a:ext cx="2343600" cy="7520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This will </a:t>
            </a:r>
            <a:r>
              <a:rPr lang="en-GB" sz="2400" b="0" i="1" u="none" strike="noStrike" kern="1200">
                <a:ln>
                  <a:noFill/>
                </a:ln>
                <a:latin typeface="Liberation Sans" pitchFamily="18"/>
                <a:ea typeface="WenQuanYi Micro Hei" pitchFamily="2"/>
                <a:cs typeface="Lohit Devanagari" pitchFamily="2"/>
              </a:rPr>
              <a:t>truncate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an existing file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name="page292">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pPr lvl="0"/>
            <a:fld id="{FAB06CFD-AAC7-4E7A-AF7B-1AC454B984C6}" type="slidenum">
              <a:t>292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Writing to a file object </a:t>
            </a:r>
            <a:r>
              <a:rPr lang="en-GB">
                <a:latin typeface="Liberation Sans" pitchFamily="34"/>
              </a:rPr>
              <a:t>―</a:t>
            </a:r>
            <a:r>
              <a:rPr lang="en-GB"/>
              <a:t> 1</a:t>
            </a:r>
          </a:p>
        </p:txBody>
      </p:sp>
      <p:sp>
        <p:nvSpPr>
          <p:cNvPr id="3" name="TextBox 2"/>
          <p:cNvSpPr txBox="1"/>
          <p:nvPr/>
        </p:nvSpPr>
        <p:spPr>
          <a:xfrm>
            <a:off x="516240" y="37360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2362320" y="373608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.write</a:t>
            </a:r>
          </a:p>
        </p:txBody>
      </p:sp>
      <p:sp>
        <p:nvSpPr>
          <p:cNvPr id="5" name="TextBox 4"/>
          <p:cNvSpPr txBox="1"/>
          <p:nvPr/>
        </p:nvSpPr>
        <p:spPr>
          <a:xfrm>
            <a:off x="1270800" y="373608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output</a:t>
            </a:r>
          </a:p>
        </p:txBody>
      </p:sp>
      <p:sp>
        <p:nvSpPr>
          <p:cNvPr id="6" name="TextBox 5"/>
          <p:cNvSpPr txBox="1"/>
          <p:nvPr/>
        </p:nvSpPr>
        <p:spPr>
          <a:xfrm>
            <a:off x="7268400" y="2827439"/>
            <a:ext cx="205560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Method built in</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to file object</a:t>
            </a:r>
          </a:p>
        </p:txBody>
      </p:sp>
      <p:cxnSp>
        <p:nvCxnSpPr>
          <p:cNvPr id="7" name="Elbow Connector 6"/>
          <p:cNvCxnSpPr>
            <a:stCxn id="6" idx="1"/>
            <a:endCxn id="4" idx="0"/>
          </p:cNvCxnSpPr>
          <p:nvPr/>
        </p:nvCxnSpPr>
        <p:spPr>
          <a:xfrm rot="10800000" flipV="1">
            <a:off x="2947320" y="3203458"/>
            <a:ext cx="4321080" cy="532621"/>
          </a:xfrm>
          <a:prstGeom prst="bentConnector2">
            <a:avLst/>
          </a:prstGeom>
          <a:noFill/>
          <a:ln w="18000">
            <a:solidFill>
              <a:srgbClr val="00FFFF"/>
            </a:solidFill>
            <a:prstDash val="solid"/>
            <a:tailEnd type="arrow"/>
          </a:ln>
        </p:spPr>
      </p:cxnSp>
      <p:sp>
        <p:nvSpPr>
          <p:cNvPr id="8" name="TextBox 7"/>
          <p:cNvSpPr txBox="1"/>
          <p:nvPr/>
        </p:nvSpPr>
        <p:spPr>
          <a:xfrm>
            <a:off x="7259760" y="2098800"/>
            <a:ext cx="14626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File object</a:t>
            </a:r>
          </a:p>
        </p:txBody>
      </p:sp>
      <p:cxnSp>
        <p:nvCxnSpPr>
          <p:cNvPr id="9" name="Elbow Connector 8"/>
          <p:cNvCxnSpPr>
            <a:stCxn id="8" idx="1"/>
            <a:endCxn id="5" idx="0"/>
          </p:cNvCxnSpPr>
          <p:nvPr/>
        </p:nvCxnSpPr>
        <p:spPr>
          <a:xfrm rot="10800000" flipV="1">
            <a:off x="1855800" y="2304900"/>
            <a:ext cx="5403960" cy="1431180"/>
          </a:xfrm>
          <a:prstGeom prst="bentConnector2">
            <a:avLst/>
          </a:prstGeom>
          <a:noFill/>
          <a:ln w="18000">
            <a:solidFill>
              <a:srgbClr val="00FFFF"/>
            </a:solidFill>
            <a:prstDash val="solid"/>
            <a:tailEnd type="arrow"/>
          </a:ln>
        </p:spPr>
      </p:cxnSp>
      <p:sp>
        <p:nvSpPr>
          <p:cNvPr id="10" name="TextBox 9"/>
          <p:cNvSpPr txBox="1"/>
          <p:nvPr/>
        </p:nvSpPr>
        <p:spPr>
          <a:xfrm>
            <a:off x="3459600" y="373608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(line1)</a:t>
            </a:r>
          </a:p>
        </p:txBody>
      </p:sp>
      <p:sp>
        <p:nvSpPr>
          <p:cNvPr id="11" name="TextBox 10"/>
          <p:cNvSpPr txBox="1"/>
          <p:nvPr/>
        </p:nvSpPr>
        <p:spPr>
          <a:xfrm>
            <a:off x="7251120" y="4430160"/>
            <a:ext cx="25308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Data being written</a:t>
            </a:r>
          </a:p>
        </p:txBody>
      </p:sp>
      <p:cxnSp>
        <p:nvCxnSpPr>
          <p:cNvPr id="12" name="Elbow Connector 11"/>
          <p:cNvCxnSpPr>
            <a:stCxn id="11" idx="1"/>
            <a:endCxn id="10" idx="2"/>
          </p:cNvCxnSpPr>
          <p:nvPr/>
        </p:nvCxnSpPr>
        <p:spPr>
          <a:xfrm rot="10800000">
            <a:off x="4136040" y="4154400"/>
            <a:ext cx="3115080" cy="481860"/>
          </a:xfrm>
          <a:prstGeom prst="bentConnector2">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name="page293">
    <p:spTree>
      <p:nvGrpSpPr>
        <p:cNvPr id="1" name=""/>
        <p:cNvGrpSpPr/>
        <p:nvPr/>
      </p:nvGrpSpPr>
      <p:grpSpPr>
        <a:xfrm>
          <a:off x="0" y="0"/>
          <a:ext cx="0" cy="0"/>
          <a:chOff x="0" y="0"/>
          <a:chExt cx="0" cy="0"/>
        </a:xfrm>
      </p:grpSpPr>
      <p:sp>
        <p:nvSpPr>
          <p:cNvPr id="26" name="Slide Number Placeholder 1"/>
          <p:cNvSpPr>
            <a:spLocks noGrp="1"/>
          </p:cNvSpPr>
          <p:nvPr>
            <p:ph type="sldNum" sz="quarter" idx="10"/>
          </p:nvPr>
        </p:nvSpPr>
        <p:spPr/>
        <p:txBody>
          <a:bodyPr/>
          <a:lstStyle/>
          <a:p>
            <a:pPr lvl="0"/>
            <a:fld id="{E1771968-9BED-472A-9F52-46D4E9972B88}" type="slidenum">
              <a:t>293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Writing to a file object </a:t>
            </a:r>
            <a:r>
              <a:rPr lang="en-GB">
                <a:latin typeface="Liberation Sans" pitchFamily="34"/>
              </a:rPr>
              <a:t>―</a:t>
            </a:r>
            <a:r>
              <a:rPr lang="en-GB"/>
              <a:t> 2</a:t>
            </a:r>
          </a:p>
        </p:txBody>
      </p:sp>
      <p:sp>
        <p:nvSpPr>
          <p:cNvPr id="3" name="TextBox 2"/>
          <p:cNvSpPr txBox="1"/>
          <p:nvPr/>
        </p:nvSpPr>
        <p:spPr>
          <a:xfrm>
            <a:off x="516240" y="22960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2362320" y="229608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.write</a:t>
            </a:r>
          </a:p>
        </p:txBody>
      </p:sp>
      <p:sp>
        <p:nvSpPr>
          <p:cNvPr id="5" name="TextBox 4"/>
          <p:cNvSpPr txBox="1"/>
          <p:nvPr/>
        </p:nvSpPr>
        <p:spPr>
          <a:xfrm>
            <a:off x="1270800" y="229608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output</a:t>
            </a:r>
          </a:p>
        </p:txBody>
      </p:sp>
      <p:sp>
        <p:nvSpPr>
          <p:cNvPr id="6" name="TextBox 5"/>
          <p:cNvSpPr txBox="1"/>
          <p:nvPr/>
        </p:nvSpPr>
        <p:spPr>
          <a:xfrm>
            <a:off x="3459600" y="229608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('alpha</a:t>
            </a:r>
          </a:p>
        </p:txBody>
      </p:sp>
      <p:sp>
        <p:nvSpPr>
          <p:cNvPr id="7" name="TextBox 6"/>
          <p:cNvSpPr txBox="1"/>
          <p:nvPr/>
        </p:nvSpPr>
        <p:spPr>
          <a:xfrm>
            <a:off x="6276240" y="2296080"/>
            <a:ext cx="32076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Typical use: whole line.</a:t>
            </a:r>
          </a:p>
        </p:txBody>
      </p:sp>
      <p:sp>
        <p:nvSpPr>
          <p:cNvPr id="8" name="TextBox 7"/>
          <p:cNvSpPr txBox="1"/>
          <p:nvPr/>
        </p:nvSpPr>
        <p:spPr>
          <a:xfrm>
            <a:off x="6267240" y="3007440"/>
            <a:ext cx="29026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Includes “end of line”</a:t>
            </a:r>
          </a:p>
        </p:txBody>
      </p:sp>
      <p:sp>
        <p:nvSpPr>
          <p:cNvPr id="9" name="TextBox 8"/>
          <p:cNvSpPr txBox="1"/>
          <p:nvPr/>
        </p:nvSpPr>
        <p:spPr>
          <a:xfrm>
            <a:off x="4739760" y="2296080"/>
            <a:ext cx="43848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00FF"/>
                </a:solidFill>
                <a:latin typeface="Liberation Mono" pitchFamily="49"/>
                <a:ea typeface="WenQuanYi Micro Hei" pitchFamily="2"/>
                <a:cs typeface="Lohit Devanagari" pitchFamily="2"/>
              </a:rPr>
              <a:t>\n</a:t>
            </a:r>
          </a:p>
        </p:txBody>
      </p:sp>
      <p:sp>
        <p:nvSpPr>
          <p:cNvPr id="10" name="TextBox 9"/>
          <p:cNvSpPr txBox="1"/>
          <p:nvPr/>
        </p:nvSpPr>
        <p:spPr>
          <a:xfrm>
            <a:off x="5105520" y="229608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cxnSp>
        <p:nvCxnSpPr>
          <p:cNvPr id="11" name="Elbow Connector 10"/>
          <p:cNvCxnSpPr>
            <a:stCxn id="8" idx="1"/>
            <a:endCxn id="9" idx="2"/>
          </p:cNvCxnSpPr>
          <p:nvPr/>
        </p:nvCxnSpPr>
        <p:spPr>
          <a:xfrm rot="10800000">
            <a:off x="4959000" y="2714400"/>
            <a:ext cx="1308240" cy="499140"/>
          </a:xfrm>
          <a:prstGeom prst="bentConnector2">
            <a:avLst/>
          </a:prstGeom>
          <a:noFill/>
          <a:ln w="18000">
            <a:solidFill>
              <a:srgbClr val="00FFFF"/>
            </a:solidFill>
            <a:prstDash val="solid"/>
            <a:tailEnd type="arrow"/>
          </a:ln>
        </p:spPr>
      </p:cxnSp>
      <p:sp>
        <p:nvSpPr>
          <p:cNvPr id="12" name="TextBox 11"/>
          <p:cNvSpPr txBox="1"/>
          <p:nvPr/>
        </p:nvSpPr>
        <p:spPr>
          <a:xfrm>
            <a:off x="516240" y="37357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3" name="TextBox 12"/>
          <p:cNvSpPr txBox="1"/>
          <p:nvPr/>
        </p:nvSpPr>
        <p:spPr>
          <a:xfrm>
            <a:off x="2362320" y="373572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.write</a:t>
            </a:r>
          </a:p>
        </p:txBody>
      </p:sp>
      <p:sp>
        <p:nvSpPr>
          <p:cNvPr id="14" name="TextBox 13"/>
          <p:cNvSpPr txBox="1"/>
          <p:nvPr/>
        </p:nvSpPr>
        <p:spPr>
          <a:xfrm>
            <a:off x="1270800" y="373572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output</a:t>
            </a:r>
          </a:p>
        </p:txBody>
      </p:sp>
      <p:sp>
        <p:nvSpPr>
          <p:cNvPr id="15" name="TextBox 14"/>
          <p:cNvSpPr txBox="1"/>
          <p:nvPr/>
        </p:nvSpPr>
        <p:spPr>
          <a:xfrm>
            <a:off x="3459600" y="373572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('be')</a:t>
            </a:r>
          </a:p>
        </p:txBody>
      </p:sp>
      <p:sp>
        <p:nvSpPr>
          <p:cNvPr id="16" name="TextBox 15"/>
          <p:cNvSpPr txBox="1"/>
          <p:nvPr/>
        </p:nvSpPr>
        <p:spPr>
          <a:xfrm>
            <a:off x="516240" y="44557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7" name="TextBox 16"/>
          <p:cNvSpPr txBox="1"/>
          <p:nvPr/>
        </p:nvSpPr>
        <p:spPr>
          <a:xfrm>
            <a:off x="2362320" y="445572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.write</a:t>
            </a:r>
          </a:p>
        </p:txBody>
      </p:sp>
      <p:sp>
        <p:nvSpPr>
          <p:cNvPr id="18" name="TextBox 17"/>
          <p:cNvSpPr txBox="1"/>
          <p:nvPr/>
        </p:nvSpPr>
        <p:spPr>
          <a:xfrm>
            <a:off x="1270800" y="445572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output</a:t>
            </a:r>
          </a:p>
        </p:txBody>
      </p:sp>
      <p:sp>
        <p:nvSpPr>
          <p:cNvPr id="19" name="TextBox 18"/>
          <p:cNvSpPr txBox="1"/>
          <p:nvPr/>
        </p:nvSpPr>
        <p:spPr>
          <a:xfrm>
            <a:off x="3459600" y="4455720"/>
            <a:ext cx="15357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('ta</a:t>
            </a:r>
            <a:r>
              <a:rPr lang="en-GB" sz="2400" b="1" i="0" u="none" strike="noStrike" kern="1200">
                <a:ln>
                  <a:noFill/>
                </a:ln>
                <a:solidFill>
                  <a:srgbClr val="0000FF"/>
                </a:solidFill>
                <a:latin typeface="Liberation Mono" pitchFamily="49"/>
                <a:ea typeface="WenQuanYi Micro Hei" pitchFamily="2"/>
                <a:cs typeface="Lohit Devanagari" pitchFamily="2"/>
              </a:rPr>
              <a:t>\n</a:t>
            </a:r>
            <a:r>
              <a:rPr lang="en-GB" sz="2400" b="1" i="0" u="none" strike="noStrike" kern="1200">
                <a:ln>
                  <a:noFill/>
                </a:ln>
                <a:latin typeface="Liberation Mono" pitchFamily="49"/>
                <a:ea typeface="WenQuanYi Micro Hei" pitchFamily="2"/>
                <a:cs typeface="Lohit Devanagari" pitchFamily="2"/>
              </a:rPr>
              <a:t>')</a:t>
            </a:r>
          </a:p>
        </p:txBody>
      </p:sp>
      <p:sp>
        <p:nvSpPr>
          <p:cNvPr id="20" name="TextBox 19"/>
          <p:cNvSpPr txBox="1"/>
          <p:nvPr/>
        </p:nvSpPr>
        <p:spPr>
          <a:xfrm>
            <a:off x="6258599" y="3929040"/>
            <a:ext cx="234360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Doesn’t have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to be whole lines</a:t>
            </a:r>
          </a:p>
        </p:txBody>
      </p:sp>
      <p:sp>
        <p:nvSpPr>
          <p:cNvPr id="21" name="TextBox 20"/>
          <p:cNvSpPr txBox="1"/>
          <p:nvPr/>
        </p:nvSpPr>
        <p:spPr>
          <a:xfrm>
            <a:off x="516240" y="58957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22" name="TextBox 21"/>
          <p:cNvSpPr txBox="1"/>
          <p:nvPr/>
        </p:nvSpPr>
        <p:spPr>
          <a:xfrm>
            <a:off x="2362320" y="589572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.write</a:t>
            </a:r>
          </a:p>
        </p:txBody>
      </p:sp>
      <p:sp>
        <p:nvSpPr>
          <p:cNvPr id="23" name="TextBox 22"/>
          <p:cNvSpPr txBox="1"/>
          <p:nvPr/>
        </p:nvSpPr>
        <p:spPr>
          <a:xfrm>
            <a:off x="1270800" y="589572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output</a:t>
            </a:r>
          </a:p>
        </p:txBody>
      </p:sp>
      <p:sp>
        <p:nvSpPr>
          <p:cNvPr id="24" name="TextBox 23"/>
          <p:cNvSpPr txBox="1"/>
          <p:nvPr/>
        </p:nvSpPr>
        <p:spPr>
          <a:xfrm>
            <a:off x="3459600" y="5895720"/>
            <a:ext cx="33645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('gamma</a:t>
            </a:r>
            <a:r>
              <a:rPr lang="en-GB" sz="2400" b="1" i="0" u="none" strike="noStrike" kern="1200">
                <a:ln>
                  <a:noFill/>
                </a:ln>
                <a:solidFill>
                  <a:srgbClr val="0000FF"/>
                </a:solidFill>
                <a:latin typeface="Liberation Mono" pitchFamily="49"/>
                <a:ea typeface="WenQuanYi Micro Hei" pitchFamily="2"/>
                <a:cs typeface="Lohit Devanagari" pitchFamily="2"/>
              </a:rPr>
              <a:t>\n</a:t>
            </a:r>
            <a:r>
              <a:rPr lang="en-GB" sz="2400" b="1" i="0" u="none" strike="noStrike" kern="1200">
                <a:ln>
                  <a:noFill/>
                </a:ln>
                <a:latin typeface="Liberation Mono" pitchFamily="49"/>
                <a:ea typeface="WenQuanYi Micro Hei" pitchFamily="2"/>
                <a:cs typeface="Lohit Devanagari" pitchFamily="2"/>
              </a:rPr>
              <a:t>delta</a:t>
            </a:r>
            <a:r>
              <a:rPr lang="en-GB" sz="2400" b="1" i="0" u="none" strike="noStrike" kern="1200">
                <a:ln>
                  <a:noFill/>
                </a:ln>
                <a:solidFill>
                  <a:srgbClr val="0000FF"/>
                </a:solidFill>
                <a:latin typeface="Liberation Mono" pitchFamily="49"/>
                <a:ea typeface="WenQuanYi Micro Hei" pitchFamily="2"/>
                <a:cs typeface="Lohit Devanagari" pitchFamily="2"/>
              </a:rPr>
              <a:t>\n</a:t>
            </a:r>
            <a:r>
              <a:rPr lang="en-GB" sz="2400" b="1" i="0" u="none" strike="noStrike" kern="1200">
                <a:ln>
                  <a:noFill/>
                </a:ln>
                <a:latin typeface="Liberation Mono" pitchFamily="49"/>
                <a:ea typeface="WenQuanYi Micro Hei" pitchFamily="2"/>
                <a:cs typeface="Lohit Devanagari" pitchFamily="2"/>
              </a:rPr>
              <a:t>')</a:t>
            </a:r>
          </a:p>
        </p:txBody>
      </p:sp>
      <p:sp>
        <p:nvSpPr>
          <p:cNvPr id="25" name="TextBox 24"/>
          <p:cNvSpPr txBox="1"/>
          <p:nvPr/>
        </p:nvSpPr>
        <p:spPr>
          <a:xfrm>
            <a:off x="6258599" y="6598800"/>
            <a:ext cx="29026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Can be multiple lines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name="page294">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pPr lvl="0"/>
            <a:fld id="{34B1DCBE-CBDD-41B2-BB9F-96FFD2C5282F}" type="slidenum">
              <a:t>294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Closing the file object</a:t>
            </a:r>
          </a:p>
        </p:txBody>
      </p:sp>
      <p:sp>
        <p:nvSpPr>
          <p:cNvPr id="3" name="TextBox 2"/>
          <p:cNvSpPr txBox="1"/>
          <p:nvPr/>
        </p:nvSpPr>
        <p:spPr>
          <a:xfrm>
            <a:off x="516240" y="37357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2362320" y="373572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.close()</a:t>
            </a:r>
          </a:p>
        </p:txBody>
      </p:sp>
      <p:sp>
        <p:nvSpPr>
          <p:cNvPr id="5" name="TextBox 4"/>
          <p:cNvSpPr txBox="1"/>
          <p:nvPr/>
        </p:nvSpPr>
        <p:spPr>
          <a:xfrm>
            <a:off x="1270800" y="373572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output</a:t>
            </a:r>
          </a:p>
        </p:txBody>
      </p:sp>
      <p:sp>
        <p:nvSpPr>
          <p:cNvPr id="6" name="TextBox 5"/>
          <p:cNvSpPr txBox="1"/>
          <p:nvPr/>
        </p:nvSpPr>
        <p:spPr>
          <a:xfrm>
            <a:off x="6276240" y="3735720"/>
            <a:ext cx="27108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Vital for written files</a:t>
            </a:r>
          </a:p>
        </p:txBody>
      </p:sp>
      <p:cxnSp>
        <p:nvCxnSpPr>
          <p:cNvPr id="7" name="Straight Arrow Connector 6"/>
          <p:cNvCxnSpPr>
            <a:stCxn id="6" idx="1"/>
          </p:cNvCxnSpPr>
          <p:nvPr/>
        </p:nvCxnSpPr>
        <p:spPr>
          <a:xfrm flipH="1">
            <a:off x="3899520" y="3941640"/>
            <a:ext cx="2376720" cy="324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name="page295">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pPr lvl="0"/>
            <a:fld id="{88EA2C06-69B2-4A9E-9337-F918069C253D}" type="slidenum">
              <a:t>295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Importance of closing</a:t>
            </a:r>
          </a:p>
        </p:txBody>
      </p:sp>
      <p:sp>
        <p:nvSpPr>
          <p:cNvPr id="3" name="TextBox 2"/>
          <p:cNvSpPr txBox="1"/>
          <p:nvPr/>
        </p:nvSpPr>
        <p:spPr>
          <a:xfrm>
            <a:off x="516240" y="1576080"/>
            <a:ext cx="45306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Data “flushed” to disc on closure.</a:t>
            </a:r>
          </a:p>
        </p:txBody>
      </p:sp>
      <p:sp>
        <p:nvSpPr>
          <p:cNvPr id="4" name="Freeform 3"/>
          <p:cNvSpPr/>
          <p:nvPr/>
        </p:nvSpPr>
        <p:spPr>
          <a:xfrm>
            <a:off x="360000" y="3326759"/>
            <a:ext cx="2485800" cy="306180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36000">
            <a:solidFill>
              <a:srgbClr val="808000"/>
            </a:solidFill>
            <a:prstDash val="solid"/>
          </a:ln>
        </p:spPr>
        <p:txBody>
          <a:bodyPr vert="horz" wrap="none" lIns="90000" tIns="90000" rIns="90000" bIns="90000" anchor="ctr" anchorCtr="0" compatLnSpc="0"/>
          <a:lstStyle/>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p:txBody>
      </p:sp>
      <p:sp>
        <p:nvSpPr>
          <p:cNvPr id="5" name="Freeform 4"/>
          <p:cNvSpPr/>
          <p:nvPr/>
        </p:nvSpPr>
        <p:spPr>
          <a:xfrm>
            <a:off x="3605400" y="3326759"/>
            <a:ext cx="2869200" cy="2683080"/>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solidFill>
            <a:srgbClr val="00FF00"/>
          </a:solidFill>
          <a:ln w="36000">
            <a:solidFill>
              <a:srgbClr val="008000"/>
            </a:solidFill>
            <a:prstDash val="solid"/>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6" name="Freeform 5"/>
          <p:cNvSpPr/>
          <p:nvPr/>
        </p:nvSpPr>
        <p:spPr>
          <a:xfrm>
            <a:off x="7466399" y="3326759"/>
            <a:ext cx="2253600" cy="3066479"/>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00FF"/>
          </a:solidFill>
          <a:ln w="36000">
            <a:solidFill>
              <a:srgbClr val="800080"/>
            </a:solidFill>
            <a:prstDash val="solid"/>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7" name="TextBox 6"/>
          <p:cNvSpPr txBox="1"/>
          <p:nvPr/>
        </p:nvSpPr>
        <p:spPr>
          <a:xfrm>
            <a:off x="360000" y="6616440"/>
            <a:ext cx="183599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Python script</a:t>
            </a:r>
          </a:p>
        </p:txBody>
      </p:sp>
      <p:sp>
        <p:nvSpPr>
          <p:cNvPr id="8" name="TextBox 7"/>
          <p:cNvSpPr txBox="1"/>
          <p:nvPr/>
        </p:nvSpPr>
        <p:spPr>
          <a:xfrm>
            <a:off x="4309560" y="6616800"/>
            <a:ext cx="1462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File object</a:t>
            </a:r>
          </a:p>
        </p:txBody>
      </p:sp>
      <p:sp>
        <p:nvSpPr>
          <p:cNvPr id="9" name="TextBox 8"/>
          <p:cNvSpPr txBox="1"/>
          <p:nvPr/>
        </p:nvSpPr>
        <p:spPr>
          <a:xfrm>
            <a:off x="7466399" y="6617160"/>
            <a:ext cx="16149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File system</a:t>
            </a:r>
          </a:p>
        </p:txBody>
      </p:sp>
      <p:cxnSp>
        <p:nvCxnSpPr>
          <p:cNvPr id="10" name="Curved Connector 9"/>
          <p:cNvCxnSpPr>
            <a:stCxn id="4" idx="4"/>
          </p:cNvCxnSpPr>
          <p:nvPr/>
        </p:nvCxnSpPr>
        <p:spPr>
          <a:xfrm rot="5400000" flipH="1" flipV="1">
            <a:off x="3235230" y="1694429"/>
            <a:ext cx="12700" cy="3264660"/>
          </a:xfrm>
          <a:prstGeom prst="curvedConnector4">
            <a:avLst>
              <a:gd name="adj1" fmla="val -1800000"/>
              <a:gd name="adj2" fmla="val 69036"/>
            </a:avLst>
          </a:prstGeom>
          <a:noFill/>
          <a:ln w="54000">
            <a:solidFill>
              <a:srgbClr val="800080"/>
            </a:solidFill>
            <a:prstDash val="solid"/>
            <a:tailEnd type="arrow"/>
          </a:ln>
        </p:spPr>
      </p:cxnSp>
      <p:cxnSp>
        <p:nvCxnSpPr>
          <p:cNvPr id="11" name="Curved Connector 10"/>
          <p:cNvCxnSpPr>
            <a:endCxn id="6" idx="5"/>
          </p:cNvCxnSpPr>
          <p:nvPr/>
        </p:nvCxnSpPr>
        <p:spPr>
          <a:xfrm>
            <a:off x="5226840" y="3326759"/>
            <a:ext cx="3366359" cy="12700"/>
          </a:xfrm>
          <a:prstGeom prst="curvedConnector2">
            <a:avLst/>
          </a:prstGeom>
          <a:noFill/>
          <a:ln w="54000">
            <a:solidFill>
              <a:srgbClr val="800080"/>
            </a:solidFill>
            <a:prstDash val="solid"/>
            <a:tailEnd type="arrow"/>
          </a:ln>
        </p:spPr>
      </p:cxnSp>
      <p:sp>
        <p:nvSpPr>
          <p:cNvPr id="12" name="TextBox 11"/>
          <p:cNvSpPr txBox="1"/>
          <p:nvPr/>
        </p:nvSpPr>
        <p:spPr>
          <a:xfrm>
            <a:off x="2876760" y="2497320"/>
            <a:ext cx="715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Sans" pitchFamily="18"/>
                <a:ea typeface="WenQuanYi Micro Hei" pitchFamily="2"/>
                <a:cs typeface="Lohit Devanagari" pitchFamily="2"/>
              </a:rPr>
              <a:t>write</a:t>
            </a:r>
          </a:p>
        </p:txBody>
      </p:sp>
      <p:sp>
        <p:nvSpPr>
          <p:cNvPr id="13" name="TextBox 12"/>
          <p:cNvSpPr txBox="1"/>
          <p:nvPr/>
        </p:nvSpPr>
        <p:spPr>
          <a:xfrm>
            <a:off x="6449760" y="2497680"/>
            <a:ext cx="9201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Sans" pitchFamily="18"/>
                <a:ea typeface="WenQuanYi Micro Hei" pitchFamily="2"/>
                <a:cs typeface="Lohit Devanagari" pitchFamily="2"/>
              </a:rPr>
              <a:t>“flush”</a:t>
            </a:r>
          </a:p>
        </p:txBody>
      </p:sp>
      <p:sp>
        <p:nvSpPr>
          <p:cNvPr id="14" name="Freeform 13"/>
          <p:cNvSpPr/>
          <p:nvPr/>
        </p:nvSpPr>
        <p:spPr>
          <a:xfrm>
            <a:off x="7992719" y="180000"/>
            <a:ext cx="1655999" cy="1368000"/>
          </a:xfrm>
          <a:custGeom>
            <a:avLst>
              <a:gd name="f0" fmla="val 10800"/>
            </a:avLst>
            <a:gdLst>
              <a:gd name="f1" fmla="val 10800000"/>
              <a:gd name="f2" fmla="val 5400000"/>
              <a:gd name="f3" fmla="val 180"/>
              <a:gd name="f4" fmla="val w"/>
              <a:gd name="f5" fmla="val h"/>
              <a:gd name="f6" fmla="val 0"/>
              <a:gd name="f7" fmla="val 21600"/>
              <a:gd name="f8" fmla="val -2147483647"/>
              <a:gd name="f9" fmla="val 2147483647"/>
              <a:gd name="f10" fmla="+- 0 0 0"/>
              <a:gd name="f11" fmla="*/ f4 1 21600"/>
              <a:gd name="f12" fmla="*/ f5 1 21600"/>
              <a:gd name="f13" fmla="pin 0 f0 21600"/>
              <a:gd name="f14" fmla="*/ f10 f1 1"/>
              <a:gd name="f15" fmla="val f13"/>
              <a:gd name="f16" fmla="*/ f13 1 2"/>
              <a:gd name="f17" fmla="*/ f13 f11 1"/>
              <a:gd name="f18" fmla="*/ f6 f12 1"/>
              <a:gd name="f19" fmla="*/ 18000 f12 1"/>
              <a:gd name="f20" fmla="*/ 10800 f12 1"/>
              <a:gd name="f21" fmla="*/ 10800 f11 1"/>
              <a:gd name="f22" fmla="*/ 0 f12 1"/>
              <a:gd name="f23" fmla="*/ f14 1 f3"/>
              <a:gd name="f24" fmla="*/ 0 f11 1"/>
              <a:gd name="f25" fmla="*/ 21600 f12 1"/>
              <a:gd name="f26" fmla="*/ 21600 f11 1"/>
              <a:gd name="f27" fmla="+- f16 10800 0"/>
              <a:gd name="f28" fmla="+- 21600 0 f15"/>
              <a:gd name="f29" fmla="*/ f16 f11 1"/>
              <a:gd name="f30" fmla="+- f23 0 f2"/>
              <a:gd name="f31" fmla="*/ f28 1 2"/>
              <a:gd name="f32" fmla="*/ f27 f11 1"/>
              <a:gd name="f33" fmla="+- 21600 0 f31"/>
              <a:gd name="f34" fmla="*/ f33 f11 1"/>
            </a:gdLst>
            <a:ahLst>
              <a:ahXY gdRefX="f0" minX="f6" maxX="f7">
                <a:pos x="f17" y="f18"/>
              </a:ahXY>
            </a:ahLst>
            <a:cxnLst>
              <a:cxn ang="3cd4">
                <a:pos x="hc" y="t"/>
              </a:cxn>
              <a:cxn ang="0">
                <a:pos x="r" y="vc"/>
              </a:cxn>
              <a:cxn ang="cd4">
                <a:pos x="hc" y="b"/>
              </a:cxn>
              <a:cxn ang="cd2">
                <a:pos x="l" y="vc"/>
              </a:cxn>
              <a:cxn ang="f30">
                <a:pos x="f21" y="f22"/>
              </a:cxn>
              <a:cxn ang="f30">
                <a:pos x="f29" y="f20"/>
              </a:cxn>
              <a:cxn ang="f30">
                <a:pos x="f24" y="f25"/>
              </a:cxn>
              <a:cxn ang="f30">
                <a:pos x="f21" y="f25"/>
              </a:cxn>
              <a:cxn ang="f30">
                <a:pos x="f26" y="f25"/>
              </a:cxn>
              <a:cxn ang="f30">
                <a:pos x="f34" y="f20"/>
              </a:cxn>
            </a:cxnLst>
            <a:rect l="f29" t="f20" r="f32" b="f19"/>
            <a:pathLst>
              <a:path w="21600" h="21600">
                <a:moveTo>
                  <a:pt x="f15" y="f6"/>
                </a:moveTo>
                <a:lnTo>
                  <a:pt x="f7" y="f7"/>
                </a:lnTo>
                <a:lnTo>
                  <a:pt x="f6" y="f7"/>
                </a:lnTo>
                <a:close/>
              </a:path>
            </a:pathLst>
          </a:custGeom>
          <a:noFill/>
          <a:ln w="180000">
            <a:solidFill>
              <a:srgbClr val="FF0000"/>
            </a:solidFill>
            <a:prstDash val="solid"/>
          </a:ln>
        </p:spPr>
        <p:txBody>
          <a:bodyPr vert="horz" wrap="none" lIns="180000" tIns="135000" rIns="180000" bIns="135000" anchor="ctr" anchorCtr="0" compatLnSpc="0"/>
          <a:lstStyle/>
          <a:p>
            <a:pPr marL="0" marR="0" lvl="0" indent="0" algn="ctr" rtl="0" hangingPunct="0">
              <a:lnSpc>
                <a:spcPct val="100000"/>
              </a:lnSpc>
              <a:spcBef>
                <a:spcPts val="0"/>
              </a:spcBef>
              <a:spcAft>
                <a:spcPts val="0"/>
              </a:spcAft>
              <a:buNone/>
              <a:tabLst/>
            </a:pPr>
            <a:r>
              <a:rPr lang="en-GB" sz="7200" b="0" i="0" u="none" strike="noStrike" kern="1200">
                <a:ln>
                  <a:noFill/>
                </a:ln>
                <a:latin typeface="Liberation Sans" pitchFamily="18"/>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name="page296">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pPr lvl="0"/>
            <a:fld id="{A56FDE84-69F8-44EA-9007-850FF861FA42}" type="slidenum">
              <a:t>296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Importance of closing </a:t>
            </a:r>
            <a:r>
              <a:rPr lang="en-GB" i="1"/>
              <a:t>promptly</a:t>
            </a:r>
          </a:p>
        </p:txBody>
      </p:sp>
      <p:sp>
        <p:nvSpPr>
          <p:cNvPr id="3" name="Freeform 2"/>
          <p:cNvSpPr/>
          <p:nvPr/>
        </p:nvSpPr>
        <p:spPr>
          <a:xfrm>
            <a:off x="8010720" y="162000"/>
            <a:ext cx="1655999" cy="1368000"/>
          </a:xfrm>
          <a:custGeom>
            <a:avLst>
              <a:gd name="f0" fmla="val 10800"/>
            </a:avLst>
            <a:gdLst>
              <a:gd name="f1" fmla="val 10800000"/>
              <a:gd name="f2" fmla="val 5400000"/>
              <a:gd name="f3" fmla="val 180"/>
              <a:gd name="f4" fmla="val w"/>
              <a:gd name="f5" fmla="val h"/>
              <a:gd name="f6" fmla="val 0"/>
              <a:gd name="f7" fmla="val 21600"/>
              <a:gd name="f8" fmla="val -2147483647"/>
              <a:gd name="f9" fmla="val 2147483647"/>
              <a:gd name="f10" fmla="+- 0 0 0"/>
              <a:gd name="f11" fmla="*/ f4 1 21600"/>
              <a:gd name="f12" fmla="*/ f5 1 21600"/>
              <a:gd name="f13" fmla="pin 0 f0 21600"/>
              <a:gd name="f14" fmla="*/ f10 f1 1"/>
              <a:gd name="f15" fmla="val f13"/>
              <a:gd name="f16" fmla="*/ f13 1 2"/>
              <a:gd name="f17" fmla="*/ f13 f11 1"/>
              <a:gd name="f18" fmla="*/ f6 f12 1"/>
              <a:gd name="f19" fmla="*/ 18000 f12 1"/>
              <a:gd name="f20" fmla="*/ 10800 f12 1"/>
              <a:gd name="f21" fmla="*/ 10800 f11 1"/>
              <a:gd name="f22" fmla="*/ 0 f12 1"/>
              <a:gd name="f23" fmla="*/ f14 1 f3"/>
              <a:gd name="f24" fmla="*/ 0 f11 1"/>
              <a:gd name="f25" fmla="*/ 21600 f12 1"/>
              <a:gd name="f26" fmla="*/ 21600 f11 1"/>
              <a:gd name="f27" fmla="+- f16 10800 0"/>
              <a:gd name="f28" fmla="+- 21600 0 f15"/>
              <a:gd name="f29" fmla="*/ f16 f11 1"/>
              <a:gd name="f30" fmla="+- f23 0 f2"/>
              <a:gd name="f31" fmla="*/ f28 1 2"/>
              <a:gd name="f32" fmla="*/ f27 f11 1"/>
              <a:gd name="f33" fmla="+- 21600 0 f31"/>
              <a:gd name="f34" fmla="*/ f33 f11 1"/>
            </a:gdLst>
            <a:ahLst>
              <a:ahXY gdRefX="f0" minX="f6" maxX="f7">
                <a:pos x="f17" y="f18"/>
              </a:ahXY>
            </a:ahLst>
            <a:cxnLst>
              <a:cxn ang="3cd4">
                <a:pos x="hc" y="t"/>
              </a:cxn>
              <a:cxn ang="0">
                <a:pos x="r" y="vc"/>
              </a:cxn>
              <a:cxn ang="cd4">
                <a:pos x="hc" y="b"/>
              </a:cxn>
              <a:cxn ang="cd2">
                <a:pos x="l" y="vc"/>
              </a:cxn>
              <a:cxn ang="f30">
                <a:pos x="f21" y="f22"/>
              </a:cxn>
              <a:cxn ang="f30">
                <a:pos x="f29" y="f20"/>
              </a:cxn>
              <a:cxn ang="f30">
                <a:pos x="f24" y="f25"/>
              </a:cxn>
              <a:cxn ang="f30">
                <a:pos x="f21" y="f25"/>
              </a:cxn>
              <a:cxn ang="f30">
                <a:pos x="f26" y="f25"/>
              </a:cxn>
              <a:cxn ang="f30">
                <a:pos x="f34" y="f20"/>
              </a:cxn>
            </a:cxnLst>
            <a:rect l="f29" t="f20" r="f32" b="f19"/>
            <a:pathLst>
              <a:path w="21600" h="21600">
                <a:moveTo>
                  <a:pt x="f15" y="f6"/>
                </a:moveTo>
                <a:lnTo>
                  <a:pt x="f7" y="f7"/>
                </a:lnTo>
                <a:lnTo>
                  <a:pt x="f6" y="f7"/>
                </a:lnTo>
                <a:close/>
              </a:path>
            </a:pathLst>
          </a:custGeom>
          <a:noFill/>
          <a:ln w="180000">
            <a:solidFill>
              <a:srgbClr val="FF0000"/>
            </a:solidFill>
            <a:prstDash val="solid"/>
          </a:ln>
        </p:spPr>
        <p:txBody>
          <a:bodyPr vert="horz" wrap="none" lIns="180000" tIns="135000" rIns="180000" bIns="135000" anchor="ctr" anchorCtr="0" compatLnSpc="0"/>
          <a:lstStyle/>
          <a:p>
            <a:pPr marL="0" marR="0" lvl="0" indent="0" algn="ctr" rtl="0" hangingPunct="0">
              <a:lnSpc>
                <a:spcPct val="100000"/>
              </a:lnSpc>
              <a:spcBef>
                <a:spcPts val="0"/>
              </a:spcBef>
              <a:spcAft>
                <a:spcPts val="0"/>
              </a:spcAft>
              <a:buNone/>
              <a:tabLst/>
            </a:pPr>
            <a:r>
              <a:rPr lang="en-GB" sz="7200" b="0" i="0" u="none" strike="noStrike" kern="1200">
                <a:ln>
                  <a:noFill/>
                </a:ln>
                <a:latin typeface="Liberation Sans" pitchFamily="18"/>
                <a:ea typeface="WenQuanYi Micro Hei" pitchFamily="2"/>
                <a:cs typeface="Lohit Devanagari" pitchFamily="2"/>
              </a:rPr>
              <a:t>!</a:t>
            </a:r>
          </a:p>
        </p:txBody>
      </p:sp>
      <p:sp>
        <p:nvSpPr>
          <p:cNvPr id="4" name="TextBox 3"/>
          <p:cNvSpPr txBox="1"/>
          <p:nvPr/>
        </p:nvSpPr>
        <p:spPr>
          <a:xfrm>
            <a:off x="498240" y="1576440"/>
            <a:ext cx="393623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Files locked for other access</a:t>
            </a:r>
          </a:p>
        </p:txBody>
      </p:sp>
      <p:sp>
        <p:nvSpPr>
          <p:cNvPr id="5" name="Freeform 4"/>
          <p:cNvSpPr/>
          <p:nvPr/>
        </p:nvSpPr>
        <p:spPr>
          <a:xfrm>
            <a:off x="342000" y="3327119"/>
            <a:ext cx="2485800" cy="306180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36000">
            <a:solidFill>
              <a:srgbClr val="808000"/>
            </a:solidFill>
            <a:prstDash val="solid"/>
          </a:ln>
        </p:spPr>
        <p:txBody>
          <a:bodyPr vert="horz" wrap="none" lIns="90000" tIns="90000" rIns="90000" bIns="90000" anchor="ctr" anchorCtr="0" compatLnSpc="0"/>
          <a:lstStyle/>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p:txBody>
      </p:sp>
      <p:sp>
        <p:nvSpPr>
          <p:cNvPr id="6" name="Freeform 5"/>
          <p:cNvSpPr/>
          <p:nvPr/>
        </p:nvSpPr>
        <p:spPr>
          <a:xfrm>
            <a:off x="3587400" y="3327119"/>
            <a:ext cx="2869200" cy="2683080"/>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solidFill>
            <a:srgbClr val="00FF00"/>
          </a:solidFill>
          <a:ln w="36000">
            <a:solidFill>
              <a:srgbClr val="008000"/>
            </a:solidFill>
            <a:prstDash val="solid"/>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cxnSp>
        <p:nvCxnSpPr>
          <p:cNvPr id="7" name="Curved Connector 6"/>
          <p:cNvCxnSpPr>
            <a:stCxn id="5" idx="4"/>
          </p:cNvCxnSpPr>
          <p:nvPr/>
        </p:nvCxnSpPr>
        <p:spPr>
          <a:xfrm rot="5400000" flipH="1" flipV="1">
            <a:off x="3217230" y="1694789"/>
            <a:ext cx="12700" cy="3264660"/>
          </a:xfrm>
          <a:prstGeom prst="curvedConnector4">
            <a:avLst>
              <a:gd name="adj1" fmla="val -1800000"/>
              <a:gd name="adj2" fmla="val 69036"/>
            </a:avLst>
          </a:prstGeom>
          <a:noFill/>
          <a:ln w="54000">
            <a:solidFill>
              <a:srgbClr val="800080"/>
            </a:solidFill>
            <a:prstDash val="solid"/>
            <a:tailEnd type="arrow"/>
          </a:ln>
        </p:spPr>
      </p:cxnSp>
      <p:sp>
        <p:nvSpPr>
          <p:cNvPr id="8" name="TextBox 7"/>
          <p:cNvSpPr txBox="1"/>
          <p:nvPr/>
        </p:nvSpPr>
        <p:spPr>
          <a:xfrm>
            <a:off x="2546280" y="2497680"/>
            <a:ext cx="13590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Sans" pitchFamily="18"/>
                <a:ea typeface="WenQuanYi Micro Hei" pitchFamily="2"/>
                <a:cs typeface="Lohit Devanagari" pitchFamily="2"/>
              </a:rPr>
              <a:t>open ['</a:t>
            </a:r>
            <a:r>
              <a:rPr lang="en-GB" sz="2400" b="1" i="0" u="none" strike="noStrike" kern="1200">
                <a:ln>
                  <a:noFill/>
                </a:ln>
                <a:solidFill>
                  <a:srgbClr val="800080"/>
                </a:solidFill>
                <a:latin typeface="Liberation Sans" pitchFamily="18"/>
                <a:ea typeface="WenQuanYi Micro Hei" pitchFamily="2"/>
                <a:cs typeface="Lohit Devanagari" pitchFamily="2"/>
              </a:rPr>
              <a:t>w</a:t>
            </a:r>
            <a:r>
              <a:rPr lang="en-GB" sz="2400" b="0" i="0" u="none" strike="noStrike" kern="1200">
                <a:ln>
                  <a:noFill/>
                </a:ln>
                <a:solidFill>
                  <a:srgbClr val="800080"/>
                </a:solidFill>
                <a:latin typeface="Liberation Sans" pitchFamily="18"/>
                <a:ea typeface="WenQuanYi Micro Hei" pitchFamily="2"/>
                <a:cs typeface="Lohit Devanagari" pitchFamily="2"/>
              </a:rPr>
              <a:t>']</a:t>
            </a:r>
          </a:p>
        </p:txBody>
      </p:sp>
      <p:sp>
        <p:nvSpPr>
          <p:cNvPr id="9" name="Freeform 8"/>
          <p:cNvSpPr/>
          <p:nvPr/>
        </p:nvSpPr>
        <p:spPr>
          <a:xfrm>
            <a:off x="7234200" y="3309120"/>
            <a:ext cx="2485800" cy="306180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36000">
            <a:solidFill>
              <a:srgbClr val="808000"/>
            </a:solidFill>
            <a:prstDash val="solid"/>
          </a:ln>
        </p:spPr>
        <p:txBody>
          <a:bodyPr vert="horz" wrap="none" lIns="90000" tIns="90000" rIns="90000" bIns="90000" anchor="ctr" anchorCtr="0" compatLnSpc="0"/>
          <a:lstStyle/>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p:txBody>
      </p:sp>
      <p:cxnSp>
        <p:nvCxnSpPr>
          <p:cNvPr id="10" name="Curved Connector 9"/>
          <p:cNvCxnSpPr>
            <a:stCxn id="9" idx="4"/>
          </p:cNvCxnSpPr>
          <p:nvPr/>
        </p:nvCxnSpPr>
        <p:spPr>
          <a:xfrm rot="16200000" flipH="1" flipV="1">
            <a:off x="6833970" y="1683989"/>
            <a:ext cx="17999" cy="3268260"/>
          </a:xfrm>
          <a:prstGeom prst="curvedConnector4">
            <a:avLst>
              <a:gd name="adj1" fmla="val -1270071"/>
              <a:gd name="adj2" fmla="val 69015"/>
            </a:avLst>
          </a:prstGeom>
          <a:noFill/>
          <a:ln w="54000">
            <a:solidFill>
              <a:srgbClr val="800080"/>
            </a:solidFill>
            <a:prstDash val="solid"/>
            <a:tailEnd type="arrow"/>
          </a:ln>
        </p:spPr>
      </p:cxnSp>
      <p:sp>
        <p:nvSpPr>
          <p:cNvPr id="11" name="TextBox 10"/>
          <p:cNvSpPr txBox="1"/>
          <p:nvPr/>
        </p:nvSpPr>
        <p:spPr>
          <a:xfrm>
            <a:off x="6146280" y="2498040"/>
            <a:ext cx="12402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Sans" pitchFamily="18"/>
                <a:ea typeface="WenQuanYi Micro Hei" pitchFamily="2"/>
                <a:cs typeface="Lohit Devanagari" pitchFamily="2"/>
              </a:rPr>
              <a:t>open ['</a:t>
            </a:r>
            <a:r>
              <a:rPr lang="en-GB" sz="2400" b="1" i="0" u="none" strike="noStrike" kern="1200">
                <a:ln>
                  <a:noFill/>
                </a:ln>
                <a:solidFill>
                  <a:srgbClr val="800080"/>
                </a:solidFill>
                <a:latin typeface="Liberation Sans" pitchFamily="18"/>
                <a:ea typeface="WenQuanYi Micro Hei" pitchFamily="2"/>
                <a:cs typeface="Lohit Devanagari" pitchFamily="2"/>
              </a:rPr>
              <a:t>r</a:t>
            </a:r>
            <a:r>
              <a:rPr lang="en-GB" sz="2400" b="0" i="0" u="none" strike="noStrike" kern="1200">
                <a:ln>
                  <a:noFill/>
                </a:ln>
                <a:solidFill>
                  <a:srgbClr val="800080"/>
                </a:solidFill>
                <a:latin typeface="Liberation Sans" pitchFamily="18"/>
                <a:ea typeface="WenQuanYi Micro Hei" pitchFamily="2"/>
                <a:cs typeface="Lohit Devanagari" pitchFamily="2"/>
              </a:rPr>
              <a:t>']</a:t>
            </a:r>
          </a:p>
        </p:txBody>
      </p:sp>
      <p:sp>
        <p:nvSpPr>
          <p:cNvPr id="12" name="TextBox 11"/>
          <p:cNvSpPr txBox="1"/>
          <p:nvPr/>
        </p:nvSpPr>
        <p:spPr>
          <a:xfrm>
            <a:off x="4617360" y="2207160"/>
            <a:ext cx="702000" cy="11116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7200" b="0" i="0" u="none" strike="noStrike" kern="1200">
                <a:ln>
                  <a:noFill/>
                </a:ln>
                <a:solidFill>
                  <a:srgbClr val="FF0000"/>
                </a:solidFill>
                <a:latin typeface="Liberation Sans" pitchFamily="18"/>
                <a:ea typeface="WenQuanYi Micro Hei" pitchFamily="2"/>
                <a:cs typeface="Lohit Devanagari" pitchFamily="2"/>
              </a:rPr>
              <a:t>✗</a:t>
            </a:r>
          </a:p>
        </p:txBody>
      </p:sp>
      <p:sp>
        <p:nvSpPr>
          <p:cNvPr id="13" name="TextBox 12"/>
          <p:cNvSpPr txBox="1"/>
          <p:nvPr/>
        </p:nvSpPr>
        <p:spPr>
          <a:xfrm>
            <a:off x="498600" y="6976800"/>
            <a:ext cx="55468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Sans" pitchFamily="18"/>
                <a:ea typeface="WenQuanYi Micro Hei" pitchFamily="2"/>
                <a:cs typeface="Lohit Devanagari" pitchFamily="2"/>
              </a:rPr>
              <a:t>(More a problem for Windows than Unix)</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name="page297">
    <p:spTree>
      <p:nvGrpSpPr>
        <p:cNvPr id="1" name=""/>
        <p:cNvGrpSpPr/>
        <p:nvPr/>
      </p:nvGrpSpPr>
      <p:grpSpPr>
        <a:xfrm>
          <a:off x="0" y="0"/>
          <a:ext cx="0" cy="0"/>
          <a:chOff x="0" y="0"/>
          <a:chExt cx="0" cy="0"/>
        </a:xfrm>
      </p:grpSpPr>
      <p:sp>
        <p:nvSpPr>
          <p:cNvPr id="17" name="Slide Number Placeholder 1"/>
          <p:cNvSpPr>
            <a:spLocks noGrp="1"/>
          </p:cNvSpPr>
          <p:nvPr>
            <p:ph type="sldNum" sz="quarter" idx="10"/>
          </p:nvPr>
        </p:nvSpPr>
        <p:spPr/>
        <p:txBody>
          <a:bodyPr/>
          <a:lstStyle/>
          <a:p>
            <a:pPr lvl="0"/>
            <a:fld id="{99B05E9A-68EF-4543-8BB3-A0E2B58870B3}" type="slidenum">
              <a:t>297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Writing non-text values</a:t>
            </a:r>
          </a:p>
        </p:txBody>
      </p:sp>
      <p:sp>
        <p:nvSpPr>
          <p:cNvPr id="3" name="TextBox 2"/>
          <p:cNvSpPr txBox="1"/>
          <p:nvPr/>
        </p:nvSpPr>
        <p:spPr>
          <a:xfrm>
            <a:off x="516240" y="22957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70800" y="2295720"/>
            <a:ext cx="4098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output.write(</a:t>
            </a:r>
            <a:r>
              <a:rPr lang="en-GB" sz="2400" b="1" i="0" u="none" strike="noStrike" kern="1200">
                <a:ln>
                  <a:noFill/>
                </a:ln>
                <a:latin typeface="Liberation Mono" pitchFamily="49"/>
                <a:ea typeface="Liberation Mono" pitchFamily="49"/>
                <a:cs typeface="Liberation Mono" pitchFamily="49"/>
              </a:rPr>
              <a:t>'Boo!\n')</a:t>
            </a:r>
          </a:p>
        </p:txBody>
      </p:sp>
      <p:sp>
        <p:nvSpPr>
          <p:cNvPr id="5" name="TextBox 4"/>
          <p:cNvSpPr txBox="1"/>
          <p:nvPr/>
        </p:nvSpPr>
        <p:spPr>
          <a:xfrm>
            <a:off x="6276240" y="2295720"/>
            <a:ext cx="22186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Writing text (str)</a:t>
            </a:r>
          </a:p>
        </p:txBody>
      </p:sp>
      <p:cxnSp>
        <p:nvCxnSpPr>
          <p:cNvPr id="6" name="Straight Arrow Connector 5"/>
          <p:cNvCxnSpPr>
            <a:stCxn id="5" idx="1"/>
          </p:cNvCxnSpPr>
          <p:nvPr/>
        </p:nvCxnSpPr>
        <p:spPr>
          <a:xfrm flipH="1">
            <a:off x="5369760" y="2501640"/>
            <a:ext cx="906480" cy="3240"/>
          </a:xfrm>
          <a:prstGeom prst="straightConnector1">
            <a:avLst/>
          </a:prstGeom>
          <a:noFill/>
          <a:ln w="18000">
            <a:solidFill>
              <a:srgbClr val="00FFFF"/>
            </a:solidFill>
            <a:prstDash val="solid"/>
            <a:tailEnd type="arrow"/>
          </a:ln>
        </p:spPr>
      </p:cxnSp>
      <p:sp>
        <p:nvSpPr>
          <p:cNvPr id="7" name="TextBox 6"/>
          <p:cNvSpPr txBox="1"/>
          <p:nvPr/>
        </p:nvSpPr>
        <p:spPr>
          <a:xfrm>
            <a:off x="516240" y="283572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a:t>
            </a:r>
          </a:p>
        </p:txBody>
      </p:sp>
      <p:sp>
        <p:nvSpPr>
          <p:cNvPr id="8" name="TextBox 7"/>
          <p:cNvSpPr txBox="1"/>
          <p:nvPr/>
        </p:nvSpPr>
        <p:spPr>
          <a:xfrm>
            <a:off x="516599" y="37357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9" name="TextBox 8"/>
          <p:cNvSpPr txBox="1"/>
          <p:nvPr/>
        </p:nvSpPr>
        <p:spPr>
          <a:xfrm>
            <a:off x="1271160" y="3735720"/>
            <a:ext cx="3000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output.write(42</a:t>
            </a:r>
            <a:r>
              <a:rPr lang="en-GB" sz="2400" b="1" i="0" u="none" strike="noStrike" kern="1200">
                <a:ln>
                  <a:noFill/>
                </a:ln>
                <a:latin typeface="Liberation Mono" pitchFamily="49"/>
                <a:ea typeface="Liberation Mono" pitchFamily="49"/>
                <a:cs typeface="Liberation Mono" pitchFamily="49"/>
              </a:rPr>
              <a:t>)</a:t>
            </a:r>
          </a:p>
        </p:txBody>
      </p:sp>
      <p:sp>
        <p:nvSpPr>
          <p:cNvPr id="10" name="TextBox 9"/>
          <p:cNvSpPr txBox="1"/>
          <p:nvPr/>
        </p:nvSpPr>
        <p:spPr>
          <a:xfrm>
            <a:off x="6276600" y="3735720"/>
            <a:ext cx="281303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Writing non-text (int)</a:t>
            </a:r>
          </a:p>
        </p:txBody>
      </p:sp>
      <p:cxnSp>
        <p:nvCxnSpPr>
          <p:cNvPr id="11" name="Straight Arrow Connector 10"/>
          <p:cNvCxnSpPr>
            <a:stCxn id="10" idx="1"/>
          </p:cNvCxnSpPr>
          <p:nvPr/>
        </p:nvCxnSpPr>
        <p:spPr>
          <a:xfrm flipH="1">
            <a:off x="4271400" y="3941640"/>
            <a:ext cx="2005200" cy="3240"/>
          </a:xfrm>
          <a:prstGeom prst="straightConnector1">
            <a:avLst/>
          </a:prstGeom>
          <a:noFill/>
          <a:ln w="18000">
            <a:solidFill>
              <a:srgbClr val="00FFFF"/>
            </a:solidFill>
            <a:prstDash val="solid"/>
            <a:tailEnd type="arrow"/>
          </a:ln>
        </p:spPr>
      </p:cxnSp>
      <p:sp>
        <p:nvSpPr>
          <p:cNvPr id="12" name="TextBox 11"/>
          <p:cNvSpPr txBox="1"/>
          <p:nvPr/>
        </p:nvSpPr>
        <p:spPr>
          <a:xfrm>
            <a:off x="516599" y="4275720"/>
            <a:ext cx="684216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Traceback (most recent call last):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File "&lt;stdin&gt;", line 1, in &lt;module&gt;</a:t>
            </a:r>
          </a:p>
        </p:txBody>
      </p:sp>
      <p:sp>
        <p:nvSpPr>
          <p:cNvPr id="13" name="TextBox 12"/>
          <p:cNvSpPr txBox="1"/>
          <p:nvPr/>
        </p:nvSpPr>
        <p:spPr>
          <a:xfrm>
            <a:off x="516599" y="4967640"/>
            <a:ext cx="574488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TypeError: must be str, not int</a:t>
            </a:r>
          </a:p>
        </p:txBody>
      </p:sp>
      <p:sp>
        <p:nvSpPr>
          <p:cNvPr id="14" name="TextBox 13"/>
          <p:cNvSpPr txBox="1"/>
          <p:nvPr/>
        </p:nvSpPr>
        <p:spPr>
          <a:xfrm>
            <a:off x="6276600" y="5536080"/>
            <a:ext cx="3709080" cy="439559"/>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50"/>
                <a:ea typeface="WenQuanYi Micro Hei" pitchFamily="2"/>
                <a:cs typeface="Lohit Devanagari" pitchFamily="2"/>
              </a:rPr>
              <a:t>write()</a:t>
            </a:r>
            <a:r>
              <a:rPr lang="en-GB" sz="2400" b="0" i="0" u="none" strike="noStrike" kern="1200">
                <a:ln>
                  <a:noFill/>
                </a:ln>
                <a:latin typeface="Liberation Sans" pitchFamily="18"/>
                <a:ea typeface="WenQuanYi Micro Hei" pitchFamily="2"/>
                <a:cs typeface="Lohit Devanagari" pitchFamily="2"/>
              </a:rPr>
              <a:t> only accepts text</a:t>
            </a:r>
          </a:p>
        </p:txBody>
      </p:sp>
      <p:cxnSp>
        <p:nvCxnSpPr>
          <p:cNvPr id="15" name="Elbow Connector 14"/>
          <p:cNvCxnSpPr>
            <a:stCxn id="14" idx="1"/>
          </p:cNvCxnSpPr>
          <p:nvPr/>
        </p:nvCxnSpPr>
        <p:spPr>
          <a:xfrm flipH="1" flipV="1">
            <a:off x="3389040" y="5385960"/>
            <a:ext cx="2887560" cy="369720"/>
          </a:xfrm>
          <a:prstGeom prst="bentConnector3">
            <a:avLst/>
          </a:prstGeom>
          <a:noFill/>
          <a:ln w="18000">
            <a:solidFill>
              <a:srgbClr val="00FFFF"/>
            </a:solidFill>
            <a:prstDash val="solid"/>
            <a:tailEnd type="arrow"/>
          </a:ln>
        </p:spPr>
      </p:cxnSp>
      <p:sp>
        <p:nvSpPr>
          <p:cNvPr id="16" name="TextBox 15"/>
          <p:cNvSpPr txBox="1"/>
          <p:nvPr/>
        </p:nvSpPr>
        <p:spPr>
          <a:xfrm>
            <a:off x="7857360" y="4187159"/>
            <a:ext cx="702000" cy="11116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7200" b="0" i="0" u="none" strike="noStrike" kern="1200">
                <a:ln>
                  <a:noFill/>
                </a:ln>
                <a:solidFill>
                  <a:srgbClr val="FF0000"/>
                </a:solidFill>
                <a:latin typeface="Liberation Sans" pitchFamily="18"/>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name="page298">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pPr lvl="0"/>
            <a:fld id="{6BBEA0F6-FB2C-4E7B-AA53-C2ECB67AF255}" type="slidenum">
              <a:t>298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Writing non-text values</a:t>
            </a:r>
          </a:p>
        </p:txBody>
      </p:sp>
      <p:sp>
        <p:nvSpPr>
          <p:cNvPr id="3" name="TextBox 2"/>
          <p:cNvSpPr txBox="1"/>
          <p:nvPr/>
        </p:nvSpPr>
        <p:spPr>
          <a:xfrm>
            <a:off x="516240" y="22957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70800" y="229572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output.write(</a:t>
            </a:r>
          </a:p>
        </p:txBody>
      </p:sp>
      <p:sp>
        <p:nvSpPr>
          <p:cNvPr id="5" name="TextBox 4"/>
          <p:cNvSpPr txBox="1"/>
          <p:nvPr/>
        </p:nvSpPr>
        <p:spPr>
          <a:xfrm>
            <a:off x="6276240" y="2295720"/>
            <a:ext cx="3138840" cy="439559"/>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Convert to text: </a:t>
            </a:r>
            <a:r>
              <a:rPr lang="en-GB" sz="2400" b="0" i="0" u="none" strike="noStrike" kern="1200">
                <a:ln>
                  <a:noFill/>
                </a:ln>
                <a:latin typeface="Liberation Mono" pitchFamily="50"/>
                <a:ea typeface="WenQuanYi Micro Hei" pitchFamily="2"/>
                <a:cs typeface="Lohit Devanagari" pitchFamily="2"/>
              </a:rPr>
              <a:t>str()</a:t>
            </a:r>
          </a:p>
        </p:txBody>
      </p:sp>
      <p:sp>
        <p:nvSpPr>
          <p:cNvPr id="6" name="TextBox 5"/>
          <p:cNvSpPr txBox="1"/>
          <p:nvPr/>
        </p:nvSpPr>
        <p:spPr>
          <a:xfrm>
            <a:off x="516240" y="283572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a:t>
            </a:r>
          </a:p>
        </p:txBody>
      </p:sp>
      <p:sp>
        <p:nvSpPr>
          <p:cNvPr id="7" name="TextBox 6"/>
          <p:cNvSpPr txBox="1"/>
          <p:nvPr/>
        </p:nvSpPr>
        <p:spPr>
          <a:xfrm>
            <a:off x="516599" y="37357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8" name="TextBox 7"/>
          <p:cNvSpPr txBox="1"/>
          <p:nvPr/>
        </p:nvSpPr>
        <p:spPr>
          <a:xfrm>
            <a:off x="1271160" y="373572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output.write(</a:t>
            </a:r>
            <a:r>
              <a:rPr lang="en-GB" sz="2400" b="1" i="0" u="none" strike="noStrike" kern="1200">
                <a:ln>
                  <a:noFill/>
                </a:ln>
                <a:latin typeface="Liberation Mono" pitchFamily="49"/>
                <a:ea typeface="Liberation Mono" pitchFamily="49"/>
                <a:cs typeface="Liberation Mono" pitchFamily="49"/>
              </a:rPr>
              <a:t>'\n')</a:t>
            </a:r>
          </a:p>
        </p:txBody>
      </p:sp>
      <p:sp>
        <p:nvSpPr>
          <p:cNvPr id="9" name="TextBox 8"/>
          <p:cNvSpPr txBox="1"/>
          <p:nvPr/>
        </p:nvSpPr>
        <p:spPr>
          <a:xfrm>
            <a:off x="6276600" y="3735720"/>
            <a:ext cx="256463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Explicit end-of-line</a:t>
            </a:r>
          </a:p>
        </p:txBody>
      </p:sp>
      <p:cxnSp>
        <p:nvCxnSpPr>
          <p:cNvPr id="10" name="Straight Arrow Connector 9"/>
          <p:cNvCxnSpPr>
            <a:stCxn id="9" idx="1"/>
          </p:cNvCxnSpPr>
          <p:nvPr/>
        </p:nvCxnSpPr>
        <p:spPr>
          <a:xfrm flipH="1">
            <a:off x="4637160" y="3941640"/>
            <a:ext cx="1639440" cy="3240"/>
          </a:xfrm>
          <a:prstGeom prst="straightConnector1">
            <a:avLst/>
          </a:prstGeom>
          <a:noFill/>
          <a:ln w="18000">
            <a:solidFill>
              <a:srgbClr val="00FFFF"/>
            </a:solidFill>
            <a:prstDash val="solid"/>
            <a:tailEnd type="arrow"/>
          </a:ln>
        </p:spPr>
      </p:cxnSp>
      <p:sp>
        <p:nvSpPr>
          <p:cNvPr id="11" name="TextBox 10"/>
          <p:cNvSpPr txBox="1"/>
          <p:nvPr/>
        </p:nvSpPr>
        <p:spPr>
          <a:xfrm>
            <a:off x="516599" y="427572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sp>
        <p:nvSpPr>
          <p:cNvPr id="12" name="TextBox 11"/>
          <p:cNvSpPr txBox="1"/>
          <p:nvPr/>
        </p:nvSpPr>
        <p:spPr>
          <a:xfrm>
            <a:off x="3649679" y="2295720"/>
            <a:ext cx="135288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str(42)</a:t>
            </a:r>
          </a:p>
        </p:txBody>
      </p:sp>
      <p:sp>
        <p:nvSpPr>
          <p:cNvPr id="13" name="TextBox 12"/>
          <p:cNvSpPr txBox="1"/>
          <p:nvPr/>
        </p:nvSpPr>
        <p:spPr>
          <a:xfrm>
            <a:off x="4929840" y="229572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a:t>
            </a:r>
          </a:p>
        </p:txBody>
      </p:sp>
      <p:cxnSp>
        <p:nvCxnSpPr>
          <p:cNvPr id="14" name="Straight Arrow Connector 13"/>
          <p:cNvCxnSpPr>
            <a:stCxn id="5" idx="1"/>
          </p:cNvCxnSpPr>
          <p:nvPr/>
        </p:nvCxnSpPr>
        <p:spPr>
          <a:xfrm flipH="1" flipV="1">
            <a:off x="5002560" y="2504880"/>
            <a:ext cx="1273680" cy="10440"/>
          </a:xfrm>
          <a:prstGeom prst="straightConnector1">
            <a:avLst/>
          </a:prstGeom>
          <a:noFill/>
          <a:ln w="18000">
            <a:solidFill>
              <a:srgbClr val="00FFFF"/>
            </a:solidFill>
            <a:prstDash val="solid"/>
            <a:tailEnd type="arrow"/>
          </a:ln>
        </p:spPr>
      </p:cxnSp>
      <p:sp>
        <p:nvSpPr>
          <p:cNvPr id="15" name="TextBox 14"/>
          <p:cNvSpPr txBox="1"/>
          <p:nvPr/>
        </p:nvSpPr>
        <p:spPr>
          <a:xfrm>
            <a:off x="498240" y="6256800"/>
            <a:ext cx="4783320" cy="7520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Text formatting (later in the course)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provides a more elegant solution.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name="page299">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pPr lvl="0"/>
            <a:fld id="{D8AC447A-25CA-43C4-BFBE-BE40108F852A}" type="slidenum">
              <a:t>299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Progress</a:t>
            </a:r>
          </a:p>
        </p:txBody>
      </p:sp>
      <p:sp>
        <p:nvSpPr>
          <p:cNvPr id="3" name="TextBox 2"/>
          <p:cNvSpPr txBox="1"/>
          <p:nvPr/>
        </p:nvSpPr>
        <p:spPr>
          <a:xfrm>
            <a:off x="498960" y="2297160"/>
            <a:ext cx="32594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Opening files for writing</a:t>
            </a:r>
          </a:p>
        </p:txBody>
      </p:sp>
      <p:sp>
        <p:nvSpPr>
          <p:cNvPr id="4" name="TextBox 3"/>
          <p:cNvSpPr txBox="1"/>
          <p:nvPr/>
        </p:nvSpPr>
        <p:spPr>
          <a:xfrm>
            <a:off x="498960" y="5537520"/>
            <a:ext cx="28357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Explicit ends of lines</a:t>
            </a:r>
          </a:p>
        </p:txBody>
      </p:sp>
      <p:sp>
        <p:nvSpPr>
          <p:cNvPr id="5" name="TextBox 4"/>
          <p:cNvSpPr txBox="1"/>
          <p:nvPr/>
        </p:nvSpPr>
        <p:spPr>
          <a:xfrm>
            <a:off x="5179320" y="2297160"/>
            <a:ext cx="4830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book = open(</a:t>
            </a:r>
            <a:r>
              <a:rPr lang="en-GB" sz="2400" b="0" i="0" u="none" strike="noStrike" kern="1200">
                <a:ln>
                  <a:noFill/>
                </a:ln>
                <a:solidFill>
                  <a:srgbClr val="00FF00"/>
                </a:solidFill>
                <a:latin typeface="Liberation Mono" pitchFamily="49"/>
                <a:ea typeface="WenQuanYi Micro Hei" pitchFamily="2"/>
                <a:cs typeface="Lohit Devanagari" pitchFamily="2"/>
              </a:rPr>
              <a:t>filename</a:t>
            </a:r>
            <a:r>
              <a:rPr lang="en-GB" sz="2400" b="0" i="0" u="none" strike="noStrike" kern="1200">
                <a:ln>
                  <a:noFill/>
                </a:ln>
                <a:solidFill>
                  <a:srgbClr val="0000FF"/>
                </a:solidFill>
                <a:latin typeface="Liberation Mono" pitchFamily="49"/>
                <a:ea typeface="WenQuanYi Micro Hei" pitchFamily="2"/>
                <a:cs typeface="Lohit Devanagari" pitchFamily="2"/>
              </a:rPr>
              <a:t>, </a:t>
            </a:r>
            <a:r>
              <a:rPr lang="en-GB" sz="2400" b="0" i="0" u="none" strike="noStrike" kern="1200">
                <a:ln>
                  <a:noFill/>
                </a:ln>
                <a:solidFill>
                  <a:srgbClr val="FF0000"/>
                </a:solidFill>
                <a:latin typeface="Liberation Mono" pitchFamily="49"/>
                <a:ea typeface="WenQuanYi Micro Hei" pitchFamily="2"/>
                <a:cs typeface="Lohit Devanagari" pitchFamily="2"/>
              </a:rPr>
              <a:t>'w'</a:t>
            </a:r>
            <a:r>
              <a:rPr lang="en-GB" sz="2400" b="0" i="0" u="none" strike="noStrike" kern="1200">
                <a:ln>
                  <a:noFill/>
                </a:ln>
                <a:solidFill>
                  <a:srgbClr val="0000FF"/>
                </a:solidFill>
                <a:latin typeface="Liberation Mono" pitchFamily="49"/>
                <a:ea typeface="WenQuanYi Micro Hei" pitchFamily="2"/>
                <a:cs typeface="Lohit Devanagari" pitchFamily="2"/>
              </a:rPr>
              <a:t>)</a:t>
            </a:r>
          </a:p>
        </p:txBody>
      </p:sp>
      <p:sp>
        <p:nvSpPr>
          <p:cNvPr id="6" name="TextBox 5"/>
          <p:cNvSpPr txBox="1"/>
          <p:nvPr/>
        </p:nvSpPr>
        <p:spPr>
          <a:xfrm>
            <a:off x="5179320" y="5537520"/>
            <a:ext cx="3000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book.write(</a:t>
            </a:r>
            <a:r>
              <a:rPr lang="en-GB" sz="2400" b="0" i="0" u="none" strike="noStrike" kern="1200">
                <a:ln>
                  <a:noFill/>
                </a:ln>
                <a:solidFill>
                  <a:srgbClr val="FF0000"/>
                </a:solidFill>
                <a:latin typeface="Liberation Mono" pitchFamily="49"/>
                <a:ea typeface="WenQuanYi Micro Hei" pitchFamily="2"/>
                <a:cs typeface="Lohit Devanagari" pitchFamily="2"/>
              </a:rPr>
              <a:t>'\n'</a:t>
            </a:r>
            <a:r>
              <a:rPr lang="en-GB" sz="2400" b="0" i="0" u="none" strike="noStrike" kern="1200">
                <a:ln>
                  <a:noFill/>
                </a:ln>
                <a:solidFill>
                  <a:srgbClr val="0000FF"/>
                </a:solidFill>
                <a:latin typeface="Liberation Mono" pitchFamily="49"/>
                <a:ea typeface="WenQuanYi Micro Hei" pitchFamily="2"/>
                <a:cs typeface="Lohit Devanagari" pitchFamily="2"/>
              </a:rPr>
              <a:t>)</a:t>
            </a:r>
          </a:p>
        </p:txBody>
      </p:sp>
      <p:sp>
        <p:nvSpPr>
          <p:cNvPr id="7" name="TextBox 6"/>
          <p:cNvSpPr txBox="1"/>
          <p:nvPr/>
        </p:nvSpPr>
        <p:spPr>
          <a:xfrm>
            <a:off x="499320" y="4457520"/>
            <a:ext cx="16941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Writing data</a:t>
            </a:r>
          </a:p>
        </p:txBody>
      </p:sp>
      <p:sp>
        <p:nvSpPr>
          <p:cNvPr id="8" name="TextBox 7"/>
          <p:cNvSpPr txBox="1"/>
          <p:nvPr/>
        </p:nvSpPr>
        <p:spPr>
          <a:xfrm>
            <a:off x="5179680" y="4457520"/>
            <a:ext cx="39146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book.write(str(</a:t>
            </a:r>
            <a:r>
              <a:rPr lang="en-GB" sz="2400" b="0" i="0" u="none" strike="noStrike" kern="1200">
                <a:ln>
                  <a:noFill/>
                </a:ln>
                <a:solidFill>
                  <a:srgbClr val="00FF00"/>
                </a:solidFill>
                <a:latin typeface="Liberation Mono" pitchFamily="49"/>
                <a:ea typeface="WenQuanYi Micro Hei" pitchFamily="2"/>
                <a:cs typeface="Lohit Devanagari" pitchFamily="2"/>
              </a:rPr>
              <a:t>data</a:t>
            </a:r>
            <a:r>
              <a:rPr lang="en-GB" sz="2400" b="0" i="0" u="none" strike="noStrike" kern="1200">
                <a:ln>
                  <a:noFill/>
                </a:ln>
                <a:solidFill>
                  <a:srgbClr val="0000FF"/>
                </a:solidFill>
                <a:latin typeface="Liberation Mono" pitchFamily="49"/>
                <a:ea typeface="WenQuanYi Micro Hei" pitchFamily="2"/>
                <a:cs typeface="Lohit Devanagari" pitchFamily="2"/>
              </a:rPr>
              <a:t>))</a:t>
            </a:r>
          </a:p>
        </p:txBody>
      </p:sp>
      <p:sp>
        <p:nvSpPr>
          <p:cNvPr id="9" name="TextBox 8"/>
          <p:cNvSpPr txBox="1"/>
          <p:nvPr/>
        </p:nvSpPr>
        <p:spPr>
          <a:xfrm>
            <a:off x="499680" y="3377520"/>
            <a:ext cx="15922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Writing text</a:t>
            </a:r>
          </a:p>
        </p:txBody>
      </p:sp>
      <p:sp>
        <p:nvSpPr>
          <p:cNvPr id="10" name="TextBox 9"/>
          <p:cNvSpPr txBox="1"/>
          <p:nvPr/>
        </p:nvSpPr>
        <p:spPr>
          <a:xfrm>
            <a:off x="5180040" y="3377520"/>
            <a:ext cx="3000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book.write(</a:t>
            </a:r>
            <a:r>
              <a:rPr lang="en-GB" sz="2400" b="0" i="0" u="none" strike="noStrike" kern="1200">
                <a:ln>
                  <a:noFill/>
                </a:ln>
                <a:solidFill>
                  <a:srgbClr val="00FF00"/>
                </a:solidFill>
                <a:latin typeface="Liberation Mono" pitchFamily="49"/>
                <a:ea typeface="WenQuanYi Micro Hei" pitchFamily="2"/>
                <a:cs typeface="Lohit Devanagari" pitchFamily="2"/>
              </a:rPr>
              <a:t>text</a:t>
            </a:r>
            <a:r>
              <a:rPr lang="en-GB" sz="2400" b="0" i="0" u="none" strike="noStrike" kern="1200">
                <a:ln>
                  <a:noFill/>
                </a:ln>
                <a:solidFill>
                  <a:srgbClr val="0000FF"/>
                </a:solidFill>
                <a:latin typeface="Liberation Mono" pitchFamily="49"/>
                <a:ea typeface="WenQuanYi Micro Hei" pitchFamily="2"/>
                <a:cs typeface="Lohit Devanagari" pitchFamily="2"/>
              </a:rPr>
              <a:t>)</a:t>
            </a:r>
          </a:p>
        </p:txBody>
      </p:sp>
      <p:sp>
        <p:nvSpPr>
          <p:cNvPr id="11" name="TextBox 10"/>
          <p:cNvSpPr txBox="1"/>
          <p:nvPr/>
        </p:nvSpPr>
        <p:spPr>
          <a:xfrm>
            <a:off x="499320" y="6617519"/>
            <a:ext cx="37335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Closing the file is </a:t>
            </a:r>
            <a:r>
              <a:rPr lang="en-GB" sz="2400" b="0" i="1" u="none" strike="noStrike" kern="1200">
                <a:ln>
                  <a:noFill/>
                </a:ln>
                <a:latin typeface="Liberation Sans" pitchFamily="18"/>
                <a:ea typeface="WenQuanYi Micro Hei" pitchFamily="2"/>
                <a:cs typeface="Lohit Devanagari" pitchFamily="2"/>
              </a:rPr>
              <a:t>important</a:t>
            </a:r>
          </a:p>
        </p:txBody>
      </p:sp>
      <p:sp>
        <p:nvSpPr>
          <p:cNvPr id="12" name="TextBox 11"/>
          <p:cNvSpPr txBox="1"/>
          <p:nvPr/>
        </p:nvSpPr>
        <p:spPr>
          <a:xfrm>
            <a:off x="5179680" y="6617519"/>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book.close()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pPr lvl="0"/>
            <a:fld id="{14F609C5-E0F4-4D95-B962-A76DE5D94303}" type="slidenum">
              <a:t>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Course outline </a:t>
            </a:r>
            <a:r>
              <a:rPr lang="en-GB">
                <a:latin typeface="Liberation Sans" pitchFamily="34"/>
              </a:rPr>
              <a:t>―</a:t>
            </a:r>
            <a:r>
              <a:rPr lang="en-GB"/>
              <a:t> 2</a:t>
            </a:r>
          </a:p>
        </p:txBody>
      </p:sp>
      <p:pic>
        <p:nvPicPr>
          <p:cNvPr id="3" name="Picture 2"/>
          <p:cNvPicPr>
            <a:picLocks noChangeAspect="1"/>
          </p:cNvPicPr>
          <p:nvPr/>
        </p:nvPicPr>
        <p:blipFill>
          <a:blip r:embed="rId3">
            <a:lum/>
            <a:alphaModFix/>
          </a:blip>
          <a:srcRect/>
          <a:stretch>
            <a:fillRect/>
          </a:stretch>
        </p:blipFill>
        <p:spPr>
          <a:xfrm>
            <a:off x="6433200" y="360000"/>
            <a:ext cx="3286799" cy="972000"/>
          </a:xfrm>
          <a:prstGeom prst="rect">
            <a:avLst/>
          </a:prstGeom>
          <a:noFill/>
          <a:ln>
            <a:noFill/>
          </a:ln>
        </p:spPr>
      </p:pic>
      <p:sp>
        <p:nvSpPr>
          <p:cNvPr id="4" name="TextBox 3"/>
          <p:cNvSpPr txBox="1"/>
          <p:nvPr/>
        </p:nvSpPr>
        <p:spPr>
          <a:xfrm>
            <a:off x="505439" y="1875240"/>
            <a:ext cx="16653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Assignment</a:t>
            </a:r>
          </a:p>
        </p:txBody>
      </p:sp>
      <p:sp>
        <p:nvSpPr>
          <p:cNvPr id="5" name="TextBox 4"/>
          <p:cNvSpPr txBox="1"/>
          <p:nvPr/>
        </p:nvSpPr>
        <p:spPr>
          <a:xfrm>
            <a:off x="505439" y="2235600"/>
            <a:ext cx="10389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Names</a:t>
            </a:r>
          </a:p>
        </p:txBody>
      </p:sp>
      <p:sp>
        <p:nvSpPr>
          <p:cNvPr id="6" name="TextBox 5"/>
          <p:cNvSpPr txBox="1"/>
          <p:nvPr/>
        </p:nvSpPr>
        <p:spPr>
          <a:xfrm>
            <a:off x="505439" y="2955959"/>
            <a:ext cx="3172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Sans" pitchFamily="18"/>
                <a:ea typeface="WenQuanYi Micro Hei" pitchFamily="2"/>
                <a:cs typeface="Lohit Devanagari" pitchFamily="2"/>
              </a:rPr>
              <a:t>Our first “real” program</a:t>
            </a:r>
          </a:p>
        </p:txBody>
      </p:sp>
      <p:sp>
        <p:nvSpPr>
          <p:cNvPr id="7" name="TextBox 6"/>
          <p:cNvSpPr txBox="1"/>
          <p:nvPr/>
        </p:nvSpPr>
        <p:spPr>
          <a:xfrm>
            <a:off x="505439" y="3676320"/>
            <a:ext cx="903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Loops</a:t>
            </a:r>
          </a:p>
        </p:txBody>
      </p:sp>
      <p:sp>
        <p:nvSpPr>
          <p:cNvPr id="8" name="TextBox 7"/>
          <p:cNvSpPr txBox="1"/>
          <p:nvPr/>
        </p:nvSpPr>
        <p:spPr>
          <a:xfrm>
            <a:off x="505799" y="4036679"/>
            <a:ext cx="1479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if</a:t>
            </a:r>
            <a:r>
              <a:rPr lang="en-GB" sz="2400" b="0" i="0" u="none" strike="noStrike" kern="1200">
                <a:ln>
                  <a:noFill/>
                </a:ln>
                <a:solidFill>
                  <a:srgbClr val="000080"/>
                </a:solidFill>
                <a:latin typeface="Liberation Sans" pitchFamily="34"/>
                <a:ea typeface="Liberation Sans" pitchFamily="34"/>
                <a:cs typeface="Liberation Sans" pitchFamily="34"/>
              </a:rPr>
              <a:t>… else…</a:t>
            </a:r>
          </a:p>
        </p:txBody>
      </p:sp>
      <p:sp>
        <p:nvSpPr>
          <p:cNvPr id="9" name="TextBox 8"/>
          <p:cNvSpPr txBox="1"/>
          <p:nvPr/>
        </p:nvSpPr>
        <p:spPr>
          <a:xfrm>
            <a:off x="506159" y="4757039"/>
            <a:ext cx="15814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Sans" pitchFamily="18"/>
                <a:ea typeface="WenQuanYi Micro Hei" pitchFamily="2"/>
                <a:cs typeface="Lohit Devanagari" pitchFamily="2"/>
              </a:rPr>
              <a:t>Indentation</a:t>
            </a:r>
          </a:p>
        </p:txBody>
      </p:sp>
      <p:sp>
        <p:nvSpPr>
          <p:cNvPr id="10" name="TextBox 9"/>
          <p:cNvSpPr txBox="1"/>
          <p:nvPr/>
        </p:nvSpPr>
        <p:spPr>
          <a:xfrm>
            <a:off x="505799" y="5476680"/>
            <a:ext cx="15465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Comments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9" name="Slide Number Placeholder 1"/>
          <p:cNvSpPr>
            <a:spLocks noGrp="1"/>
          </p:cNvSpPr>
          <p:nvPr>
            <p:ph type="sldNum" sz="quarter" idx="10"/>
          </p:nvPr>
        </p:nvSpPr>
        <p:spPr/>
        <p:txBody>
          <a:bodyPr/>
          <a:lstStyle/>
          <a:p>
            <a:pPr lvl="0"/>
            <a:fld id="{C2D20F59-48FC-458D-9F77-13325321C359}" type="slidenum">
              <a:t>30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Uses of single &amp; double quotes</a:t>
            </a:r>
          </a:p>
        </p:txBody>
      </p:sp>
      <p:sp>
        <p:nvSpPr>
          <p:cNvPr id="3" name="TextBox 2"/>
          <p:cNvSpPr txBox="1"/>
          <p:nvPr/>
        </p:nvSpPr>
        <p:spPr>
          <a:xfrm>
            <a:off x="468720" y="25218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468720" y="3241800"/>
            <a:ext cx="42818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Mono" pitchFamily="49"/>
                <a:ea typeface="WenQuanYi Micro Hei" pitchFamily="2"/>
                <a:cs typeface="Lohit Devanagari" pitchFamily="2"/>
              </a:rPr>
              <a:t>He said "hello" to her.</a:t>
            </a:r>
          </a:p>
        </p:txBody>
      </p:sp>
      <p:sp>
        <p:nvSpPr>
          <p:cNvPr id="5" name="TextBox 4"/>
          <p:cNvSpPr txBox="1"/>
          <p:nvPr/>
        </p:nvSpPr>
        <p:spPr>
          <a:xfrm>
            <a:off x="1188719" y="2521800"/>
            <a:ext cx="592775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print('He said "hello" to her.')</a:t>
            </a:r>
          </a:p>
        </p:txBody>
      </p:sp>
      <p:sp>
        <p:nvSpPr>
          <p:cNvPr id="6" name="TextBox 5"/>
          <p:cNvSpPr txBox="1"/>
          <p:nvPr/>
        </p:nvSpPr>
        <p:spPr>
          <a:xfrm>
            <a:off x="468720" y="46818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468720" y="5401800"/>
            <a:ext cx="42818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Mono" pitchFamily="49"/>
                <a:ea typeface="WenQuanYi Micro Hei" pitchFamily="2"/>
                <a:cs typeface="Lohit Devanagari" pitchFamily="2"/>
              </a:rPr>
              <a:t>He said 'hello' to her.</a:t>
            </a:r>
          </a:p>
        </p:txBody>
      </p:sp>
      <p:sp>
        <p:nvSpPr>
          <p:cNvPr id="8" name="TextBox 7"/>
          <p:cNvSpPr txBox="1"/>
          <p:nvPr/>
        </p:nvSpPr>
        <p:spPr>
          <a:xfrm>
            <a:off x="1188719" y="4681800"/>
            <a:ext cx="592775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print("He said 'hello' to her.")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name="page300">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pPr lvl="0"/>
            <a:fld id="{E420AFEB-4D2E-47C1-B3A3-D54B459E8C95}" type="slidenum">
              <a:t>300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Exercise 17</a:t>
            </a:r>
          </a:p>
        </p:txBody>
      </p:sp>
      <p:grpSp>
        <p:nvGrpSpPr>
          <p:cNvPr id="3" name="Group 2"/>
          <p:cNvGrpSpPr/>
          <p:nvPr/>
        </p:nvGrpSpPr>
        <p:grpSpPr>
          <a:xfrm>
            <a:off x="7558920" y="6292440"/>
            <a:ext cx="2250359" cy="871200"/>
            <a:chOff x="7558920" y="6292440"/>
            <a:chExt cx="2250359" cy="871200"/>
          </a:xfrm>
        </p:grpSpPr>
        <p:sp>
          <p:nvSpPr>
            <p:cNvPr id="4" name="TextBox 3"/>
            <p:cNvSpPr txBox="1"/>
            <p:nvPr/>
          </p:nvSpPr>
          <p:spPr>
            <a:xfrm>
              <a:off x="8415360" y="6427800"/>
              <a:ext cx="1393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5 minutes</a:t>
              </a:r>
            </a:p>
          </p:txBody>
        </p:sp>
        <p:pic>
          <p:nvPicPr>
            <p:cNvPr id="5" name="Picture 4"/>
            <p:cNvPicPr>
              <a:picLocks noChangeAspect="1"/>
            </p:cNvPicPr>
            <p:nvPr/>
          </p:nvPicPr>
          <p:blipFill>
            <a:blip r:embed="rId3">
              <a:lum/>
              <a:alphaModFix/>
            </a:blip>
            <a:srcRect/>
            <a:stretch>
              <a:fillRect/>
            </a:stretch>
          </p:blipFill>
          <p:spPr>
            <a:xfrm>
              <a:off x="7558920" y="6292440"/>
              <a:ext cx="871200" cy="871200"/>
            </a:xfrm>
            <a:prstGeom prst="rect">
              <a:avLst/>
            </a:prstGeom>
            <a:noFill/>
            <a:ln>
              <a:noFill/>
            </a:ln>
          </p:spPr>
        </p:pic>
      </p:grpSp>
      <p:sp>
        <p:nvSpPr>
          <p:cNvPr id="6" name="TextBox 5"/>
          <p:cNvSpPr txBox="1"/>
          <p:nvPr/>
        </p:nvSpPr>
        <p:spPr>
          <a:xfrm>
            <a:off x="498600" y="1937160"/>
            <a:ext cx="6462719" cy="1826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script </a:t>
            </a:r>
            <a:r>
              <a:rPr lang="en-GB" sz="2400" b="0" i="0" u="none" strike="noStrike" kern="1200">
                <a:ln>
                  <a:noFill/>
                </a:ln>
                <a:solidFill>
                  <a:srgbClr val="0000FF"/>
                </a:solidFill>
                <a:latin typeface="Liberation Mono" pitchFamily="50"/>
                <a:ea typeface="WenQuanYi Micro Hei" pitchFamily="2"/>
                <a:cs typeface="Lohit Devanagari" pitchFamily="2"/>
              </a:rPr>
              <a:t>exercise17.py</a:t>
            </a:r>
            <a:r>
              <a:rPr lang="en-GB" sz="2400" b="0" i="0" u="none" strike="noStrike" kern="1200">
                <a:ln>
                  <a:noFill/>
                </a:ln>
                <a:latin typeface="Liberation Sans" pitchFamily="18"/>
                <a:ea typeface="WenQuanYi Micro Hei" pitchFamily="2"/>
                <a:cs typeface="Lohit Devanagari" pitchFamily="2"/>
              </a:rPr>
              <a:t> prints</a:t>
            </a:r>
            <a:br>
              <a:rPr lang="en-GB" sz="2400" b="0" i="0" u="none" strike="noStrike" kern="1200">
                <a:ln>
                  <a:noFill/>
                </a:ln>
                <a:latin typeface="Liberation Sans" pitchFamily="18"/>
                <a:ea typeface="WenQuanYi Micro Hei" pitchFamily="2"/>
                <a:cs typeface="Lohit Devanagari" pitchFamily="2"/>
              </a:rPr>
            </a:br>
            <a:r>
              <a:rPr lang="en-GB" sz="2400" b="0" i="0" u="none" strike="noStrike" kern="1200">
                <a:ln>
                  <a:noFill/>
                </a:ln>
                <a:latin typeface="Liberation Sans" pitchFamily="18"/>
                <a:ea typeface="WenQuanYi Micro Hei" pitchFamily="2"/>
                <a:cs typeface="Lohit Devanagari" pitchFamily="2"/>
              </a:rPr>
              <a:t>a series of numbers ending in 1.</a:t>
            </a:r>
          </a:p>
          <a:p>
            <a:pPr marL="0" marR="0" lvl="0" indent="0" rtl="0" hangingPunct="0">
              <a:lnSpc>
                <a:spcPct val="100000"/>
              </a:lnSpc>
              <a:spcBef>
                <a:spcPts val="0"/>
              </a:spcBef>
              <a:spcAft>
                <a:spcPts val="0"/>
              </a:spcAft>
              <a:buNone/>
              <a:tabLst/>
            </a:pPr>
            <a:endParaRPr lang="en-GB" sz="2400" b="0" i="0" u="none" strike="noStrike" kern="1200">
              <a:ln>
                <a:noFill/>
              </a:ln>
              <a:latin typeface="Liberation Sans" pitchFamily="18"/>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Change the script to write to a file called</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50"/>
                <a:ea typeface="WenQuanYi Micro Hei" pitchFamily="2"/>
                <a:cs typeface="Lohit Devanagari" pitchFamily="2"/>
              </a:rPr>
              <a:t>output.txt</a:t>
            </a:r>
            <a:r>
              <a:rPr lang="en-GB" sz="2400" b="0" i="0" u="none" strike="noStrike" kern="1200">
                <a:ln>
                  <a:noFill/>
                </a:ln>
                <a:latin typeface="Liberation Sans" pitchFamily="18"/>
                <a:ea typeface="WenQuanYi Micro Hei" pitchFamily="2"/>
                <a:cs typeface="Lohit Devanagari" pitchFamily="2"/>
              </a:rPr>
              <a:t> instead of printing to the console.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name="page301">
    <p:spTree>
      <p:nvGrpSpPr>
        <p:cNvPr id="1" name=""/>
        <p:cNvGrpSpPr/>
        <p:nvPr/>
      </p:nvGrpSpPr>
      <p:grpSpPr>
        <a:xfrm>
          <a:off x="0" y="0"/>
          <a:ext cx="0" cy="0"/>
          <a:chOff x="0" y="0"/>
          <a:chExt cx="0" cy="0"/>
        </a:xfrm>
      </p:grpSpPr>
      <p:sp>
        <p:nvSpPr>
          <p:cNvPr id="5" name="Slide Number Placeholder 1"/>
          <p:cNvSpPr>
            <a:spLocks noGrp="1"/>
          </p:cNvSpPr>
          <p:nvPr>
            <p:ph type="sldNum" sz="quarter" idx="10"/>
          </p:nvPr>
        </p:nvSpPr>
        <p:spPr/>
        <p:txBody>
          <a:bodyPr/>
          <a:lstStyle/>
          <a:p>
            <a:pPr lvl="0"/>
            <a:fld id="{8B920791-7B80-4C86-9B73-3EED337442DA}" type="slidenum">
              <a:t>301</a:t>
            </a:fld>
            <a:endParaRPr lang="en-GB"/>
          </a:p>
        </p:txBody>
      </p:sp>
      <p:pic>
        <p:nvPicPr>
          <p:cNvPr id="2" name="Picture 1"/>
          <p:cNvPicPr>
            <a:picLocks noChangeAspect="1"/>
          </p:cNvPicPr>
          <p:nvPr/>
        </p:nvPicPr>
        <p:blipFill>
          <a:blip r:embed="rId3">
            <a:lum/>
            <a:alphaModFix/>
          </a:blip>
          <a:srcRect/>
          <a:stretch>
            <a:fillRect/>
          </a:stretch>
        </p:blipFill>
        <p:spPr>
          <a:xfrm>
            <a:off x="5638680" y="2814119"/>
            <a:ext cx="4441320" cy="4745880"/>
          </a:xfrm>
          <a:prstGeom prst="rect">
            <a:avLst/>
          </a:prstGeom>
          <a:noFill/>
          <a:ln>
            <a:noFill/>
          </a:ln>
        </p:spPr>
      </p:pic>
      <p:sp>
        <p:nvSpPr>
          <p:cNvPr id="3" name="Title 2"/>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Functions</a:t>
            </a:r>
          </a:p>
        </p:txBody>
      </p:sp>
      <p:sp>
        <p:nvSpPr>
          <p:cNvPr id="4" name="TextBox 3"/>
          <p:cNvSpPr txBox="1"/>
          <p:nvPr/>
        </p:nvSpPr>
        <p:spPr>
          <a:xfrm>
            <a:off x="759600" y="1642319"/>
            <a:ext cx="5679000" cy="21157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14400" b="0" i="1" u="none" strike="noStrike" kern="1200">
                <a:ln>
                  <a:noFill/>
                </a:ln>
                <a:solidFill>
                  <a:srgbClr val="000080"/>
                </a:solidFill>
                <a:latin typeface="Liberation Serif" pitchFamily="18"/>
                <a:ea typeface="WenQuanYi Micro Hei" pitchFamily="2"/>
                <a:cs typeface="Lohit Devanagari" pitchFamily="2"/>
              </a:rPr>
              <a:t>y = </a:t>
            </a:r>
            <a:r>
              <a:rPr lang="en-GB" sz="14400" b="0" i="1" u="none" strike="noStrike" kern="1200">
                <a:ln>
                  <a:noFill/>
                </a:ln>
                <a:solidFill>
                  <a:srgbClr val="0000FF"/>
                </a:solidFill>
                <a:latin typeface="Liberation Serif" pitchFamily="18"/>
                <a:ea typeface="WenQuanYi Micro Hei" pitchFamily="2"/>
                <a:cs typeface="Lohit Devanagari" pitchFamily="2"/>
              </a:rPr>
              <a:t>f(</a:t>
            </a:r>
            <a:r>
              <a:rPr lang="en-GB" sz="14400" b="0" i="1" u="none" strike="noStrike" kern="1200">
                <a:ln>
                  <a:noFill/>
                </a:ln>
                <a:solidFill>
                  <a:srgbClr val="000080"/>
                </a:solidFill>
                <a:latin typeface="Liberation Serif" pitchFamily="18"/>
                <a:ea typeface="WenQuanYi Micro Hei" pitchFamily="2"/>
                <a:cs typeface="Lohit Devanagari" pitchFamily="2"/>
              </a:rPr>
              <a:t>x</a:t>
            </a:r>
            <a:r>
              <a:rPr lang="en-GB" sz="14400" b="0" i="1" u="none" strike="noStrike" kern="1200">
                <a:ln>
                  <a:noFill/>
                </a:ln>
                <a:solidFill>
                  <a:srgbClr val="0000FF"/>
                </a:solidFill>
                <a:latin typeface="Liberation Serif" pitchFamily="18"/>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name="page302">
    <p:spTree>
      <p:nvGrpSpPr>
        <p:cNvPr id="1" name=""/>
        <p:cNvGrpSpPr/>
        <p:nvPr/>
      </p:nvGrpSpPr>
      <p:grpSpPr>
        <a:xfrm>
          <a:off x="0" y="0"/>
          <a:ext cx="0" cy="0"/>
          <a:chOff x="0" y="0"/>
          <a:chExt cx="0" cy="0"/>
        </a:xfrm>
      </p:grpSpPr>
      <p:sp>
        <p:nvSpPr>
          <p:cNvPr id="19" name="Slide Number Placeholder 1"/>
          <p:cNvSpPr>
            <a:spLocks noGrp="1"/>
          </p:cNvSpPr>
          <p:nvPr>
            <p:ph type="sldNum" sz="quarter" idx="10"/>
          </p:nvPr>
        </p:nvSpPr>
        <p:spPr/>
        <p:txBody>
          <a:bodyPr/>
          <a:lstStyle/>
          <a:p>
            <a:pPr lvl="0"/>
            <a:fld id="{77A15056-5B5A-4A69-85C2-313FFA3DFEBE}" type="slidenum">
              <a:t>302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Functions we have met</a:t>
            </a:r>
          </a:p>
        </p:txBody>
      </p:sp>
      <p:sp>
        <p:nvSpPr>
          <p:cNvPr id="3" name="TextBox 2"/>
          <p:cNvSpPr txBox="1"/>
          <p:nvPr/>
        </p:nvSpPr>
        <p:spPr>
          <a:xfrm>
            <a:off x="516240" y="3736080"/>
            <a:ext cx="20844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a:t>
            </a:r>
            <a:r>
              <a:rPr lang="en-GB" sz="2400" b="0" i="1" u="none" strike="noStrike" kern="1200">
                <a:ln>
                  <a:noFill/>
                </a:ln>
                <a:solidFill>
                  <a:srgbClr val="0000FF"/>
                </a:solidFill>
                <a:latin typeface="Liberation Mono" pitchFamily="49"/>
                <a:ea typeface="WenQuanYi Micro Hei" pitchFamily="2"/>
                <a:cs typeface="Lohit Devanagari" pitchFamily="2"/>
              </a:rPr>
              <a:t>line</a:t>
            </a:r>
            <a:r>
              <a:rPr lang="en-GB" sz="2400" b="0" i="0" u="none" strike="noStrike" kern="1200">
                <a:ln>
                  <a:noFill/>
                </a:ln>
                <a:latin typeface="Liberation Mono" pitchFamily="49"/>
                <a:ea typeface="WenQuanYi Micro Hei" pitchFamily="2"/>
                <a:cs typeface="Lohit Devanagari" pitchFamily="2"/>
              </a:rPr>
              <a:t>)</a:t>
            </a:r>
          </a:p>
        </p:txBody>
      </p:sp>
      <p:sp>
        <p:nvSpPr>
          <p:cNvPr id="4" name="TextBox 3"/>
          <p:cNvSpPr txBox="1"/>
          <p:nvPr/>
        </p:nvSpPr>
        <p:spPr>
          <a:xfrm>
            <a:off x="516240" y="3016080"/>
            <a:ext cx="37317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open(</a:t>
            </a:r>
            <a:r>
              <a:rPr lang="en-GB" sz="2400" b="0" i="1" u="none" strike="noStrike" kern="1200">
                <a:ln>
                  <a:noFill/>
                </a:ln>
                <a:solidFill>
                  <a:srgbClr val="0000FF"/>
                </a:solidFill>
                <a:latin typeface="Liberation Mono" pitchFamily="49"/>
                <a:ea typeface="WenQuanYi Micro Hei" pitchFamily="2"/>
                <a:cs typeface="Lohit Devanagari" pitchFamily="2"/>
              </a:rPr>
              <a:t>filename</a:t>
            </a:r>
            <a:r>
              <a:rPr lang="en-GB" sz="2400" b="0" i="0" u="none" strike="noStrike" kern="1200">
                <a:ln>
                  <a:noFill/>
                </a:ln>
                <a:latin typeface="Liberation Mono" pitchFamily="49"/>
                <a:ea typeface="WenQuanYi Micro Hei" pitchFamily="2"/>
                <a:cs typeface="Lohit Devanagari" pitchFamily="2"/>
              </a:rPr>
              <a:t>, </a:t>
            </a:r>
            <a:r>
              <a:rPr lang="en-GB" sz="2400" b="0" i="1" u="none" strike="noStrike" kern="1200">
                <a:ln>
                  <a:noFill/>
                </a:ln>
                <a:solidFill>
                  <a:srgbClr val="0000FF"/>
                </a:solidFill>
                <a:latin typeface="Liberation Mono" pitchFamily="49"/>
                <a:ea typeface="WenQuanYi Micro Hei" pitchFamily="2"/>
                <a:cs typeface="Lohit Devanagari" pitchFamily="2"/>
              </a:rPr>
              <a:t>mode</a:t>
            </a:r>
            <a:r>
              <a:rPr lang="en-GB" sz="2400" b="0" i="0" u="none" strike="noStrike" kern="1200">
                <a:ln>
                  <a:noFill/>
                </a:ln>
                <a:latin typeface="Liberation Mono" pitchFamily="49"/>
                <a:ea typeface="WenQuanYi Micro Hei" pitchFamily="2"/>
                <a:cs typeface="Lohit Devanagari" pitchFamily="2"/>
              </a:rPr>
              <a:t>)</a:t>
            </a:r>
          </a:p>
        </p:txBody>
      </p:sp>
      <p:sp>
        <p:nvSpPr>
          <p:cNvPr id="5" name="TextBox 4"/>
          <p:cNvSpPr txBox="1"/>
          <p:nvPr/>
        </p:nvSpPr>
        <p:spPr>
          <a:xfrm>
            <a:off x="5556240" y="5176080"/>
            <a:ext cx="4278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range(</a:t>
            </a:r>
            <a:r>
              <a:rPr lang="en-GB" sz="2400" b="0" i="1" u="none" strike="noStrike" kern="1200">
                <a:ln>
                  <a:noFill/>
                </a:ln>
                <a:solidFill>
                  <a:srgbClr val="0000FF"/>
                </a:solidFill>
                <a:latin typeface="Liberation Mono" pitchFamily="49"/>
                <a:ea typeface="WenQuanYi Micro Hei" pitchFamily="2"/>
                <a:cs typeface="Lohit Devanagari" pitchFamily="2"/>
              </a:rPr>
              <a:t>from</a:t>
            </a:r>
            <a:r>
              <a:rPr lang="en-GB" sz="2400" b="0" i="0" u="none" strike="noStrike" kern="1200">
                <a:ln>
                  <a:noFill/>
                </a:ln>
                <a:latin typeface="Liberation Mono" pitchFamily="49"/>
                <a:ea typeface="WenQuanYi Micro Hei" pitchFamily="2"/>
                <a:cs typeface="Lohit Devanagari" pitchFamily="2"/>
              </a:rPr>
              <a:t>, </a:t>
            </a:r>
            <a:r>
              <a:rPr lang="en-GB" sz="2400" b="0" i="1" u="none" strike="noStrike" kern="1200">
                <a:ln>
                  <a:noFill/>
                </a:ln>
                <a:solidFill>
                  <a:srgbClr val="0000FF"/>
                </a:solidFill>
                <a:latin typeface="Liberation Mono" pitchFamily="49"/>
                <a:ea typeface="WenQuanYi Micro Hei" pitchFamily="2"/>
                <a:cs typeface="Lohit Devanagari" pitchFamily="2"/>
              </a:rPr>
              <a:t>to</a:t>
            </a:r>
            <a:r>
              <a:rPr lang="en-GB" sz="2400" b="0" i="1" u="none" strike="noStrike" kern="1200">
                <a:ln>
                  <a:noFill/>
                </a:ln>
                <a:latin typeface="Liberation Mono" pitchFamily="49"/>
                <a:ea typeface="WenQuanYi Micro Hei" pitchFamily="2"/>
                <a:cs typeface="Lohit Devanagari" pitchFamily="2"/>
              </a:rPr>
              <a:t>, </a:t>
            </a:r>
            <a:r>
              <a:rPr lang="en-GB" sz="2400" b="0" i="1" u="none" strike="noStrike" kern="1200">
                <a:ln>
                  <a:noFill/>
                </a:ln>
                <a:solidFill>
                  <a:srgbClr val="0000FF"/>
                </a:solidFill>
                <a:latin typeface="Liberation Mono" pitchFamily="49"/>
                <a:ea typeface="WenQuanYi Micro Hei" pitchFamily="2"/>
                <a:cs typeface="Lohit Devanagari" pitchFamily="2"/>
              </a:rPr>
              <a:t>stride</a:t>
            </a:r>
            <a:r>
              <a:rPr lang="en-GB" sz="2400" b="0" i="0" u="none" strike="noStrike" kern="1200">
                <a:ln>
                  <a:noFill/>
                </a:ln>
                <a:latin typeface="Liberation Mono" pitchFamily="49"/>
                <a:ea typeface="WenQuanYi Micro Hei" pitchFamily="2"/>
                <a:cs typeface="Lohit Devanagari" pitchFamily="2"/>
              </a:rPr>
              <a:t>)</a:t>
            </a:r>
          </a:p>
        </p:txBody>
      </p:sp>
      <p:sp>
        <p:nvSpPr>
          <p:cNvPr id="6" name="TextBox 5"/>
          <p:cNvSpPr txBox="1"/>
          <p:nvPr/>
        </p:nvSpPr>
        <p:spPr>
          <a:xfrm>
            <a:off x="5556240" y="2296080"/>
            <a:ext cx="22672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float(</a:t>
            </a:r>
            <a:r>
              <a:rPr lang="en-GB" sz="2400" b="0" i="1" u="none" strike="noStrike" kern="1200">
                <a:ln>
                  <a:noFill/>
                </a:ln>
                <a:solidFill>
                  <a:srgbClr val="0000FF"/>
                </a:solidFill>
                <a:latin typeface="Liberation Mono" pitchFamily="49"/>
                <a:ea typeface="WenQuanYi Micro Hei" pitchFamily="2"/>
                <a:cs typeface="Lohit Devanagari" pitchFamily="2"/>
              </a:rPr>
              <a:t>thing</a:t>
            </a:r>
            <a:r>
              <a:rPr lang="en-GB" sz="24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5556240" y="3016080"/>
            <a:ext cx="19015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int(</a:t>
            </a:r>
            <a:r>
              <a:rPr lang="en-GB" sz="2400" b="0" i="1" u="none" strike="noStrike" kern="1200">
                <a:ln>
                  <a:noFill/>
                </a:ln>
                <a:solidFill>
                  <a:srgbClr val="0000FF"/>
                </a:solidFill>
                <a:latin typeface="Liberation Mono" pitchFamily="49"/>
                <a:ea typeface="WenQuanYi Micro Hei" pitchFamily="2"/>
                <a:cs typeface="Lohit Devanagari" pitchFamily="2"/>
              </a:rPr>
              <a:t>thing</a:t>
            </a:r>
            <a:r>
              <a:rPr lang="en-GB" sz="2400" b="0" i="0" u="none" strike="noStrike" kern="1200">
                <a:ln>
                  <a:noFill/>
                </a:ln>
                <a:latin typeface="Liberation Mono" pitchFamily="49"/>
                <a:ea typeface="WenQuanYi Micro Hei" pitchFamily="2"/>
                <a:cs typeface="Lohit Devanagari" pitchFamily="2"/>
              </a:rPr>
              <a:t>)</a:t>
            </a:r>
          </a:p>
        </p:txBody>
      </p:sp>
      <p:sp>
        <p:nvSpPr>
          <p:cNvPr id="8" name="TextBox 7"/>
          <p:cNvSpPr txBox="1"/>
          <p:nvPr/>
        </p:nvSpPr>
        <p:spPr>
          <a:xfrm>
            <a:off x="5556240" y="3736080"/>
            <a:ext cx="19015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iter(</a:t>
            </a:r>
            <a:r>
              <a:rPr lang="en-GB" sz="2400" b="0" i="1" u="none" strike="noStrike" kern="1200">
                <a:ln>
                  <a:noFill/>
                </a:ln>
                <a:solidFill>
                  <a:srgbClr val="0000FF"/>
                </a:solidFill>
                <a:latin typeface="Liberation Mono" pitchFamily="49"/>
                <a:ea typeface="WenQuanYi Micro Hei" pitchFamily="2"/>
                <a:cs typeface="Lohit Devanagari" pitchFamily="2"/>
              </a:rPr>
              <a:t>list</a:t>
            </a:r>
            <a:r>
              <a:rPr lang="en-GB" sz="2400" b="0" i="0" u="none" strike="noStrike" kern="1200">
                <a:ln>
                  <a:noFill/>
                </a:ln>
                <a:latin typeface="Liberation Mono" pitchFamily="49"/>
                <a:ea typeface="WenQuanYi Micro Hei" pitchFamily="2"/>
                <a:cs typeface="Lohit Devanagari" pitchFamily="2"/>
              </a:rPr>
              <a:t>)</a:t>
            </a:r>
          </a:p>
        </p:txBody>
      </p:sp>
      <p:sp>
        <p:nvSpPr>
          <p:cNvPr id="9" name="TextBox 8"/>
          <p:cNvSpPr txBox="1"/>
          <p:nvPr/>
        </p:nvSpPr>
        <p:spPr>
          <a:xfrm>
            <a:off x="5556240" y="5896080"/>
            <a:ext cx="19015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str(</a:t>
            </a:r>
            <a:r>
              <a:rPr lang="en-GB" sz="2400" b="0" i="1" u="none" strike="noStrike" kern="1200">
                <a:ln>
                  <a:noFill/>
                </a:ln>
                <a:solidFill>
                  <a:srgbClr val="0000FF"/>
                </a:solidFill>
                <a:latin typeface="Liberation Mono" pitchFamily="49"/>
                <a:ea typeface="WenQuanYi Micro Hei" pitchFamily="2"/>
                <a:cs typeface="Lohit Devanagari" pitchFamily="2"/>
              </a:rPr>
              <a:t>thing</a:t>
            </a:r>
            <a:r>
              <a:rPr lang="en-GB" sz="2400" b="0" i="0" u="none" strike="noStrike" kern="1200">
                <a:ln>
                  <a:noFill/>
                </a:ln>
                <a:latin typeface="Liberation Mono" pitchFamily="49"/>
                <a:ea typeface="WenQuanYi Micro Hei" pitchFamily="2"/>
                <a:cs typeface="Lohit Devanagari" pitchFamily="2"/>
              </a:rPr>
              <a:t>)</a:t>
            </a:r>
          </a:p>
        </p:txBody>
      </p:sp>
      <p:sp>
        <p:nvSpPr>
          <p:cNvPr id="10" name="TextBox 9"/>
          <p:cNvSpPr txBox="1"/>
          <p:nvPr/>
        </p:nvSpPr>
        <p:spPr>
          <a:xfrm>
            <a:off x="516240" y="2296080"/>
            <a:ext cx="19015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len(</a:t>
            </a:r>
            <a:r>
              <a:rPr lang="en-GB" sz="2400" b="0" i="1" u="none" strike="noStrike" kern="1200">
                <a:ln>
                  <a:noFill/>
                </a:ln>
                <a:solidFill>
                  <a:srgbClr val="0000FF"/>
                </a:solidFill>
                <a:latin typeface="Liberation Mono" pitchFamily="49"/>
                <a:ea typeface="WenQuanYi Micro Hei" pitchFamily="2"/>
                <a:cs typeface="Lohit Devanagari" pitchFamily="2"/>
              </a:rPr>
              <a:t>thing</a:t>
            </a:r>
            <a:r>
              <a:rPr lang="en-GB" sz="2400" b="0" i="0" u="none" strike="noStrike" kern="1200">
                <a:ln>
                  <a:noFill/>
                </a:ln>
                <a:latin typeface="Liberation Mono" pitchFamily="49"/>
                <a:ea typeface="WenQuanYi Micro Hei" pitchFamily="2"/>
                <a:cs typeface="Lohit Devanagari" pitchFamily="2"/>
              </a:rPr>
              <a:t>)</a:t>
            </a:r>
          </a:p>
        </p:txBody>
      </p:sp>
      <p:sp>
        <p:nvSpPr>
          <p:cNvPr id="11" name="TextBox 10"/>
          <p:cNvSpPr txBox="1"/>
          <p:nvPr/>
        </p:nvSpPr>
        <p:spPr>
          <a:xfrm>
            <a:off x="516240" y="4456080"/>
            <a:ext cx="20844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type(</a:t>
            </a:r>
            <a:r>
              <a:rPr lang="en-GB" sz="2400" b="0" i="1" u="none" strike="noStrike" kern="1200">
                <a:ln>
                  <a:noFill/>
                </a:ln>
                <a:solidFill>
                  <a:srgbClr val="0000FF"/>
                </a:solidFill>
                <a:latin typeface="Liberation Mono" pitchFamily="49"/>
                <a:ea typeface="WenQuanYi Micro Hei" pitchFamily="2"/>
                <a:cs typeface="Lohit Devanagari" pitchFamily="2"/>
              </a:rPr>
              <a:t>thing</a:t>
            </a:r>
            <a:r>
              <a:rPr lang="en-GB" sz="2400" b="0" i="0" u="none" strike="noStrike" kern="1200">
                <a:ln>
                  <a:noFill/>
                </a:ln>
                <a:latin typeface="Liberation Mono" pitchFamily="49"/>
                <a:ea typeface="WenQuanYi Micro Hei" pitchFamily="2"/>
                <a:cs typeface="Lohit Devanagari" pitchFamily="2"/>
              </a:rPr>
              <a:t>)</a:t>
            </a:r>
          </a:p>
        </p:txBody>
      </p:sp>
      <p:sp>
        <p:nvSpPr>
          <p:cNvPr id="12" name="TextBox 11"/>
          <p:cNvSpPr txBox="1"/>
          <p:nvPr/>
        </p:nvSpPr>
        <p:spPr>
          <a:xfrm>
            <a:off x="516240" y="1576080"/>
            <a:ext cx="24501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input(</a:t>
            </a:r>
            <a:r>
              <a:rPr lang="en-GB" sz="2400" b="0" i="1" u="none" strike="noStrike" kern="1200">
                <a:ln>
                  <a:noFill/>
                </a:ln>
                <a:solidFill>
                  <a:srgbClr val="0000FF"/>
                </a:solidFill>
                <a:latin typeface="Liberation Mono" pitchFamily="49"/>
                <a:ea typeface="WenQuanYi Micro Hei" pitchFamily="2"/>
                <a:cs typeface="Lohit Devanagari" pitchFamily="2"/>
              </a:rPr>
              <a:t>prompt</a:t>
            </a:r>
            <a:r>
              <a:rPr lang="en-GB" sz="2400" b="0" i="0" u="none" strike="noStrike" kern="1200">
                <a:ln>
                  <a:noFill/>
                </a:ln>
                <a:latin typeface="Liberation Mono" pitchFamily="49"/>
                <a:ea typeface="WenQuanYi Micro Hei" pitchFamily="2"/>
                <a:cs typeface="Lohit Devanagari" pitchFamily="2"/>
              </a:rPr>
              <a:t>)</a:t>
            </a:r>
          </a:p>
        </p:txBody>
      </p:sp>
      <p:sp>
        <p:nvSpPr>
          <p:cNvPr id="13" name="TextBox 12"/>
          <p:cNvSpPr txBox="1"/>
          <p:nvPr/>
        </p:nvSpPr>
        <p:spPr>
          <a:xfrm>
            <a:off x="516240" y="6427440"/>
            <a:ext cx="20556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Not that many!</a:t>
            </a:r>
          </a:p>
        </p:txBody>
      </p:sp>
      <p:sp>
        <p:nvSpPr>
          <p:cNvPr id="14" name="TextBox 13"/>
          <p:cNvSpPr txBox="1"/>
          <p:nvPr/>
        </p:nvSpPr>
        <p:spPr>
          <a:xfrm>
            <a:off x="5547240" y="6427440"/>
            <a:ext cx="4327560" cy="109188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Python Way”:</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If it is appropriate to an object,</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make it a method of that object.</a:t>
            </a:r>
          </a:p>
        </p:txBody>
      </p:sp>
      <p:sp>
        <p:nvSpPr>
          <p:cNvPr id="15" name="TextBox 14"/>
          <p:cNvSpPr txBox="1"/>
          <p:nvPr/>
        </p:nvSpPr>
        <p:spPr>
          <a:xfrm>
            <a:off x="5556240" y="1576080"/>
            <a:ext cx="20844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bool(</a:t>
            </a:r>
            <a:r>
              <a:rPr lang="en-GB" sz="2400" b="0" i="1" u="none" strike="noStrike" kern="1200">
                <a:ln>
                  <a:noFill/>
                </a:ln>
                <a:solidFill>
                  <a:srgbClr val="0000FF"/>
                </a:solidFill>
                <a:latin typeface="Liberation Mono" pitchFamily="49"/>
                <a:ea typeface="WenQuanYi Micro Hei" pitchFamily="2"/>
                <a:cs typeface="Lohit Devanagari" pitchFamily="2"/>
              </a:rPr>
              <a:t>thing</a:t>
            </a:r>
            <a:r>
              <a:rPr lang="en-GB" sz="2400" b="0" i="0" u="none" strike="noStrike" kern="1200">
                <a:ln>
                  <a:noFill/>
                </a:ln>
                <a:latin typeface="Liberation Mono" pitchFamily="49"/>
                <a:ea typeface="WenQuanYi Micro Hei" pitchFamily="2"/>
                <a:cs typeface="Lohit Devanagari" pitchFamily="2"/>
              </a:rPr>
              <a:t>)</a:t>
            </a:r>
          </a:p>
        </p:txBody>
      </p:sp>
      <p:sp>
        <p:nvSpPr>
          <p:cNvPr id="16" name="TextBox 15"/>
          <p:cNvSpPr txBox="1"/>
          <p:nvPr/>
        </p:nvSpPr>
        <p:spPr>
          <a:xfrm>
            <a:off x="516240" y="5176080"/>
            <a:ext cx="17186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ord(</a:t>
            </a:r>
            <a:r>
              <a:rPr lang="en-GB" sz="2400" b="0" i="1" u="none" strike="noStrike" kern="1200">
                <a:ln>
                  <a:noFill/>
                </a:ln>
                <a:solidFill>
                  <a:srgbClr val="0000FF"/>
                </a:solidFill>
                <a:latin typeface="Liberation Mono" pitchFamily="49"/>
                <a:ea typeface="WenQuanYi Micro Hei" pitchFamily="2"/>
                <a:cs typeface="Lohit Devanagari" pitchFamily="2"/>
              </a:rPr>
              <a:t>char</a:t>
            </a:r>
            <a:r>
              <a:rPr lang="en-GB" sz="2400" b="0" i="0" u="none" strike="noStrike" kern="1200">
                <a:ln>
                  <a:noFill/>
                </a:ln>
                <a:latin typeface="Liberation Mono" pitchFamily="49"/>
                <a:ea typeface="WenQuanYi Micro Hei" pitchFamily="2"/>
                <a:cs typeface="Lohit Devanagari" pitchFamily="2"/>
              </a:rPr>
              <a:t>)</a:t>
            </a:r>
          </a:p>
        </p:txBody>
      </p:sp>
      <p:sp>
        <p:nvSpPr>
          <p:cNvPr id="17" name="TextBox 16"/>
          <p:cNvSpPr txBox="1"/>
          <p:nvPr/>
        </p:nvSpPr>
        <p:spPr>
          <a:xfrm>
            <a:off x="516240" y="5896080"/>
            <a:ext cx="20844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chr(</a:t>
            </a:r>
            <a:r>
              <a:rPr lang="en-GB" sz="2400" b="0" i="1" u="none" strike="noStrike" kern="1200">
                <a:ln>
                  <a:noFill/>
                </a:ln>
                <a:solidFill>
                  <a:srgbClr val="0000FF"/>
                </a:solidFill>
                <a:latin typeface="Liberation Mono" pitchFamily="49"/>
                <a:ea typeface="WenQuanYi Micro Hei" pitchFamily="2"/>
                <a:cs typeface="Lohit Devanagari" pitchFamily="2"/>
              </a:rPr>
              <a:t>number</a:t>
            </a:r>
            <a:r>
              <a:rPr lang="en-GB" sz="2400" b="0" i="0" u="none" strike="noStrike" kern="1200">
                <a:ln>
                  <a:noFill/>
                </a:ln>
                <a:latin typeface="Liberation Mono" pitchFamily="49"/>
                <a:ea typeface="WenQuanYi Micro Hei" pitchFamily="2"/>
                <a:cs typeface="Lohit Devanagari" pitchFamily="2"/>
              </a:rPr>
              <a:t>)</a:t>
            </a:r>
          </a:p>
        </p:txBody>
      </p:sp>
      <p:sp>
        <p:nvSpPr>
          <p:cNvPr id="18" name="TextBox 17"/>
          <p:cNvSpPr txBox="1"/>
          <p:nvPr/>
        </p:nvSpPr>
        <p:spPr>
          <a:xfrm>
            <a:off x="5556240" y="4456080"/>
            <a:ext cx="20844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list(</a:t>
            </a:r>
            <a:r>
              <a:rPr lang="en-GB" sz="2400" b="0" i="1" u="none" strike="noStrike" kern="1200">
                <a:ln>
                  <a:noFill/>
                </a:ln>
                <a:solidFill>
                  <a:srgbClr val="0000FF"/>
                </a:solidFill>
                <a:latin typeface="Liberation Mono" pitchFamily="49"/>
                <a:ea typeface="WenQuanYi Micro Hei" pitchFamily="2"/>
                <a:cs typeface="Lohit Devanagari" pitchFamily="2"/>
              </a:rPr>
              <a:t>thing</a:t>
            </a:r>
            <a:r>
              <a:rPr lang="en-GB" sz="2400" b="0" i="0" u="none" strike="noStrike" kern="1200">
                <a:ln>
                  <a:noFill/>
                </a:ln>
                <a:latin typeface="Liberation Mono" pitchFamily="49"/>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name="page303">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pPr lvl="0"/>
            <a:fld id="{BE12CB73-C2A5-41CD-8054-3870249479C3}" type="slidenum">
              <a:t>303</a:t>
            </a:fld>
            <a:endParaRPr lang="en-GB"/>
          </a:p>
        </p:txBody>
      </p:sp>
      <p:sp>
        <p:nvSpPr>
          <p:cNvPr id="2" name="Title 1"/>
          <p:cNvSpPr txBox="1">
            <a:spLocks noGrp="1"/>
          </p:cNvSpPr>
          <p:nvPr>
            <p:ph type="title" idx="4294967295"/>
          </p:nvPr>
        </p:nvSpPr>
        <p:spPr>
          <a:xfrm>
            <a:off x="503999" y="-258480"/>
            <a:ext cx="9071640" cy="23817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i="1"/>
              <a:t>Why</a:t>
            </a:r>
            <a:r>
              <a:rPr lang="en-GB"/>
              <a:t> write our own functions?</a:t>
            </a:r>
          </a:p>
        </p:txBody>
      </p:sp>
      <p:sp>
        <p:nvSpPr>
          <p:cNvPr id="3" name="TextBox 2"/>
          <p:cNvSpPr txBox="1"/>
          <p:nvPr/>
        </p:nvSpPr>
        <p:spPr>
          <a:xfrm>
            <a:off x="3216960" y="2184119"/>
            <a:ext cx="107243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 read</a:t>
            </a:r>
          </a:p>
        </p:txBody>
      </p:sp>
      <p:sp>
        <p:nvSpPr>
          <p:cNvPr id="4" name="TextBox 3"/>
          <p:cNvSpPr txBox="1"/>
          <p:nvPr/>
        </p:nvSpPr>
        <p:spPr>
          <a:xfrm>
            <a:off x="3216960" y="3624480"/>
            <a:ext cx="953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 </a:t>
            </a:r>
            <a:r>
              <a:rPr lang="en-GB" sz="2400" b="0" i="0" u="none" strike="noStrike" kern="1200">
                <a:ln>
                  <a:noFill/>
                </a:ln>
                <a:latin typeface="Liberation Sans" pitchFamily="18"/>
                <a:ea typeface="WenQuanYi Micro Hei" pitchFamily="2"/>
                <a:cs typeface="Lohit Devanagari" pitchFamily="2"/>
              </a:rPr>
              <a:t>test</a:t>
            </a:r>
          </a:p>
        </p:txBody>
      </p:sp>
      <p:sp>
        <p:nvSpPr>
          <p:cNvPr id="5" name="TextBox 4"/>
          <p:cNvSpPr txBox="1"/>
          <p:nvPr/>
        </p:nvSpPr>
        <p:spPr>
          <a:xfrm>
            <a:off x="3217320" y="4344840"/>
            <a:ext cx="7678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 </a:t>
            </a:r>
            <a:r>
              <a:rPr lang="en-GB" sz="2400" b="0" i="0" u="none" strike="noStrike" kern="1200">
                <a:ln>
                  <a:noFill/>
                </a:ln>
                <a:latin typeface="Liberation Sans" pitchFamily="18"/>
                <a:ea typeface="WenQuanYi Micro Hei" pitchFamily="2"/>
                <a:cs typeface="Lohit Devanagari" pitchFamily="2"/>
              </a:rPr>
              <a:t>fix</a:t>
            </a:r>
          </a:p>
        </p:txBody>
      </p:sp>
      <p:sp>
        <p:nvSpPr>
          <p:cNvPr id="6" name="TextBox 5"/>
          <p:cNvSpPr txBox="1"/>
          <p:nvPr/>
        </p:nvSpPr>
        <p:spPr>
          <a:xfrm>
            <a:off x="3217679" y="5065200"/>
            <a:ext cx="15480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 </a:t>
            </a:r>
            <a:r>
              <a:rPr lang="en-GB" sz="2400" b="0" i="0" u="none" strike="noStrike" kern="1200">
                <a:ln>
                  <a:noFill/>
                </a:ln>
                <a:latin typeface="Liberation Sans" pitchFamily="18"/>
                <a:ea typeface="WenQuanYi Micro Hei" pitchFamily="2"/>
                <a:cs typeface="Lohit Devanagari" pitchFamily="2"/>
              </a:rPr>
              <a:t>improve</a:t>
            </a:r>
          </a:p>
        </p:txBody>
      </p:sp>
      <p:sp>
        <p:nvSpPr>
          <p:cNvPr id="7" name="TextBox 6"/>
          <p:cNvSpPr txBox="1"/>
          <p:nvPr/>
        </p:nvSpPr>
        <p:spPr>
          <a:xfrm>
            <a:off x="3218040" y="5785560"/>
            <a:ext cx="13104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 add to</a:t>
            </a:r>
          </a:p>
        </p:txBody>
      </p:sp>
      <p:sp>
        <p:nvSpPr>
          <p:cNvPr id="8" name="TextBox 7"/>
          <p:cNvSpPr txBox="1"/>
          <p:nvPr/>
        </p:nvSpPr>
        <p:spPr>
          <a:xfrm>
            <a:off x="3216960" y="2904480"/>
            <a:ext cx="1105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 write</a:t>
            </a:r>
          </a:p>
        </p:txBody>
      </p:sp>
      <p:sp>
        <p:nvSpPr>
          <p:cNvPr id="9" name="TextBox 8"/>
          <p:cNvSpPr txBox="1"/>
          <p:nvPr/>
        </p:nvSpPr>
        <p:spPr>
          <a:xfrm>
            <a:off x="696960" y="1824119"/>
            <a:ext cx="16653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Easier to </a:t>
            </a:r>
            <a:r>
              <a:rPr lang="en-GB" sz="2400" b="0" i="0" u="none" strike="noStrike" kern="1200">
                <a:ln>
                  <a:noFill/>
                </a:ln>
                <a:latin typeface="Liberation Sans" pitchFamily="34"/>
                <a:ea typeface="Liberation Sans" pitchFamily="34"/>
                <a:cs typeface="Liberation Sans" pitchFamily="34"/>
              </a:rPr>
              <a:t>…</a:t>
            </a:r>
          </a:p>
        </p:txBody>
      </p:sp>
      <p:sp>
        <p:nvSpPr>
          <p:cNvPr id="10" name="TextBox 9"/>
          <p:cNvSpPr txBox="1"/>
          <p:nvPr/>
        </p:nvSpPr>
        <p:spPr>
          <a:xfrm>
            <a:off x="6458399" y="5425920"/>
            <a:ext cx="3044520" cy="1096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solidFill>
                  <a:srgbClr val="0000FF"/>
                </a:solidFill>
                <a:latin typeface="Liberation Sans" pitchFamily="18"/>
                <a:ea typeface="WenQuanYi Micro Hei" pitchFamily="2"/>
                <a:cs typeface="Lohit Devanagari" pitchFamily="2"/>
              </a:rPr>
              <a:t>“Structured</a:t>
            </a:r>
          </a:p>
          <a:p>
            <a:pPr marL="0" marR="0" lvl="0" indent="0" rtl="0" hangingPunct="0">
              <a:lnSpc>
                <a:spcPct val="100000"/>
              </a:lnSpc>
              <a:spcBef>
                <a:spcPts val="0"/>
              </a:spcBef>
              <a:spcAft>
                <a:spcPts val="0"/>
              </a:spcAft>
              <a:buNone/>
              <a:tabLst/>
            </a:pPr>
            <a:r>
              <a:rPr lang="en-GB" sz="3600" b="0" i="0" u="none" strike="noStrike" kern="1200">
                <a:ln>
                  <a:noFill/>
                </a:ln>
                <a:solidFill>
                  <a:srgbClr val="0000FF"/>
                </a:solidFill>
                <a:latin typeface="Liberation Sans" pitchFamily="18"/>
                <a:ea typeface="WenQuanYi Micro Hei" pitchFamily="2"/>
                <a:cs typeface="Lohit Devanagari" pitchFamily="2"/>
              </a:rPr>
              <a:t> programming”</a:t>
            </a:r>
          </a:p>
        </p:txBody>
      </p:sp>
      <p:sp>
        <p:nvSpPr>
          <p:cNvPr id="11" name="TextBox 10"/>
          <p:cNvSpPr txBox="1"/>
          <p:nvPr/>
        </p:nvSpPr>
        <p:spPr>
          <a:xfrm>
            <a:off x="3218400" y="6505920"/>
            <a:ext cx="153143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 </a:t>
            </a:r>
            <a:r>
              <a:rPr lang="en-GB" sz="2400" b="0" i="0" u="none" strike="noStrike" kern="1200">
                <a:ln>
                  <a:noFill/>
                </a:ln>
                <a:latin typeface="Liberation Sans" pitchFamily="18"/>
                <a:ea typeface="WenQuanYi Micro Hei" pitchFamily="2"/>
                <a:cs typeface="Lohit Devanagari" pitchFamily="2"/>
              </a:rPr>
              <a:t>develop</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name="page304">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pPr lvl="0"/>
            <a:fld id="{BB6F4909-7F1A-49BB-BEBC-2339DD530A22}" type="slidenum">
              <a:t>304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Defining a function</a:t>
            </a:r>
          </a:p>
        </p:txBody>
      </p:sp>
      <p:sp>
        <p:nvSpPr>
          <p:cNvPr id="3" name="TextBox 2"/>
          <p:cNvSpPr txBox="1"/>
          <p:nvPr/>
        </p:nvSpPr>
        <p:spPr>
          <a:xfrm>
            <a:off x="1089360" y="2656440"/>
            <a:ext cx="2428920" cy="94751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1" u="none" strike="noStrike" kern="1200">
                <a:ln>
                  <a:noFill/>
                </a:ln>
                <a:solidFill>
                  <a:srgbClr val="800000"/>
                </a:solidFill>
                <a:latin typeface="Liberation Serif" pitchFamily="18"/>
                <a:ea typeface="WenQuanYi Micro Hei" pitchFamily="2"/>
                <a:cs typeface="Lohit Devanagari" pitchFamily="2"/>
              </a:rPr>
              <a:t>(y</a:t>
            </a:r>
            <a:r>
              <a:rPr lang="en-GB" sz="4800" b="0" i="1" u="none" strike="noStrike" kern="1200" baseline="-25000">
                <a:ln>
                  <a:noFill/>
                </a:ln>
                <a:solidFill>
                  <a:srgbClr val="800000"/>
                </a:solidFill>
                <a:latin typeface="Liberation Serif" pitchFamily="18"/>
                <a:ea typeface="WenQuanYi Micro Hei" pitchFamily="2"/>
                <a:cs typeface="Lohit Devanagari" pitchFamily="2"/>
              </a:rPr>
              <a:t>1</a:t>
            </a:r>
            <a:r>
              <a:rPr lang="en-GB" sz="4800" b="0" i="1" u="none" strike="noStrike" kern="1200">
                <a:ln>
                  <a:noFill/>
                </a:ln>
                <a:solidFill>
                  <a:srgbClr val="800000"/>
                </a:solidFill>
                <a:latin typeface="Liberation Serif" pitchFamily="18"/>
                <a:ea typeface="WenQuanYi Micro Hei" pitchFamily="2"/>
                <a:cs typeface="Lohit Devanagari" pitchFamily="2"/>
              </a:rPr>
              <a:t>, y</a:t>
            </a:r>
            <a:r>
              <a:rPr lang="en-GB" sz="4800" b="0" i="1" u="none" strike="noStrike" kern="1200" baseline="-25000">
                <a:ln>
                  <a:noFill/>
                </a:ln>
                <a:solidFill>
                  <a:srgbClr val="800000"/>
                </a:solidFill>
                <a:latin typeface="Liberation Serif" pitchFamily="18"/>
                <a:ea typeface="WenQuanYi Micro Hei" pitchFamily="2"/>
                <a:cs typeface="Lohit Devanagari" pitchFamily="2"/>
              </a:rPr>
              <a:t>2</a:t>
            </a:r>
            <a:r>
              <a:rPr lang="en-GB" sz="4800" b="0" i="1" u="none" strike="noStrike" kern="1200">
                <a:ln>
                  <a:noFill/>
                </a:ln>
                <a:solidFill>
                  <a:srgbClr val="800000"/>
                </a:solidFill>
                <a:latin typeface="Liberation Serif" pitchFamily="18"/>
                <a:ea typeface="WenQuanYi Micro Hei" pitchFamily="2"/>
                <a:cs typeface="Lohit Devanagari" pitchFamily="2"/>
              </a:rPr>
              <a:t>, y</a:t>
            </a:r>
            <a:r>
              <a:rPr lang="en-GB" sz="4800" b="0" i="1" u="none" strike="noStrike" kern="1200" baseline="-25000">
                <a:ln>
                  <a:noFill/>
                </a:ln>
                <a:solidFill>
                  <a:srgbClr val="800000"/>
                </a:solidFill>
                <a:latin typeface="Liberation Serif" pitchFamily="18"/>
                <a:ea typeface="WenQuanYi Micro Hei" pitchFamily="2"/>
                <a:cs typeface="Lohit Devanagari" pitchFamily="2"/>
              </a:rPr>
              <a:t>3</a:t>
            </a:r>
            <a:r>
              <a:rPr lang="en-GB" sz="4800" b="0" i="1" u="none" strike="noStrike" kern="1200">
                <a:ln>
                  <a:noFill/>
                </a:ln>
                <a:solidFill>
                  <a:srgbClr val="800000"/>
                </a:solidFill>
                <a:latin typeface="Liberation Serif" pitchFamily="18"/>
                <a:ea typeface="WenQuanYi Micro Hei" pitchFamily="2"/>
                <a:cs typeface="Lohit Devanagari" pitchFamily="2"/>
              </a:rPr>
              <a:t>)</a:t>
            </a:r>
          </a:p>
        </p:txBody>
      </p:sp>
      <p:sp>
        <p:nvSpPr>
          <p:cNvPr id="4" name="TextBox 3"/>
          <p:cNvSpPr txBox="1"/>
          <p:nvPr/>
        </p:nvSpPr>
        <p:spPr>
          <a:xfrm>
            <a:off x="4333679" y="2656440"/>
            <a:ext cx="3931560" cy="94751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1" u="none" strike="noStrike" kern="1200">
                <a:ln>
                  <a:noFill/>
                </a:ln>
                <a:solidFill>
                  <a:srgbClr val="008000"/>
                </a:solidFill>
                <a:latin typeface="Liberation Serif" pitchFamily="18"/>
                <a:ea typeface="WenQuanYi Micro Hei" pitchFamily="2"/>
                <a:cs typeface="Lohit Devanagari" pitchFamily="2"/>
              </a:rPr>
              <a:t>(x</a:t>
            </a:r>
            <a:r>
              <a:rPr lang="en-GB" sz="4800" b="0" i="1" u="none" strike="noStrike" kern="1200" baseline="-25000">
                <a:ln>
                  <a:noFill/>
                </a:ln>
                <a:solidFill>
                  <a:srgbClr val="008000"/>
                </a:solidFill>
                <a:latin typeface="Liberation Serif" pitchFamily="18"/>
                <a:ea typeface="WenQuanYi Micro Hei" pitchFamily="2"/>
                <a:cs typeface="Lohit Devanagari" pitchFamily="2"/>
              </a:rPr>
              <a:t>1</a:t>
            </a:r>
            <a:r>
              <a:rPr lang="en-GB" sz="4800" b="0" i="1" u="none" strike="noStrike" kern="1200">
                <a:ln>
                  <a:noFill/>
                </a:ln>
                <a:solidFill>
                  <a:srgbClr val="008000"/>
                </a:solidFill>
                <a:latin typeface="Liberation Serif" pitchFamily="18"/>
                <a:ea typeface="WenQuanYi Micro Hei" pitchFamily="2"/>
                <a:cs typeface="Lohit Devanagari" pitchFamily="2"/>
              </a:rPr>
              <a:t>, x</a:t>
            </a:r>
            <a:r>
              <a:rPr lang="en-GB" sz="4800" b="0" i="1" u="none" strike="noStrike" kern="1200" baseline="-25000">
                <a:ln>
                  <a:noFill/>
                </a:ln>
                <a:solidFill>
                  <a:srgbClr val="008000"/>
                </a:solidFill>
                <a:latin typeface="Liberation Serif" pitchFamily="18"/>
                <a:ea typeface="WenQuanYi Micro Hei" pitchFamily="2"/>
                <a:cs typeface="Lohit Devanagari" pitchFamily="2"/>
              </a:rPr>
              <a:t>2</a:t>
            </a:r>
            <a:r>
              <a:rPr lang="en-GB" sz="4800" b="0" i="1" u="none" strike="noStrike" kern="1200">
                <a:ln>
                  <a:noFill/>
                </a:ln>
                <a:solidFill>
                  <a:srgbClr val="008000"/>
                </a:solidFill>
                <a:latin typeface="Liberation Serif" pitchFamily="18"/>
                <a:ea typeface="WenQuanYi Micro Hei" pitchFamily="2"/>
                <a:cs typeface="Lohit Devanagari" pitchFamily="2"/>
              </a:rPr>
              <a:t>, x</a:t>
            </a:r>
            <a:r>
              <a:rPr lang="en-GB" sz="4800" b="0" i="1" u="none" strike="noStrike" kern="1200" baseline="-25000">
                <a:ln>
                  <a:noFill/>
                </a:ln>
                <a:solidFill>
                  <a:srgbClr val="008000"/>
                </a:solidFill>
                <a:latin typeface="Liberation Serif" pitchFamily="18"/>
                <a:ea typeface="WenQuanYi Micro Hei" pitchFamily="2"/>
                <a:cs typeface="Lohit Devanagari" pitchFamily="2"/>
              </a:rPr>
              <a:t>3</a:t>
            </a:r>
            <a:r>
              <a:rPr lang="en-GB" sz="4800" b="0" i="1" u="none" strike="noStrike" kern="1200">
                <a:ln>
                  <a:noFill/>
                </a:ln>
                <a:solidFill>
                  <a:srgbClr val="008000"/>
                </a:solidFill>
                <a:latin typeface="Liberation Serif" pitchFamily="18"/>
                <a:ea typeface="WenQuanYi Micro Hei" pitchFamily="2"/>
                <a:cs typeface="Lohit Devanagari" pitchFamily="2"/>
              </a:rPr>
              <a:t>, x</a:t>
            </a:r>
            <a:r>
              <a:rPr lang="en-GB" sz="4800" b="0" i="1" u="none" strike="noStrike" kern="1200" baseline="-25000">
                <a:ln>
                  <a:noFill/>
                </a:ln>
                <a:solidFill>
                  <a:srgbClr val="008000"/>
                </a:solidFill>
                <a:latin typeface="Liberation Serif" pitchFamily="18"/>
                <a:ea typeface="WenQuanYi Micro Hei" pitchFamily="2"/>
                <a:cs typeface="Lohit Devanagari" pitchFamily="2"/>
              </a:rPr>
              <a:t>4</a:t>
            </a:r>
            <a:r>
              <a:rPr lang="en-GB" sz="4800" b="0" i="1" u="none" strike="noStrike" kern="1200">
                <a:ln>
                  <a:noFill/>
                </a:ln>
                <a:solidFill>
                  <a:srgbClr val="008000"/>
                </a:solidFill>
                <a:latin typeface="Liberation Serif" pitchFamily="18"/>
                <a:ea typeface="WenQuanYi Micro Hei" pitchFamily="2"/>
                <a:cs typeface="Lohit Devanagari" pitchFamily="2"/>
              </a:rPr>
              <a:t>, x</a:t>
            </a:r>
            <a:r>
              <a:rPr lang="en-GB" sz="4800" b="0" i="1" u="none" strike="noStrike" kern="1200" baseline="-25000">
                <a:ln>
                  <a:noFill/>
                </a:ln>
                <a:solidFill>
                  <a:srgbClr val="008000"/>
                </a:solidFill>
                <a:latin typeface="Liberation Serif" pitchFamily="18"/>
                <a:ea typeface="WenQuanYi Micro Hei" pitchFamily="2"/>
                <a:cs typeface="Lohit Devanagari" pitchFamily="2"/>
              </a:rPr>
              <a:t>5</a:t>
            </a:r>
            <a:r>
              <a:rPr lang="en-GB" sz="4800" b="0" i="1" u="none" strike="noStrike" kern="1200">
                <a:ln>
                  <a:noFill/>
                </a:ln>
                <a:solidFill>
                  <a:srgbClr val="008000"/>
                </a:solidFill>
                <a:latin typeface="Liberation Serif" pitchFamily="18"/>
                <a:ea typeface="WenQuanYi Micro Hei" pitchFamily="2"/>
                <a:cs typeface="Lohit Devanagari" pitchFamily="2"/>
              </a:rPr>
              <a:t>)</a:t>
            </a:r>
          </a:p>
        </p:txBody>
      </p:sp>
      <p:sp>
        <p:nvSpPr>
          <p:cNvPr id="5" name="TextBox 4"/>
          <p:cNvSpPr txBox="1"/>
          <p:nvPr/>
        </p:nvSpPr>
        <p:spPr>
          <a:xfrm>
            <a:off x="3601080" y="2656440"/>
            <a:ext cx="484200" cy="74735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1" u="none" strike="noStrike" kern="1200">
                <a:ln>
                  <a:noFill/>
                </a:ln>
                <a:latin typeface="Liberation Serif" pitchFamily="18"/>
                <a:ea typeface="WenQuanYi Micro Hei" pitchFamily="2"/>
                <a:cs typeface="Lohit Devanagari" pitchFamily="2"/>
              </a:rPr>
              <a:t>=</a:t>
            </a:r>
          </a:p>
        </p:txBody>
      </p:sp>
      <p:sp>
        <p:nvSpPr>
          <p:cNvPr id="6" name="TextBox 5"/>
          <p:cNvSpPr txBox="1"/>
          <p:nvPr/>
        </p:nvSpPr>
        <p:spPr>
          <a:xfrm>
            <a:off x="4164840" y="2656440"/>
            <a:ext cx="241920" cy="74735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1" u="none" strike="noStrike" kern="1200">
                <a:ln>
                  <a:noFill/>
                </a:ln>
                <a:solidFill>
                  <a:srgbClr val="000080"/>
                </a:solidFill>
                <a:latin typeface="Liberation Serif" pitchFamily="18"/>
                <a:ea typeface="WenQuanYi Micro Hei" pitchFamily="2"/>
                <a:cs typeface="Lohit Devanagari" pitchFamily="2"/>
              </a:rPr>
              <a:t>f</a:t>
            </a:r>
          </a:p>
        </p:txBody>
      </p:sp>
      <p:sp>
        <p:nvSpPr>
          <p:cNvPr id="7" name="TextBox 6"/>
          <p:cNvSpPr txBox="1"/>
          <p:nvPr/>
        </p:nvSpPr>
        <p:spPr>
          <a:xfrm>
            <a:off x="6677640" y="4240079"/>
            <a:ext cx="25628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Identify</a:t>
            </a:r>
            <a:r>
              <a:rPr lang="en-GB" sz="2400" b="0" i="0" u="none" strike="noStrike" kern="1200">
                <a:ln>
                  <a:noFill/>
                </a:ln>
                <a:latin typeface="Liberation Sans" pitchFamily="18"/>
                <a:ea typeface="WenQuanYi Micro Hei" pitchFamily="2"/>
                <a:cs typeface="Lohit Devanagari" pitchFamily="2"/>
              </a:rPr>
              <a:t> the inputs</a:t>
            </a:r>
          </a:p>
        </p:txBody>
      </p:sp>
      <p:cxnSp>
        <p:nvCxnSpPr>
          <p:cNvPr id="8" name="Elbow Connector 7"/>
          <p:cNvCxnSpPr>
            <a:stCxn id="7" idx="1"/>
            <a:endCxn id="4" idx="2"/>
          </p:cNvCxnSpPr>
          <p:nvPr/>
        </p:nvCxnSpPr>
        <p:spPr>
          <a:xfrm rot="10800000">
            <a:off x="6299460" y="3603959"/>
            <a:ext cx="378181" cy="842220"/>
          </a:xfrm>
          <a:prstGeom prst="bentConnector2">
            <a:avLst/>
          </a:prstGeom>
          <a:noFill/>
          <a:ln w="18000">
            <a:solidFill>
              <a:srgbClr val="00FFFF"/>
            </a:solidFill>
            <a:prstDash val="solid"/>
            <a:tailEnd type="arrow"/>
          </a:ln>
        </p:spPr>
      </p:cxnSp>
      <p:sp>
        <p:nvSpPr>
          <p:cNvPr id="9" name="TextBox 8"/>
          <p:cNvSpPr txBox="1"/>
          <p:nvPr/>
        </p:nvSpPr>
        <p:spPr>
          <a:xfrm>
            <a:off x="6668640" y="4951440"/>
            <a:ext cx="32245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Identify</a:t>
            </a:r>
            <a:r>
              <a:rPr lang="en-GB" sz="2400" b="0" i="0" u="none" strike="noStrike" kern="1200">
                <a:ln>
                  <a:noFill/>
                </a:ln>
                <a:latin typeface="Liberation Sans" pitchFamily="18"/>
                <a:ea typeface="WenQuanYi Micro Hei" pitchFamily="2"/>
                <a:cs typeface="Lohit Devanagari" pitchFamily="2"/>
              </a:rPr>
              <a:t> the processing</a:t>
            </a:r>
          </a:p>
        </p:txBody>
      </p:sp>
      <p:cxnSp>
        <p:nvCxnSpPr>
          <p:cNvPr id="10" name="Elbow Connector 9"/>
          <p:cNvCxnSpPr>
            <a:stCxn id="9" idx="1"/>
            <a:endCxn id="6" idx="2"/>
          </p:cNvCxnSpPr>
          <p:nvPr/>
        </p:nvCxnSpPr>
        <p:spPr>
          <a:xfrm rot="10800000">
            <a:off x="4285800" y="3403800"/>
            <a:ext cx="2382840" cy="1753741"/>
          </a:xfrm>
          <a:prstGeom prst="bentConnector2">
            <a:avLst/>
          </a:prstGeom>
          <a:noFill/>
          <a:ln w="18000">
            <a:solidFill>
              <a:srgbClr val="00FFFF"/>
            </a:solidFill>
            <a:prstDash val="solid"/>
            <a:tailEnd type="arrow"/>
          </a:ln>
        </p:spPr>
      </p:cxnSp>
      <p:sp>
        <p:nvSpPr>
          <p:cNvPr id="11" name="TextBox 10"/>
          <p:cNvSpPr txBox="1"/>
          <p:nvPr/>
        </p:nvSpPr>
        <p:spPr>
          <a:xfrm>
            <a:off x="6668640" y="5671440"/>
            <a:ext cx="27504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Identify</a:t>
            </a:r>
            <a:r>
              <a:rPr lang="en-GB" sz="2400" b="0" i="0" u="none" strike="noStrike" kern="1200">
                <a:ln>
                  <a:noFill/>
                </a:ln>
                <a:latin typeface="Liberation Sans" pitchFamily="18"/>
                <a:ea typeface="WenQuanYi Micro Hei" pitchFamily="2"/>
                <a:cs typeface="Lohit Devanagari" pitchFamily="2"/>
              </a:rPr>
              <a:t> the outputs</a:t>
            </a:r>
          </a:p>
        </p:txBody>
      </p:sp>
      <p:cxnSp>
        <p:nvCxnSpPr>
          <p:cNvPr id="12" name="Elbow Connector 11"/>
          <p:cNvCxnSpPr>
            <a:stCxn id="11" idx="1"/>
            <a:endCxn id="3" idx="2"/>
          </p:cNvCxnSpPr>
          <p:nvPr/>
        </p:nvCxnSpPr>
        <p:spPr>
          <a:xfrm rot="10800000">
            <a:off x="2303820" y="3603960"/>
            <a:ext cx="4364820" cy="2273581"/>
          </a:xfrm>
          <a:prstGeom prst="bentConnector2">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name="page305">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pPr lvl="0"/>
            <a:fld id="{1DCC66A5-B4C0-413E-94BC-697D2CD5AA3A}" type="slidenum">
              <a:t>305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A function to define:  </a:t>
            </a:r>
            <a:r>
              <a:rPr lang="en-GB">
                <a:solidFill>
                  <a:srgbClr val="000080"/>
                </a:solidFill>
                <a:latin typeface="Liberation Mono" pitchFamily="49"/>
              </a:rPr>
              <a:t>total()</a:t>
            </a:r>
          </a:p>
        </p:txBody>
      </p:sp>
      <p:sp>
        <p:nvSpPr>
          <p:cNvPr id="3" name="TextBox 2"/>
          <p:cNvSpPr txBox="1"/>
          <p:nvPr/>
        </p:nvSpPr>
        <p:spPr>
          <a:xfrm>
            <a:off x="503999" y="2184480"/>
            <a:ext cx="2748960" cy="7534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0080"/>
                </a:solidFill>
                <a:latin typeface="Liberation Sans" pitchFamily="18"/>
                <a:ea typeface="WenQuanYi Micro Hei" pitchFamily="2"/>
                <a:cs typeface="Lohit Devanagari" pitchFamily="2"/>
              </a:rPr>
              <a:t>Sum a list</a:t>
            </a:r>
          </a:p>
        </p:txBody>
      </p:sp>
      <p:sp>
        <p:nvSpPr>
          <p:cNvPr id="4" name="TextBox 3"/>
          <p:cNvSpPr txBox="1"/>
          <p:nvPr/>
        </p:nvSpPr>
        <p:spPr>
          <a:xfrm>
            <a:off x="503999" y="3624840"/>
            <a:ext cx="1724760" cy="58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Sans" pitchFamily="18"/>
                <a:ea typeface="WenQuanYi Micro Hei" pitchFamily="2"/>
                <a:cs typeface="Lohit Devanagari" pitchFamily="2"/>
              </a:rPr>
              <a:t>[1, 2, 3]</a:t>
            </a:r>
          </a:p>
        </p:txBody>
      </p:sp>
      <p:sp>
        <p:nvSpPr>
          <p:cNvPr id="5" name="TextBox 4"/>
          <p:cNvSpPr txBox="1"/>
          <p:nvPr/>
        </p:nvSpPr>
        <p:spPr>
          <a:xfrm>
            <a:off x="503999" y="4705200"/>
            <a:ext cx="2893679" cy="58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Sans" pitchFamily="18"/>
                <a:ea typeface="WenQuanYi Micro Hei" pitchFamily="2"/>
                <a:cs typeface="Lohit Devanagari" pitchFamily="2"/>
              </a:rPr>
              <a:t>[7, -4, 1, 6, 0]</a:t>
            </a:r>
          </a:p>
        </p:txBody>
      </p:sp>
      <p:sp>
        <p:nvSpPr>
          <p:cNvPr id="6" name="TextBox 5"/>
          <p:cNvSpPr txBox="1"/>
          <p:nvPr/>
        </p:nvSpPr>
        <p:spPr>
          <a:xfrm>
            <a:off x="503999" y="5785920"/>
            <a:ext cx="580320" cy="58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Sans" pitchFamily="18"/>
                <a:ea typeface="WenQuanYi Micro Hei" pitchFamily="2"/>
                <a:cs typeface="Lohit Devanagari" pitchFamily="2"/>
              </a:rPr>
              <a:t>[ ]</a:t>
            </a:r>
          </a:p>
        </p:txBody>
      </p:sp>
      <p:sp>
        <p:nvSpPr>
          <p:cNvPr id="7" name="TextBox 6"/>
          <p:cNvSpPr txBox="1"/>
          <p:nvPr/>
        </p:nvSpPr>
        <p:spPr>
          <a:xfrm>
            <a:off x="5017320" y="3625200"/>
            <a:ext cx="453600" cy="58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Sans" pitchFamily="18"/>
                <a:ea typeface="WenQuanYi Micro Hei" pitchFamily="2"/>
                <a:cs typeface="Lohit Devanagari" pitchFamily="2"/>
              </a:rPr>
              <a:t> 6</a:t>
            </a:r>
          </a:p>
        </p:txBody>
      </p:sp>
      <p:sp>
        <p:nvSpPr>
          <p:cNvPr id="8" name="TextBox 7"/>
          <p:cNvSpPr txBox="1"/>
          <p:nvPr/>
        </p:nvSpPr>
        <p:spPr>
          <a:xfrm>
            <a:off x="5017320" y="4705560"/>
            <a:ext cx="708120" cy="58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Sans" pitchFamily="18"/>
                <a:ea typeface="WenQuanYi Micro Hei" pitchFamily="2"/>
                <a:cs typeface="Lohit Devanagari" pitchFamily="2"/>
              </a:rPr>
              <a:t> 10</a:t>
            </a:r>
          </a:p>
        </p:txBody>
      </p:sp>
      <p:sp>
        <p:nvSpPr>
          <p:cNvPr id="9" name="TextBox 8"/>
          <p:cNvSpPr txBox="1"/>
          <p:nvPr/>
        </p:nvSpPr>
        <p:spPr>
          <a:xfrm>
            <a:off x="5017320" y="5785920"/>
            <a:ext cx="453600" cy="58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Sans" pitchFamily="18"/>
                <a:ea typeface="WenQuanYi Micro Hei" pitchFamily="2"/>
                <a:cs typeface="Lohit Devanagari" pitchFamily="2"/>
              </a:rPr>
              <a:t> 0</a:t>
            </a:r>
          </a:p>
        </p:txBody>
      </p:sp>
      <p:cxnSp>
        <p:nvCxnSpPr>
          <p:cNvPr id="10" name="Straight Arrow Connector 9"/>
          <p:cNvCxnSpPr>
            <a:endCxn id="7" idx="1"/>
          </p:cNvCxnSpPr>
          <p:nvPr/>
        </p:nvCxnSpPr>
        <p:spPr>
          <a:xfrm>
            <a:off x="2228760" y="3916800"/>
            <a:ext cx="2788560" cy="360"/>
          </a:xfrm>
          <a:prstGeom prst="straightConnector1">
            <a:avLst/>
          </a:prstGeom>
          <a:noFill/>
          <a:ln w="18000">
            <a:solidFill>
              <a:srgbClr val="800080"/>
            </a:solidFill>
            <a:prstDash val="solid"/>
            <a:tailEnd type="arrow"/>
          </a:ln>
        </p:spPr>
      </p:cxnSp>
      <p:cxnSp>
        <p:nvCxnSpPr>
          <p:cNvPr id="11" name="Straight Arrow Connector 10"/>
          <p:cNvCxnSpPr>
            <a:endCxn id="8" idx="1"/>
          </p:cNvCxnSpPr>
          <p:nvPr/>
        </p:nvCxnSpPr>
        <p:spPr>
          <a:xfrm>
            <a:off x="3397679" y="4997160"/>
            <a:ext cx="1619641" cy="360"/>
          </a:xfrm>
          <a:prstGeom prst="straightConnector1">
            <a:avLst/>
          </a:prstGeom>
          <a:noFill/>
          <a:ln w="18000">
            <a:solidFill>
              <a:srgbClr val="800080"/>
            </a:solidFill>
            <a:prstDash val="solid"/>
            <a:tailEnd type="arrow"/>
          </a:ln>
        </p:spPr>
      </p:cxnSp>
      <p:cxnSp>
        <p:nvCxnSpPr>
          <p:cNvPr id="12" name="Straight Arrow Connector 11"/>
          <p:cNvCxnSpPr>
            <a:stCxn id="6" idx="3"/>
            <a:endCxn id="9" idx="1"/>
          </p:cNvCxnSpPr>
          <p:nvPr/>
        </p:nvCxnSpPr>
        <p:spPr>
          <a:xfrm>
            <a:off x="1084319" y="6078060"/>
            <a:ext cx="3933001" cy="0"/>
          </a:xfrm>
          <a:prstGeom prst="straightConnector1">
            <a:avLst/>
          </a:prstGeom>
          <a:noFill/>
          <a:ln w="18000">
            <a:solidFill>
              <a:srgbClr val="800080"/>
            </a:solidFill>
            <a:prstDash val="solid"/>
            <a:tailEnd type="arrow"/>
          </a:ln>
        </p:spPr>
      </p:cxnSp>
      <p:sp>
        <p:nvSpPr>
          <p:cNvPr id="13" name="TextBox 12"/>
          <p:cNvSpPr txBox="1"/>
          <p:nvPr/>
        </p:nvSpPr>
        <p:spPr>
          <a:xfrm>
            <a:off x="7177320" y="5871960"/>
            <a:ext cx="17172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“Edge case”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name="page306">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pPr lvl="0"/>
            <a:fld id="{C13B4105-6189-41E4-A164-07DFCC45BD10}" type="slidenum">
              <a:t>306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Defining a Python function </a:t>
            </a:r>
            <a:r>
              <a:rPr lang="en-GB">
                <a:latin typeface="Liberation Sans" pitchFamily="34"/>
              </a:rPr>
              <a:t>―</a:t>
            </a:r>
            <a:r>
              <a:rPr lang="en-GB"/>
              <a:t> 1</a:t>
            </a:r>
          </a:p>
        </p:txBody>
      </p:sp>
      <p:sp>
        <p:nvSpPr>
          <p:cNvPr id="3" name="TextBox 2"/>
          <p:cNvSpPr txBox="1"/>
          <p:nvPr/>
        </p:nvSpPr>
        <p:spPr>
          <a:xfrm>
            <a:off x="503999" y="3264480"/>
            <a:ext cx="62136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def</a:t>
            </a:r>
          </a:p>
        </p:txBody>
      </p:sp>
      <p:sp>
        <p:nvSpPr>
          <p:cNvPr id="4" name="TextBox 3"/>
          <p:cNvSpPr txBox="1"/>
          <p:nvPr/>
        </p:nvSpPr>
        <p:spPr>
          <a:xfrm>
            <a:off x="3795839" y="3264480"/>
            <a:ext cx="2556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a:t>
            </a:r>
          </a:p>
        </p:txBody>
      </p:sp>
      <p:sp>
        <p:nvSpPr>
          <p:cNvPr id="5" name="TextBox 4"/>
          <p:cNvSpPr txBox="1"/>
          <p:nvPr/>
        </p:nvSpPr>
        <p:spPr>
          <a:xfrm>
            <a:off x="2149920" y="3264480"/>
            <a:ext cx="171864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a:t>
            </a:r>
            <a:r>
              <a:rPr lang="en-GB" sz="2400" b="0" i="0" u="none" strike="noStrike" kern="1200">
                <a:ln>
                  <a:noFill/>
                </a:ln>
                <a:latin typeface="Liberation Mono" pitchFamily="49"/>
                <a:ea typeface="Liberation Mono" pitchFamily="49"/>
                <a:cs typeface="Liberation Mono" pitchFamily="49"/>
              </a:rPr>
              <a:t>…</a:t>
            </a:r>
            <a:r>
              <a:rPr lang="en-GB" sz="2400" b="0" i="0" u="none" strike="noStrike" kern="1200">
                <a:ln>
                  <a:noFill/>
                </a:ln>
                <a:latin typeface="Liberation Mono" pitchFamily="49"/>
                <a:ea typeface="WenQuanYi Micro Hei" pitchFamily="2"/>
                <a:cs typeface="Lohit Devanagari" pitchFamily="2"/>
              </a:rPr>
              <a:t>   </a:t>
            </a:r>
            <a:r>
              <a:rPr lang="en-GB" sz="2400" b="0" i="0" u="none" strike="noStrike" kern="1200">
                <a:ln>
                  <a:noFill/>
                </a:ln>
                <a:latin typeface="Liberation Mono" pitchFamily="49"/>
                <a:ea typeface="Liberation Mono" pitchFamily="49"/>
                <a:cs typeface="Liberation Mono" pitchFamily="49"/>
              </a:rPr>
              <a:t>)</a:t>
            </a:r>
          </a:p>
        </p:txBody>
      </p:sp>
      <p:sp>
        <p:nvSpPr>
          <p:cNvPr id="6" name="TextBox 5"/>
          <p:cNvSpPr txBox="1"/>
          <p:nvPr/>
        </p:nvSpPr>
        <p:spPr>
          <a:xfrm>
            <a:off x="1235519" y="3264480"/>
            <a:ext cx="98712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total</a:t>
            </a:r>
          </a:p>
        </p:txBody>
      </p:sp>
      <p:sp>
        <p:nvSpPr>
          <p:cNvPr id="7" name="TextBox 6"/>
          <p:cNvSpPr txBox="1"/>
          <p:nvPr/>
        </p:nvSpPr>
        <p:spPr>
          <a:xfrm>
            <a:off x="5955840" y="3264480"/>
            <a:ext cx="8013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colon</a:t>
            </a:r>
          </a:p>
        </p:txBody>
      </p:sp>
      <p:sp>
        <p:nvSpPr>
          <p:cNvPr id="8" name="TextBox 7"/>
          <p:cNvSpPr txBox="1"/>
          <p:nvPr/>
        </p:nvSpPr>
        <p:spPr>
          <a:xfrm>
            <a:off x="5947200" y="2715840"/>
            <a:ext cx="8866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inputs</a:t>
            </a:r>
          </a:p>
        </p:txBody>
      </p:sp>
      <p:sp>
        <p:nvSpPr>
          <p:cNvPr id="9" name="TextBox 8"/>
          <p:cNvSpPr txBox="1"/>
          <p:nvPr/>
        </p:nvSpPr>
        <p:spPr>
          <a:xfrm>
            <a:off x="5938199" y="2167200"/>
            <a:ext cx="23266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name of function</a:t>
            </a:r>
          </a:p>
        </p:txBody>
      </p:sp>
      <p:sp>
        <p:nvSpPr>
          <p:cNvPr id="10" name="TextBox 9"/>
          <p:cNvSpPr txBox="1"/>
          <p:nvPr/>
        </p:nvSpPr>
        <p:spPr>
          <a:xfrm>
            <a:off x="5929200" y="1618560"/>
            <a:ext cx="361475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def</a:t>
            </a:r>
            <a:r>
              <a:rPr lang="en-GB" sz="2400" b="0" i="0" u="none" strike="noStrike" kern="1200">
                <a:ln>
                  <a:noFill/>
                </a:ln>
                <a:latin typeface="Liberation Sans" pitchFamily="18"/>
                <a:ea typeface="WenQuanYi Micro Hei" pitchFamily="2"/>
                <a:cs typeface="Lohit Devanagari" pitchFamily="2"/>
              </a:rPr>
              <a:t>ine a function called </a:t>
            </a:r>
            <a:r>
              <a:rPr lang="en-GB" sz="2400" b="0" i="0" u="none" strike="noStrike" kern="1200">
                <a:ln>
                  <a:noFill/>
                </a:ln>
                <a:latin typeface="Liberation Sans" pitchFamily="34"/>
                <a:ea typeface="Liberation Sans" pitchFamily="34"/>
                <a:cs typeface="Liberation Sans" pitchFamily="34"/>
              </a:rPr>
              <a:t>…</a:t>
            </a:r>
          </a:p>
        </p:txBody>
      </p:sp>
      <p:cxnSp>
        <p:nvCxnSpPr>
          <p:cNvPr id="11" name="Elbow Connector 10"/>
          <p:cNvCxnSpPr>
            <a:stCxn id="10" idx="1"/>
            <a:endCxn id="3" idx="0"/>
          </p:cNvCxnSpPr>
          <p:nvPr/>
        </p:nvCxnSpPr>
        <p:spPr>
          <a:xfrm rot="10800000" flipV="1">
            <a:off x="814680" y="1824660"/>
            <a:ext cx="5114521" cy="1439820"/>
          </a:xfrm>
          <a:prstGeom prst="bentConnector2">
            <a:avLst/>
          </a:prstGeom>
          <a:noFill/>
          <a:ln w="18000">
            <a:solidFill>
              <a:srgbClr val="00FFFF"/>
            </a:solidFill>
            <a:prstDash val="solid"/>
            <a:tailEnd type="arrow"/>
          </a:ln>
        </p:spPr>
      </p:cxnSp>
      <p:cxnSp>
        <p:nvCxnSpPr>
          <p:cNvPr id="12" name="Elbow Connector 11"/>
          <p:cNvCxnSpPr>
            <a:stCxn id="9" idx="1"/>
            <a:endCxn id="6" idx="0"/>
          </p:cNvCxnSpPr>
          <p:nvPr/>
        </p:nvCxnSpPr>
        <p:spPr>
          <a:xfrm rot="10800000" flipV="1">
            <a:off x="1729079" y="2373300"/>
            <a:ext cx="4209120" cy="891180"/>
          </a:xfrm>
          <a:prstGeom prst="bentConnector2">
            <a:avLst/>
          </a:prstGeom>
          <a:noFill/>
          <a:ln w="18000">
            <a:solidFill>
              <a:srgbClr val="00FFFF"/>
            </a:solidFill>
            <a:prstDash val="solid"/>
            <a:tailEnd type="arrow"/>
          </a:ln>
        </p:spPr>
      </p:cxnSp>
      <p:cxnSp>
        <p:nvCxnSpPr>
          <p:cNvPr id="13" name="Elbow Connector 12"/>
          <p:cNvCxnSpPr>
            <a:stCxn id="8" idx="1"/>
            <a:endCxn id="5" idx="0"/>
          </p:cNvCxnSpPr>
          <p:nvPr/>
        </p:nvCxnSpPr>
        <p:spPr>
          <a:xfrm rot="10800000" flipV="1">
            <a:off x="3009240" y="2921940"/>
            <a:ext cx="2937960" cy="342540"/>
          </a:xfrm>
          <a:prstGeom prst="bentConnector2">
            <a:avLst/>
          </a:prstGeom>
          <a:noFill/>
          <a:ln w="18000">
            <a:solidFill>
              <a:srgbClr val="00FFFF"/>
            </a:solidFill>
            <a:prstDash val="solid"/>
            <a:tailEnd type="arrow"/>
          </a:ln>
        </p:spPr>
      </p:cxnSp>
      <p:cxnSp>
        <p:nvCxnSpPr>
          <p:cNvPr id="14" name="Straight Arrow Connector 13"/>
          <p:cNvCxnSpPr>
            <a:stCxn id="7" idx="1"/>
            <a:endCxn id="4" idx="3"/>
          </p:cNvCxnSpPr>
          <p:nvPr/>
        </p:nvCxnSpPr>
        <p:spPr>
          <a:xfrm flipH="1">
            <a:off x="4051439" y="3470580"/>
            <a:ext cx="1904401" cy="306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name="page307">
    <p:spTree>
      <p:nvGrpSpPr>
        <p:cNvPr id="1" name=""/>
        <p:cNvGrpSpPr/>
        <p:nvPr/>
      </p:nvGrpSpPr>
      <p:grpSpPr>
        <a:xfrm>
          <a:off x="0" y="0"/>
          <a:ext cx="0" cy="0"/>
          <a:chOff x="0" y="0"/>
          <a:chExt cx="0" cy="0"/>
        </a:xfrm>
      </p:grpSpPr>
      <p:sp>
        <p:nvSpPr>
          <p:cNvPr id="9" name="Slide Number Placeholder 1"/>
          <p:cNvSpPr>
            <a:spLocks noGrp="1"/>
          </p:cNvSpPr>
          <p:nvPr>
            <p:ph type="sldNum" sz="quarter" idx="10"/>
          </p:nvPr>
        </p:nvSpPr>
        <p:spPr/>
        <p:txBody>
          <a:bodyPr/>
          <a:lstStyle/>
          <a:p>
            <a:pPr lvl="0"/>
            <a:fld id="{11E21DA7-9E3A-410C-9AE3-FC4C9F9F2BAF}" type="slidenum">
              <a:t>307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Defining a Python function </a:t>
            </a:r>
            <a:r>
              <a:rPr lang="en-GB">
                <a:latin typeface="Liberation Sans" pitchFamily="34"/>
              </a:rPr>
              <a:t>―</a:t>
            </a:r>
            <a:r>
              <a:rPr lang="en-GB"/>
              <a:t> 2</a:t>
            </a:r>
          </a:p>
        </p:txBody>
      </p:sp>
      <p:sp>
        <p:nvSpPr>
          <p:cNvPr id="3" name="TextBox 2"/>
          <p:cNvSpPr txBox="1"/>
          <p:nvPr/>
        </p:nvSpPr>
        <p:spPr>
          <a:xfrm>
            <a:off x="503999" y="326448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def total(</a:t>
            </a:r>
          </a:p>
        </p:txBody>
      </p:sp>
      <p:sp>
        <p:nvSpPr>
          <p:cNvPr id="4" name="TextBox 3"/>
          <p:cNvSpPr txBox="1"/>
          <p:nvPr/>
        </p:nvSpPr>
        <p:spPr>
          <a:xfrm>
            <a:off x="3612960" y="326448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a:t>
            </a:r>
          </a:p>
        </p:txBody>
      </p:sp>
      <p:sp>
        <p:nvSpPr>
          <p:cNvPr id="5" name="TextBox 4"/>
          <p:cNvSpPr txBox="1"/>
          <p:nvPr/>
        </p:nvSpPr>
        <p:spPr>
          <a:xfrm>
            <a:off x="2332800" y="3264480"/>
            <a:ext cx="135288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numbers</a:t>
            </a:r>
          </a:p>
        </p:txBody>
      </p:sp>
      <p:sp>
        <p:nvSpPr>
          <p:cNvPr id="6" name="TextBox 5"/>
          <p:cNvSpPr txBox="1"/>
          <p:nvPr/>
        </p:nvSpPr>
        <p:spPr>
          <a:xfrm>
            <a:off x="5938199" y="2707200"/>
            <a:ext cx="25308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name for the input</a:t>
            </a:r>
          </a:p>
        </p:txBody>
      </p:sp>
      <p:cxnSp>
        <p:nvCxnSpPr>
          <p:cNvPr id="7" name="Elbow Connector 6"/>
          <p:cNvCxnSpPr>
            <a:stCxn id="6" idx="1"/>
            <a:endCxn id="5" idx="0"/>
          </p:cNvCxnSpPr>
          <p:nvPr/>
        </p:nvCxnSpPr>
        <p:spPr>
          <a:xfrm rot="10800000" flipV="1">
            <a:off x="3009241" y="2913300"/>
            <a:ext cx="2928959" cy="351180"/>
          </a:xfrm>
          <a:prstGeom prst="bentConnector2">
            <a:avLst/>
          </a:prstGeom>
          <a:noFill/>
          <a:ln w="18000">
            <a:solidFill>
              <a:srgbClr val="00FFFF"/>
            </a:solidFill>
            <a:prstDash val="solid"/>
            <a:tailEnd type="arrow"/>
          </a:ln>
        </p:spPr>
      </p:cxnSp>
      <p:sp>
        <p:nvSpPr>
          <p:cNvPr id="8" name="TextBox 7"/>
          <p:cNvSpPr txBox="1"/>
          <p:nvPr/>
        </p:nvSpPr>
        <p:spPr>
          <a:xfrm>
            <a:off x="5929560" y="3778560"/>
            <a:ext cx="1801080" cy="109188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This name is</a:t>
            </a:r>
          </a:p>
          <a:p>
            <a:pPr marL="0" marR="0" lvl="0" indent="0" rtl="0" hangingPunct="0">
              <a:lnSpc>
                <a:spcPct val="100000"/>
              </a:lnSpc>
              <a:spcBef>
                <a:spcPts val="0"/>
              </a:spcBef>
              <a:spcAft>
                <a:spcPts val="0"/>
              </a:spcAft>
              <a:buNone/>
              <a:tabLst/>
            </a:pPr>
            <a:r>
              <a:rPr lang="en-GB" sz="2400" b="0" i="1" u="none" strike="noStrike" kern="1200">
                <a:ln>
                  <a:noFill/>
                </a:ln>
                <a:latin typeface="Liberation Sans" pitchFamily="18"/>
                <a:ea typeface="WenQuanYi Micro Hei" pitchFamily="2"/>
                <a:cs typeface="Lohit Devanagari" pitchFamily="2"/>
              </a:rPr>
              <a:t>internal</a:t>
            </a:r>
            <a:r>
              <a:rPr lang="en-GB" sz="2400" b="0" i="0" u="none" strike="noStrike" kern="1200">
                <a:ln>
                  <a:noFill/>
                </a:ln>
                <a:latin typeface="Liberation Sans" pitchFamily="18"/>
                <a:ea typeface="WenQuanYi Micro Hei" pitchFamily="2"/>
                <a:cs typeface="Lohit Devanagari" pitchFamily="2"/>
              </a:rPr>
              <a:t> to</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function.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name="page308">
    <p:spTree>
      <p:nvGrpSpPr>
        <p:cNvPr id="1" name=""/>
        <p:cNvGrpSpPr/>
        <p:nvPr/>
      </p:nvGrpSpPr>
      <p:grpSpPr>
        <a:xfrm>
          <a:off x="0" y="0"/>
          <a:ext cx="0" cy="0"/>
          <a:chOff x="0" y="0"/>
          <a:chExt cx="0" cy="0"/>
        </a:xfrm>
      </p:grpSpPr>
      <p:sp>
        <p:nvSpPr>
          <p:cNvPr id="9" name="Slide Number Placeholder 1"/>
          <p:cNvSpPr>
            <a:spLocks noGrp="1"/>
          </p:cNvSpPr>
          <p:nvPr>
            <p:ph type="sldNum" sz="quarter" idx="10"/>
          </p:nvPr>
        </p:nvSpPr>
        <p:spPr/>
        <p:txBody>
          <a:bodyPr/>
          <a:lstStyle/>
          <a:p>
            <a:pPr lvl="0"/>
            <a:fld id="{6EB4E270-2A89-41A9-9909-0D537D118CE5}" type="slidenum">
              <a:t>308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Defining a Python function </a:t>
            </a:r>
            <a:r>
              <a:rPr lang="en-GB">
                <a:latin typeface="Liberation Sans" pitchFamily="34"/>
              </a:rPr>
              <a:t>―</a:t>
            </a:r>
            <a:r>
              <a:rPr lang="en-GB"/>
              <a:t> 3</a:t>
            </a:r>
          </a:p>
        </p:txBody>
      </p:sp>
      <p:sp>
        <p:nvSpPr>
          <p:cNvPr id="3" name="TextBox 2"/>
          <p:cNvSpPr txBox="1"/>
          <p:nvPr/>
        </p:nvSpPr>
        <p:spPr>
          <a:xfrm>
            <a:off x="503999" y="326448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def total(numbers</a:t>
            </a:r>
            <a:r>
              <a:rPr lang="en-GB" sz="2400" b="0" i="0" u="none" strike="noStrike" kern="1200">
                <a:ln>
                  <a:noFill/>
                </a:ln>
                <a:latin typeface="Liberation Mono" pitchFamily="49"/>
                <a:ea typeface="Liberation Mono" pitchFamily="49"/>
                <a:cs typeface="Liberation Mono" pitchFamily="49"/>
              </a:rPr>
              <a:t>)</a:t>
            </a:r>
          </a:p>
        </p:txBody>
      </p:sp>
      <p:sp>
        <p:nvSpPr>
          <p:cNvPr id="4" name="TextBox 3"/>
          <p:cNvSpPr txBox="1"/>
          <p:nvPr/>
        </p:nvSpPr>
        <p:spPr>
          <a:xfrm>
            <a:off x="3795839" y="3264480"/>
            <a:ext cx="2556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a:t>
            </a:r>
          </a:p>
        </p:txBody>
      </p:sp>
      <p:sp>
        <p:nvSpPr>
          <p:cNvPr id="5" name="TextBox 4"/>
          <p:cNvSpPr txBox="1"/>
          <p:nvPr/>
        </p:nvSpPr>
        <p:spPr>
          <a:xfrm>
            <a:off x="5929560" y="3264480"/>
            <a:ext cx="405647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Colon followed by indentation</a:t>
            </a:r>
          </a:p>
        </p:txBody>
      </p:sp>
      <p:cxnSp>
        <p:nvCxnSpPr>
          <p:cNvPr id="6" name="Elbow Connector 5"/>
          <p:cNvCxnSpPr>
            <a:stCxn id="5" idx="2"/>
            <a:endCxn id="8" idx="1"/>
          </p:cNvCxnSpPr>
          <p:nvPr/>
        </p:nvCxnSpPr>
        <p:spPr>
          <a:xfrm rot="5400000">
            <a:off x="3925980" y="1005300"/>
            <a:ext cx="1360440" cy="6703200"/>
          </a:xfrm>
          <a:prstGeom prst="bentConnector2">
            <a:avLst/>
          </a:prstGeom>
          <a:noFill/>
          <a:ln w="18000">
            <a:solidFill>
              <a:srgbClr val="00FFFF"/>
            </a:solidFill>
            <a:prstDash val="solid"/>
            <a:tailEnd type="arrow"/>
          </a:ln>
        </p:spPr>
      </p:cxnSp>
      <p:cxnSp>
        <p:nvCxnSpPr>
          <p:cNvPr id="7" name="Straight Arrow Connector 6"/>
          <p:cNvCxnSpPr>
            <a:stCxn id="5" idx="1"/>
            <a:endCxn id="4" idx="3"/>
          </p:cNvCxnSpPr>
          <p:nvPr/>
        </p:nvCxnSpPr>
        <p:spPr>
          <a:xfrm flipH="1">
            <a:off x="4051439" y="3470580"/>
            <a:ext cx="1878121" cy="3060"/>
          </a:xfrm>
          <a:prstGeom prst="straightConnector1">
            <a:avLst/>
          </a:prstGeom>
          <a:noFill/>
          <a:ln w="18000">
            <a:solidFill>
              <a:srgbClr val="00FFFF"/>
            </a:solidFill>
            <a:prstDash val="solid"/>
            <a:tailEnd type="arrow"/>
          </a:ln>
        </p:spPr>
      </p:cxnSp>
      <p:sp>
        <p:nvSpPr>
          <p:cNvPr id="8" name="Freeform 7"/>
          <p:cNvSpPr/>
          <p:nvPr/>
        </p:nvSpPr>
        <p:spPr>
          <a:xfrm>
            <a:off x="503640" y="3965400"/>
            <a:ext cx="750960" cy="2143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E6E6FF"/>
          </a:solidFill>
          <a:ln w="0">
            <a:solidFill>
              <a:srgbClr val="00FFFF"/>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4800" b="0" i="0" u="none" strike="noStrike" kern="1200">
                <a:ln>
                  <a:noFill/>
                </a:ln>
                <a:latin typeface="Liberation Sans" pitchFamily="18"/>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name="page309">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pPr lvl="0"/>
            <a:fld id="{237250B2-5243-4EED-AF7C-24D997802BBB}" type="slidenum">
              <a:t>309</a:t>
            </a:fld>
            <a:endParaRPr lang="en-GB"/>
          </a:p>
        </p:txBody>
      </p:sp>
      <p:sp>
        <p:nvSpPr>
          <p:cNvPr id="2" name="Freeform 1"/>
          <p:cNvSpPr/>
          <p:nvPr/>
        </p:nvSpPr>
        <p:spPr>
          <a:xfrm>
            <a:off x="503640" y="3965400"/>
            <a:ext cx="750960" cy="2143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E6E6FF"/>
          </a:solidFill>
          <a:ln>
            <a:no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3" name="Title 2"/>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Defining a Python function </a:t>
            </a:r>
            <a:r>
              <a:rPr lang="en-GB">
                <a:latin typeface="Liberation Sans" pitchFamily="34"/>
              </a:rPr>
              <a:t>―</a:t>
            </a:r>
            <a:r>
              <a:rPr lang="en-GB"/>
              <a:t> 4</a:t>
            </a:r>
          </a:p>
        </p:txBody>
      </p:sp>
      <p:sp>
        <p:nvSpPr>
          <p:cNvPr id="4" name="TextBox 3"/>
          <p:cNvSpPr txBox="1"/>
          <p:nvPr/>
        </p:nvSpPr>
        <p:spPr>
          <a:xfrm>
            <a:off x="503999" y="3264480"/>
            <a:ext cx="3548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def total(numbers</a:t>
            </a:r>
            <a:r>
              <a:rPr lang="en-GB" sz="2400" b="0" i="0" u="none" strike="noStrike" kern="1200">
                <a:ln>
                  <a:noFill/>
                </a:ln>
                <a:latin typeface="Liberation Mono" pitchFamily="49"/>
                <a:ea typeface="Liberation Mono" pitchFamily="49"/>
                <a:cs typeface="Liberation Mono" pitchFamily="49"/>
              </a:rPr>
              <a:t>):</a:t>
            </a:r>
          </a:p>
        </p:txBody>
      </p:sp>
      <p:sp>
        <p:nvSpPr>
          <p:cNvPr id="5" name="TextBox 4"/>
          <p:cNvSpPr txBox="1"/>
          <p:nvPr/>
        </p:nvSpPr>
        <p:spPr>
          <a:xfrm>
            <a:off x="1235519" y="3956760"/>
            <a:ext cx="4463280" cy="21481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sum_so_far = 0</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Liberation Mono" pitchFamily="49"/>
              <a:cs typeface="Liberation Mono" pitchFamily="49"/>
            </a:endParaRP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for number in numbers:</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sum_so_far += number</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Liberation Mono" pitchFamily="49"/>
              <a:cs typeface="Liberation Mono" pitchFamily="49"/>
            </a:endParaRP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Liberation Mono" pitchFamily="49"/>
              <a:cs typeface="Liberation Mono" pitchFamily="49"/>
            </a:endParaRPr>
          </a:p>
        </p:txBody>
      </p:sp>
      <p:sp>
        <p:nvSpPr>
          <p:cNvPr id="6" name="TextBox 5"/>
          <p:cNvSpPr txBox="1"/>
          <p:nvPr/>
        </p:nvSpPr>
        <p:spPr>
          <a:xfrm>
            <a:off x="6673320" y="4824720"/>
            <a:ext cx="24624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“Body” of function</a:t>
            </a:r>
          </a:p>
        </p:txBody>
      </p:sp>
      <p:cxnSp>
        <p:nvCxnSpPr>
          <p:cNvPr id="7" name="Straight Arrow Connector 6"/>
          <p:cNvCxnSpPr>
            <a:endCxn id="5" idx="3"/>
          </p:cNvCxnSpPr>
          <p:nvPr/>
        </p:nvCxnSpPr>
        <p:spPr>
          <a:xfrm flipH="1">
            <a:off x="5698800" y="5030640"/>
            <a:ext cx="974520" cy="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pPr lvl="0"/>
            <a:fld id="{6DC46277-7091-464C-B219-8B9EF6041F20}" type="slidenum">
              <a:t>31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Why we need different quotes</a:t>
            </a:r>
          </a:p>
        </p:txBody>
      </p:sp>
      <p:sp>
        <p:nvSpPr>
          <p:cNvPr id="3" name="TextBox 2"/>
          <p:cNvSpPr txBox="1"/>
          <p:nvPr/>
        </p:nvSpPr>
        <p:spPr>
          <a:xfrm>
            <a:off x="468720" y="25218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468720" y="3241800"/>
            <a:ext cx="6293519" cy="1456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Mono" pitchFamily="49"/>
                <a:ea typeface="WenQuanYi Micro Hei" pitchFamily="2"/>
                <a:cs typeface="Lohit Devanagari" pitchFamily="2"/>
              </a:rPr>
              <a:t>File "&lt;stdin&gt;", line 1</a:t>
            </a:r>
          </a:p>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Mono" pitchFamily="49"/>
                <a:ea typeface="WenQuanYi Micro Hei" pitchFamily="2"/>
                <a:cs typeface="Lohit Devanagari" pitchFamily="2"/>
              </a:rPr>
              <a:t>  print('He said 'hello' to her.')</a:t>
            </a:r>
          </a:p>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Mono" pitchFamily="49"/>
                <a:ea typeface="WenQuanYi Micro Hei" pitchFamily="2"/>
                <a:cs typeface="Lohit Devanagari" pitchFamily="2"/>
              </a:rPr>
              <a:t>                        ^</a:t>
            </a:r>
          </a:p>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Mono" pitchFamily="49"/>
                <a:ea typeface="WenQuanYi Micro Hei" pitchFamily="2"/>
                <a:cs typeface="Lohit Devanagari" pitchFamily="2"/>
              </a:rPr>
              <a:t>SyntaxError: invalid syntax</a:t>
            </a:r>
          </a:p>
        </p:txBody>
      </p:sp>
      <p:sp>
        <p:nvSpPr>
          <p:cNvPr id="5" name="TextBox 4"/>
          <p:cNvSpPr txBox="1"/>
          <p:nvPr/>
        </p:nvSpPr>
        <p:spPr>
          <a:xfrm>
            <a:off x="1188719" y="2521800"/>
            <a:ext cx="592775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print('He said 'hello' to her.')</a:t>
            </a:r>
          </a:p>
        </p:txBody>
      </p:sp>
      <p:sp>
        <p:nvSpPr>
          <p:cNvPr id="6" name="TextBox 5"/>
          <p:cNvSpPr txBox="1"/>
          <p:nvPr/>
        </p:nvSpPr>
        <p:spPr>
          <a:xfrm>
            <a:off x="7344719" y="3241800"/>
            <a:ext cx="897119" cy="14349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zh-CN" sz="9600" b="0" i="0" u="none" strike="noStrike" kern="1200">
                <a:ln>
                  <a:noFill/>
                </a:ln>
                <a:solidFill>
                  <a:srgbClr val="800000"/>
                </a:solidFill>
                <a:latin typeface="Liberation Sans" pitchFamily="18"/>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name="page310">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pPr lvl="0"/>
            <a:fld id="{1E44F576-3D9D-410C-970E-6BFFCA7AC062}" type="slidenum">
              <a:t>310</a:t>
            </a:fld>
            <a:endParaRPr lang="en-GB"/>
          </a:p>
        </p:txBody>
      </p:sp>
      <p:cxnSp>
        <p:nvCxnSpPr>
          <p:cNvPr id="2" name="Straight Arrow Connector 1"/>
          <p:cNvCxnSpPr>
            <a:stCxn id="13" idx="1"/>
          </p:cNvCxnSpPr>
          <p:nvPr/>
        </p:nvCxnSpPr>
        <p:spPr>
          <a:xfrm flipH="1">
            <a:off x="3138120" y="4152780"/>
            <a:ext cx="2988720" cy="13140"/>
          </a:xfrm>
          <a:prstGeom prst="straightConnector1">
            <a:avLst/>
          </a:prstGeom>
          <a:noFill/>
          <a:ln w="18000">
            <a:solidFill>
              <a:srgbClr val="00FFFF"/>
            </a:solidFill>
            <a:prstDash val="solid"/>
            <a:tailEnd type="arrow"/>
          </a:ln>
        </p:spPr>
      </p:cxnSp>
      <p:sp>
        <p:nvSpPr>
          <p:cNvPr id="3" name="Title 2"/>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Defining a Python function </a:t>
            </a:r>
            <a:r>
              <a:rPr lang="en-GB">
                <a:latin typeface="Liberation Sans" pitchFamily="34"/>
              </a:rPr>
              <a:t>―</a:t>
            </a:r>
            <a:r>
              <a:rPr lang="en-GB"/>
              <a:t> 4</a:t>
            </a:r>
          </a:p>
        </p:txBody>
      </p:sp>
      <p:sp>
        <p:nvSpPr>
          <p:cNvPr id="4" name="TextBox 3"/>
          <p:cNvSpPr txBox="1"/>
          <p:nvPr/>
        </p:nvSpPr>
        <p:spPr>
          <a:xfrm>
            <a:off x="503999" y="326412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def total(</a:t>
            </a:r>
          </a:p>
        </p:txBody>
      </p:sp>
      <p:sp>
        <p:nvSpPr>
          <p:cNvPr id="5" name="TextBox 4"/>
          <p:cNvSpPr txBox="1"/>
          <p:nvPr/>
        </p:nvSpPr>
        <p:spPr>
          <a:xfrm>
            <a:off x="3612960" y="326412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a:t>
            </a:r>
          </a:p>
        </p:txBody>
      </p:sp>
      <p:sp>
        <p:nvSpPr>
          <p:cNvPr id="6" name="TextBox 5"/>
          <p:cNvSpPr txBox="1"/>
          <p:nvPr/>
        </p:nvSpPr>
        <p:spPr>
          <a:xfrm>
            <a:off x="2332800" y="3264120"/>
            <a:ext cx="135288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numbers</a:t>
            </a:r>
          </a:p>
        </p:txBody>
      </p:sp>
      <p:sp>
        <p:nvSpPr>
          <p:cNvPr id="7" name="TextBox 6"/>
          <p:cNvSpPr txBox="1"/>
          <p:nvPr/>
        </p:nvSpPr>
        <p:spPr>
          <a:xfrm>
            <a:off x="1235159" y="3956760"/>
            <a:ext cx="190296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sum_so_far</a:t>
            </a:r>
          </a:p>
        </p:txBody>
      </p:sp>
      <p:sp>
        <p:nvSpPr>
          <p:cNvPr id="8" name="TextBox 7"/>
          <p:cNvSpPr txBox="1"/>
          <p:nvPr/>
        </p:nvSpPr>
        <p:spPr>
          <a:xfrm>
            <a:off x="1235159" y="46497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a:t>
            </a:r>
          </a:p>
        </p:txBody>
      </p:sp>
      <p:sp>
        <p:nvSpPr>
          <p:cNvPr id="9" name="TextBox 8"/>
          <p:cNvSpPr txBox="1"/>
          <p:nvPr/>
        </p:nvSpPr>
        <p:spPr>
          <a:xfrm>
            <a:off x="1973160" y="4991760"/>
            <a:ext cx="37317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sum_so_far += number</a:t>
            </a:r>
          </a:p>
        </p:txBody>
      </p:sp>
      <p:sp>
        <p:nvSpPr>
          <p:cNvPr id="10" name="TextBox 9"/>
          <p:cNvSpPr txBox="1"/>
          <p:nvPr/>
        </p:nvSpPr>
        <p:spPr>
          <a:xfrm>
            <a:off x="3246840" y="39567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0</a:t>
            </a:r>
          </a:p>
        </p:txBody>
      </p:sp>
      <p:sp>
        <p:nvSpPr>
          <p:cNvPr id="11" name="TextBox 10"/>
          <p:cNvSpPr txBox="1"/>
          <p:nvPr/>
        </p:nvSpPr>
        <p:spPr>
          <a:xfrm>
            <a:off x="3246840" y="464976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in numbers:</a:t>
            </a:r>
          </a:p>
        </p:txBody>
      </p:sp>
      <p:sp>
        <p:nvSpPr>
          <p:cNvPr id="12" name="TextBox 11"/>
          <p:cNvSpPr txBox="1"/>
          <p:nvPr/>
        </p:nvSpPr>
        <p:spPr>
          <a:xfrm>
            <a:off x="1966680" y="4649760"/>
            <a:ext cx="11700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a:t>
            </a:r>
          </a:p>
        </p:txBody>
      </p:sp>
      <p:sp>
        <p:nvSpPr>
          <p:cNvPr id="13" name="TextBox 12"/>
          <p:cNvSpPr txBox="1"/>
          <p:nvPr/>
        </p:nvSpPr>
        <p:spPr>
          <a:xfrm>
            <a:off x="6126840" y="3776760"/>
            <a:ext cx="3581279"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These variables exist </a:t>
            </a:r>
            <a:r>
              <a:rPr lang="en-GB" sz="2400" b="0" i="1" u="none" strike="noStrike" kern="1200">
                <a:ln>
                  <a:noFill/>
                </a:ln>
                <a:latin typeface="Liberation Sans" pitchFamily="18"/>
                <a:ea typeface="WenQuanYi Micro Hei" pitchFamily="2"/>
                <a:cs typeface="Lohit Devanagari" pitchFamily="2"/>
              </a:rPr>
              <a:t>only</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within the function’s body.</a:t>
            </a:r>
          </a:p>
        </p:txBody>
      </p:sp>
      <p:cxnSp>
        <p:nvCxnSpPr>
          <p:cNvPr id="14" name="Elbow Connector 13"/>
          <p:cNvCxnSpPr>
            <a:endCxn id="6" idx="3"/>
          </p:cNvCxnSpPr>
          <p:nvPr/>
        </p:nvCxnSpPr>
        <p:spPr>
          <a:xfrm flipH="1" flipV="1">
            <a:off x="3685679" y="3473279"/>
            <a:ext cx="2441161" cy="679321"/>
          </a:xfrm>
          <a:prstGeom prst="bentConnector3">
            <a:avLst/>
          </a:prstGeom>
          <a:noFill/>
          <a:ln w="18000">
            <a:solidFill>
              <a:srgbClr val="00FFFF"/>
            </a:solidFill>
            <a:prstDash val="solid"/>
            <a:tailEnd type="arrow"/>
          </a:ln>
        </p:spPr>
      </p:cxnSp>
      <p:cxnSp>
        <p:nvCxnSpPr>
          <p:cNvPr id="15" name="Elbow Connector 14"/>
          <p:cNvCxnSpPr>
            <a:endCxn id="12" idx="3"/>
          </p:cNvCxnSpPr>
          <p:nvPr/>
        </p:nvCxnSpPr>
        <p:spPr>
          <a:xfrm flipH="1">
            <a:off x="3136679" y="4152600"/>
            <a:ext cx="2990161" cy="706320"/>
          </a:xfrm>
          <a:prstGeom prst="bentConnector3">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name="page311">
    <p:spTree>
      <p:nvGrpSpPr>
        <p:cNvPr id="1" name=""/>
        <p:cNvGrpSpPr/>
        <p:nvPr/>
      </p:nvGrpSpPr>
      <p:grpSpPr>
        <a:xfrm>
          <a:off x="0" y="0"/>
          <a:ext cx="0" cy="0"/>
          <a:chOff x="0" y="0"/>
          <a:chExt cx="0" cy="0"/>
        </a:xfrm>
      </p:grpSpPr>
      <p:sp>
        <p:nvSpPr>
          <p:cNvPr id="10" name="Slide Number Placeholder 1"/>
          <p:cNvSpPr>
            <a:spLocks noGrp="1"/>
          </p:cNvSpPr>
          <p:nvPr>
            <p:ph type="sldNum" sz="quarter" idx="10"/>
          </p:nvPr>
        </p:nvSpPr>
        <p:spPr/>
        <p:txBody>
          <a:bodyPr/>
          <a:lstStyle/>
          <a:p>
            <a:pPr lvl="0"/>
            <a:fld id="{65E5BB5A-C5B2-4EED-B013-F3DB4810B1CF}" type="slidenum">
              <a:t>311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Defining a Python function </a:t>
            </a:r>
            <a:r>
              <a:rPr lang="en-GB">
                <a:latin typeface="Liberation Sans" pitchFamily="34"/>
              </a:rPr>
              <a:t>―</a:t>
            </a:r>
            <a:r>
              <a:rPr lang="en-GB"/>
              <a:t> 5</a:t>
            </a:r>
          </a:p>
        </p:txBody>
      </p:sp>
      <p:sp>
        <p:nvSpPr>
          <p:cNvPr id="3" name="TextBox 2"/>
          <p:cNvSpPr txBox="1"/>
          <p:nvPr/>
        </p:nvSpPr>
        <p:spPr>
          <a:xfrm>
            <a:off x="503999" y="3264480"/>
            <a:ext cx="5196240" cy="21481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def total(numbers</a:t>
            </a:r>
            <a:r>
              <a:rPr lang="en-GB" sz="2400" b="0" i="0" u="none" strike="noStrike" kern="1200">
                <a:ln>
                  <a:noFill/>
                </a:ln>
                <a:latin typeface="Liberation Mono" pitchFamily="49"/>
                <a:ea typeface="Liberation Mono" pitchFamily="49"/>
                <a:cs typeface="Liberation Mono" pitchFamily="49"/>
              </a:rPr>
              <a:t>):</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Liberation Mono" pitchFamily="49"/>
              <a:cs typeface="Liberation Mono" pitchFamily="49"/>
            </a:endParaRP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sum_so_far = 0</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Liberation Mono" pitchFamily="49"/>
              <a:cs typeface="Liberation Mono" pitchFamily="49"/>
            </a:endParaRP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for number in numbers:</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sum_so_far += number</a:t>
            </a:r>
          </a:p>
        </p:txBody>
      </p:sp>
      <p:sp>
        <p:nvSpPr>
          <p:cNvPr id="4" name="TextBox 3"/>
          <p:cNvSpPr txBox="1"/>
          <p:nvPr/>
        </p:nvSpPr>
        <p:spPr>
          <a:xfrm>
            <a:off x="1235519" y="5686200"/>
            <a:ext cx="11700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return</a:t>
            </a:r>
          </a:p>
        </p:txBody>
      </p:sp>
      <p:sp>
        <p:nvSpPr>
          <p:cNvPr id="5" name="TextBox 4"/>
          <p:cNvSpPr txBox="1"/>
          <p:nvPr/>
        </p:nvSpPr>
        <p:spPr>
          <a:xfrm>
            <a:off x="2515680" y="5686200"/>
            <a:ext cx="190296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sum_so_far</a:t>
            </a:r>
          </a:p>
        </p:txBody>
      </p:sp>
      <p:sp>
        <p:nvSpPr>
          <p:cNvPr id="6" name="TextBox 5"/>
          <p:cNvSpPr txBox="1"/>
          <p:nvPr/>
        </p:nvSpPr>
        <p:spPr>
          <a:xfrm>
            <a:off x="6502680" y="5515200"/>
            <a:ext cx="151308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This value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is returned</a:t>
            </a:r>
          </a:p>
        </p:txBody>
      </p:sp>
      <p:cxnSp>
        <p:nvCxnSpPr>
          <p:cNvPr id="7" name="Straight Arrow Connector 6"/>
          <p:cNvCxnSpPr>
            <a:stCxn id="6" idx="1"/>
            <a:endCxn id="5" idx="3"/>
          </p:cNvCxnSpPr>
          <p:nvPr/>
        </p:nvCxnSpPr>
        <p:spPr>
          <a:xfrm flipH="1">
            <a:off x="4418640" y="5891220"/>
            <a:ext cx="2084040" cy="4140"/>
          </a:xfrm>
          <a:prstGeom prst="straightConnector1">
            <a:avLst/>
          </a:prstGeom>
          <a:noFill/>
          <a:ln w="18000">
            <a:solidFill>
              <a:srgbClr val="00FFFF"/>
            </a:solidFill>
            <a:prstDash val="solid"/>
            <a:tailEnd type="arrow"/>
          </a:ln>
        </p:spPr>
      </p:cxnSp>
      <p:sp>
        <p:nvSpPr>
          <p:cNvPr id="8" name="TextBox 7"/>
          <p:cNvSpPr txBox="1"/>
          <p:nvPr/>
        </p:nvSpPr>
        <p:spPr>
          <a:xfrm>
            <a:off x="6494040" y="6586560"/>
            <a:ext cx="23266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return</a:t>
            </a:r>
            <a:r>
              <a:rPr lang="en-GB" sz="2400" b="0" i="0" u="none" strike="noStrike" kern="1200">
                <a:ln>
                  <a:noFill/>
                </a:ln>
                <a:latin typeface="Liberation Sans" pitchFamily="18"/>
                <a:ea typeface="WenQuanYi Micro Hei" pitchFamily="2"/>
                <a:cs typeface="Lohit Devanagari" pitchFamily="2"/>
              </a:rPr>
              <a:t> this value</a:t>
            </a:r>
          </a:p>
        </p:txBody>
      </p:sp>
      <p:cxnSp>
        <p:nvCxnSpPr>
          <p:cNvPr id="9" name="Elbow Connector 8"/>
          <p:cNvCxnSpPr>
            <a:stCxn id="8" idx="1"/>
            <a:endCxn id="4" idx="2"/>
          </p:cNvCxnSpPr>
          <p:nvPr/>
        </p:nvCxnSpPr>
        <p:spPr>
          <a:xfrm rot="10800000">
            <a:off x="1820520" y="6104520"/>
            <a:ext cx="4673521" cy="688140"/>
          </a:xfrm>
          <a:prstGeom prst="bentConnector2">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name="page312">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pPr lvl="0"/>
            <a:fld id="{77FE893F-0A09-4001-8973-26C641BD4EB0}" type="slidenum">
              <a:t>312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Defining a Python function </a:t>
            </a:r>
            <a:r>
              <a:rPr lang="en-GB">
                <a:latin typeface="Liberation Sans" pitchFamily="34"/>
              </a:rPr>
              <a:t>―</a:t>
            </a:r>
            <a:r>
              <a:rPr lang="en-GB"/>
              <a:t> 6</a:t>
            </a:r>
          </a:p>
        </p:txBody>
      </p:sp>
      <p:sp>
        <p:nvSpPr>
          <p:cNvPr id="3" name="TextBox 2"/>
          <p:cNvSpPr txBox="1"/>
          <p:nvPr/>
        </p:nvSpPr>
        <p:spPr>
          <a:xfrm>
            <a:off x="503999" y="3264480"/>
            <a:ext cx="5196240" cy="28400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def total(numbers</a:t>
            </a:r>
            <a:r>
              <a:rPr lang="en-GB" sz="2400" b="0" i="0" u="none" strike="noStrike" kern="1200">
                <a:ln>
                  <a:noFill/>
                </a:ln>
                <a:latin typeface="Liberation Mono" pitchFamily="49"/>
                <a:ea typeface="Liberation Mono" pitchFamily="49"/>
                <a:cs typeface="Liberation Mono" pitchFamily="49"/>
              </a:rPr>
              <a:t>):</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Liberation Mono" pitchFamily="49"/>
              <a:cs typeface="Liberation Mono" pitchFamily="49"/>
            </a:endParaRP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sum_so_far = 0</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Liberation Mono" pitchFamily="49"/>
              <a:cs typeface="Liberation Mono" pitchFamily="49"/>
            </a:endParaRP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for number in numbers:</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sum_so_far += number</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Liberation Mono" pitchFamily="49"/>
              <a:cs typeface="Liberation Mono" pitchFamily="49"/>
            </a:endParaRP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return sum_so_far</a:t>
            </a:r>
          </a:p>
        </p:txBody>
      </p:sp>
      <p:sp>
        <p:nvSpPr>
          <p:cNvPr id="4" name="TextBox 3"/>
          <p:cNvSpPr txBox="1"/>
          <p:nvPr/>
        </p:nvSpPr>
        <p:spPr>
          <a:xfrm>
            <a:off x="503999" y="1824479"/>
            <a:ext cx="3416400" cy="7534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1" u="none" strike="noStrike" kern="1200">
                <a:ln>
                  <a:noFill/>
                </a:ln>
                <a:solidFill>
                  <a:srgbClr val="0000FF"/>
                </a:solidFill>
                <a:latin typeface="Liberation Sans" pitchFamily="18"/>
                <a:ea typeface="WenQuanYi Micro Hei" pitchFamily="2"/>
                <a:cs typeface="Lohit Devanagari" pitchFamily="2"/>
              </a:rPr>
              <a:t>And that’s it!</a:t>
            </a:r>
          </a:p>
        </p:txBody>
      </p:sp>
      <p:sp>
        <p:nvSpPr>
          <p:cNvPr id="5" name="Straight Connector 4"/>
          <p:cNvSpPr/>
          <p:nvPr/>
        </p:nvSpPr>
        <p:spPr>
          <a:xfrm flipH="1">
            <a:off x="553680" y="6732000"/>
            <a:ext cx="5856480" cy="0"/>
          </a:xfrm>
          <a:prstGeom prst="line">
            <a:avLst/>
          </a:prstGeom>
          <a:noFill/>
          <a:ln w="18000">
            <a:solidFill>
              <a:srgbClr val="00FFFF"/>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6" name="TextBox 5"/>
          <p:cNvSpPr txBox="1"/>
          <p:nvPr/>
        </p:nvSpPr>
        <p:spPr>
          <a:xfrm>
            <a:off x="6374160" y="6340320"/>
            <a:ext cx="163188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Unindented</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after this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name="page313">
    <p:spTree>
      <p:nvGrpSpPr>
        <p:cNvPr id="1" name=""/>
        <p:cNvGrpSpPr/>
        <p:nvPr/>
      </p:nvGrpSpPr>
      <p:grpSpPr>
        <a:xfrm>
          <a:off x="0" y="0"/>
          <a:ext cx="0" cy="0"/>
          <a:chOff x="0" y="0"/>
          <a:chExt cx="0" cy="0"/>
        </a:xfrm>
      </p:grpSpPr>
      <p:sp>
        <p:nvSpPr>
          <p:cNvPr id="10" name="Slide Number Placeholder 1"/>
          <p:cNvSpPr>
            <a:spLocks noGrp="1"/>
          </p:cNvSpPr>
          <p:nvPr>
            <p:ph type="sldNum" sz="quarter" idx="10"/>
          </p:nvPr>
        </p:nvSpPr>
        <p:spPr/>
        <p:txBody>
          <a:bodyPr/>
          <a:lstStyle/>
          <a:p>
            <a:pPr lvl="0"/>
            <a:fld id="{0966A79D-DC83-49D2-B1E8-6CB36FB540C4}" type="slidenum">
              <a:t>313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Defining a Python function </a:t>
            </a:r>
            <a:r>
              <a:rPr lang="en-GB">
                <a:latin typeface="Liberation Sans" pitchFamily="34"/>
              </a:rPr>
              <a:t>―</a:t>
            </a:r>
            <a:r>
              <a:rPr lang="en-GB"/>
              <a:t> 7</a:t>
            </a:r>
          </a:p>
        </p:txBody>
      </p:sp>
      <p:sp>
        <p:nvSpPr>
          <p:cNvPr id="3" name="TextBox 2"/>
          <p:cNvSpPr txBox="1"/>
          <p:nvPr/>
        </p:nvSpPr>
        <p:spPr>
          <a:xfrm>
            <a:off x="503999" y="1824479"/>
            <a:ext cx="3416400" cy="7534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1" u="none" strike="noStrike" kern="1200">
                <a:ln>
                  <a:noFill/>
                </a:ln>
                <a:solidFill>
                  <a:srgbClr val="0000FF"/>
                </a:solidFill>
                <a:latin typeface="Liberation Sans" pitchFamily="18"/>
                <a:ea typeface="WenQuanYi Micro Hei" pitchFamily="2"/>
                <a:cs typeface="Lohit Devanagari" pitchFamily="2"/>
              </a:rPr>
              <a:t>And that’s it!</a:t>
            </a:r>
          </a:p>
        </p:txBody>
      </p:sp>
      <p:sp>
        <p:nvSpPr>
          <p:cNvPr id="4" name="TextBox 3"/>
          <p:cNvSpPr txBox="1"/>
          <p:nvPr/>
        </p:nvSpPr>
        <p:spPr>
          <a:xfrm>
            <a:off x="546120" y="4811040"/>
            <a:ext cx="4156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All internal names cleaned up</a:t>
            </a:r>
          </a:p>
        </p:txBody>
      </p:sp>
      <p:sp>
        <p:nvSpPr>
          <p:cNvPr id="5" name="TextBox 4"/>
          <p:cNvSpPr txBox="1"/>
          <p:nvPr/>
        </p:nvSpPr>
        <p:spPr>
          <a:xfrm>
            <a:off x="5226120" y="4797360"/>
            <a:ext cx="2384639" cy="43955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 No need for </a:t>
            </a:r>
            <a:r>
              <a:rPr lang="en-GB" sz="2400" b="0" i="0" u="none" strike="noStrike" kern="1200">
                <a:ln>
                  <a:noFill/>
                </a:ln>
                <a:solidFill>
                  <a:srgbClr val="0000FF"/>
                </a:solidFill>
                <a:latin typeface="Liberation Mono" pitchFamily="49"/>
                <a:ea typeface="WenQuanYi Micro Hei" pitchFamily="2"/>
                <a:cs typeface="Lohit Devanagari" pitchFamily="2"/>
              </a:rPr>
              <a:t>del</a:t>
            </a:r>
          </a:p>
        </p:txBody>
      </p:sp>
      <p:sp>
        <p:nvSpPr>
          <p:cNvPr id="6" name="TextBox 5"/>
          <p:cNvSpPr txBox="1"/>
          <p:nvPr/>
        </p:nvSpPr>
        <p:spPr>
          <a:xfrm>
            <a:off x="546120" y="3357000"/>
            <a:ext cx="3580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All internal names </a:t>
            </a:r>
            <a:r>
              <a:rPr lang="en-GB" sz="2400" b="0" i="1" u="none" strike="noStrike" kern="1200">
                <a:ln>
                  <a:noFill/>
                </a:ln>
                <a:latin typeface="Liberation Sans" pitchFamily="18"/>
                <a:ea typeface="WenQuanYi Micro Hei" pitchFamily="2"/>
                <a:cs typeface="Lohit Devanagari" pitchFamily="2"/>
              </a:rPr>
              <a:t>internal</a:t>
            </a:r>
          </a:p>
        </p:txBody>
      </p:sp>
      <p:sp>
        <p:nvSpPr>
          <p:cNvPr id="7" name="TextBox 6"/>
          <p:cNvSpPr txBox="1"/>
          <p:nvPr/>
        </p:nvSpPr>
        <p:spPr>
          <a:xfrm>
            <a:off x="5226120" y="3357360"/>
            <a:ext cx="45486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 No need to avoid reusing names</a:t>
            </a:r>
          </a:p>
        </p:txBody>
      </p:sp>
      <p:cxnSp>
        <p:nvCxnSpPr>
          <p:cNvPr id="8" name="Straight Arrow Connector 7"/>
          <p:cNvCxnSpPr/>
          <p:nvPr/>
        </p:nvCxnSpPr>
        <p:spPr>
          <a:xfrm>
            <a:off x="4127040" y="3562920"/>
            <a:ext cx="1099080" cy="360"/>
          </a:xfrm>
          <a:prstGeom prst="straightConnector1">
            <a:avLst/>
          </a:prstGeom>
          <a:noFill/>
          <a:ln w="18000">
            <a:solidFill>
              <a:srgbClr val="800080"/>
            </a:solidFill>
            <a:prstDash val="solid"/>
            <a:tailEnd type="arrow"/>
          </a:ln>
        </p:spPr>
      </p:cxnSp>
      <p:cxnSp>
        <p:nvCxnSpPr>
          <p:cNvPr id="9" name="Straight Arrow Connector 8"/>
          <p:cNvCxnSpPr>
            <a:stCxn id="4" idx="3"/>
            <a:endCxn id="5" idx="1"/>
          </p:cNvCxnSpPr>
          <p:nvPr/>
        </p:nvCxnSpPr>
        <p:spPr>
          <a:xfrm>
            <a:off x="4703039" y="5017140"/>
            <a:ext cx="523081" cy="0"/>
          </a:xfrm>
          <a:prstGeom prst="straightConnector1">
            <a:avLst/>
          </a:prstGeom>
          <a:noFill/>
          <a:ln w="18000">
            <a:solidFill>
              <a:srgbClr val="800080"/>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name="page314">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pPr lvl="0"/>
            <a:fld id="{70099797-A8CE-480D-818A-F94635309BD1}" type="slidenum">
              <a:t>314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Using a Python function </a:t>
            </a:r>
            <a:r>
              <a:rPr lang="en-GB">
                <a:latin typeface="Liberation Sans" pitchFamily="34"/>
              </a:rPr>
              <a:t>―</a:t>
            </a:r>
            <a:r>
              <a:rPr lang="en-GB"/>
              <a:t> 1</a:t>
            </a:r>
          </a:p>
        </p:txBody>
      </p:sp>
      <p:sp>
        <p:nvSpPr>
          <p:cNvPr id="3" name="TextBox 2"/>
          <p:cNvSpPr txBox="1"/>
          <p:nvPr/>
        </p:nvSpPr>
        <p:spPr>
          <a:xfrm>
            <a:off x="503999" y="1464840"/>
            <a:ext cx="5196240" cy="28400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def total(numbers</a:t>
            </a:r>
            <a:r>
              <a:rPr lang="en-GB" sz="2400" b="0" i="0" u="none" strike="noStrike" kern="1200">
                <a:ln>
                  <a:noFill/>
                </a:ln>
                <a:latin typeface="Liberation Mono" pitchFamily="49"/>
                <a:ea typeface="Liberation Mono" pitchFamily="49"/>
                <a:cs typeface="Liberation Mono" pitchFamily="49"/>
              </a:rPr>
              <a:t>):</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Liberation Mono" pitchFamily="49"/>
              <a:cs typeface="Liberation Mono" pitchFamily="49"/>
            </a:endParaRP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sum_so_far = 0</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Liberation Mono" pitchFamily="49"/>
              <a:cs typeface="Liberation Mono" pitchFamily="49"/>
            </a:endParaRP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for number in numbers:</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sum_so_far += number</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Liberation Mono" pitchFamily="49"/>
              <a:cs typeface="Liberation Mono" pitchFamily="49"/>
            </a:endParaRP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return sum_so_far</a:t>
            </a:r>
          </a:p>
        </p:txBody>
      </p:sp>
      <p:sp>
        <p:nvSpPr>
          <p:cNvPr id="4" name="TextBox 3"/>
          <p:cNvSpPr txBox="1"/>
          <p:nvPr/>
        </p:nvSpPr>
        <p:spPr>
          <a:xfrm>
            <a:off x="503999" y="50652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print(</a:t>
            </a:r>
          </a:p>
        </p:txBody>
      </p:sp>
      <p:sp>
        <p:nvSpPr>
          <p:cNvPr id="5" name="TextBox 4"/>
          <p:cNvSpPr txBox="1"/>
          <p:nvPr/>
        </p:nvSpPr>
        <p:spPr>
          <a:xfrm>
            <a:off x="1601280" y="50652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total(</a:t>
            </a:r>
          </a:p>
        </p:txBody>
      </p:sp>
      <p:sp>
        <p:nvSpPr>
          <p:cNvPr id="6" name="TextBox 5"/>
          <p:cNvSpPr txBox="1"/>
          <p:nvPr/>
        </p:nvSpPr>
        <p:spPr>
          <a:xfrm>
            <a:off x="2698560" y="5065200"/>
            <a:ext cx="172008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[1, 2, 3]</a:t>
            </a:r>
          </a:p>
        </p:txBody>
      </p:sp>
      <p:sp>
        <p:nvSpPr>
          <p:cNvPr id="7" name="TextBox 6"/>
          <p:cNvSpPr txBox="1"/>
          <p:nvPr/>
        </p:nvSpPr>
        <p:spPr>
          <a:xfrm>
            <a:off x="4344480" y="50652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a:t>
            </a:r>
          </a:p>
        </p:txBody>
      </p:sp>
      <p:sp>
        <p:nvSpPr>
          <p:cNvPr id="8" name="TextBox 7"/>
          <p:cNvSpPr txBox="1"/>
          <p:nvPr/>
        </p:nvSpPr>
        <p:spPr>
          <a:xfrm>
            <a:off x="4527360" y="50652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a:t>
            </a:r>
          </a:p>
        </p:txBody>
      </p:sp>
      <p:sp>
        <p:nvSpPr>
          <p:cNvPr id="9" name="TextBox 8"/>
          <p:cNvSpPr txBox="1"/>
          <p:nvPr/>
        </p:nvSpPr>
        <p:spPr>
          <a:xfrm>
            <a:off x="5760000" y="5785200"/>
            <a:ext cx="207360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list we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want to add up</a:t>
            </a:r>
          </a:p>
        </p:txBody>
      </p:sp>
      <p:cxnSp>
        <p:nvCxnSpPr>
          <p:cNvPr id="10" name="Elbow Connector 9"/>
          <p:cNvCxnSpPr>
            <a:stCxn id="9" idx="1"/>
            <a:endCxn id="6" idx="2"/>
          </p:cNvCxnSpPr>
          <p:nvPr/>
        </p:nvCxnSpPr>
        <p:spPr>
          <a:xfrm rot="10800000">
            <a:off x="3558600" y="5483520"/>
            <a:ext cx="2201400" cy="677700"/>
          </a:xfrm>
          <a:prstGeom prst="bentConnector2">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name="page315">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pPr lvl="0"/>
            <a:fld id="{EB2A42F2-4FA9-496A-9723-9B41C61C7071}" type="slidenum">
              <a:t>315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Using a Python function </a:t>
            </a:r>
            <a:r>
              <a:rPr lang="en-GB">
                <a:latin typeface="Liberation Sans" pitchFamily="34"/>
              </a:rPr>
              <a:t>―</a:t>
            </a:r>
            <a:r>
              <a:rPr lang="en-GB"/>
              <a:t> 2</a:t>
            </a:r>
          </a:p>
        </p:txBody>
      </p:sp>
      <p:sp>
        <p:nvSpPr>
          <p:cNvPr id="3" name="TextBox 2"/>
          <p:cNvSpPr txBox="1"/>
          <p:nvPr/>
        </p:nvSpPr>
        <p:spPr>
          <a:xfrm>
            <a:off x="503999" y="1464840"/>
            <a:ext cx="5196240" cy="28400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def total(numbers</a:t>
            </a:r>
            <a:r>
              <a:rPr lang="en-GB" sz="2400" b="0" i="0" u="none" strike="noStrike" kern="1200">
                <a:ln>
                  <a:noFill/>
                </a:ln>
                <a:latin typeface="Liberation Mono" pitchFamily="49"/>
                <a:ea typeface="Liberation Mono" pitchFamily="49"/>
                <a:cs typeface="Liberation Mono" pitchFamily="49"/>
              </a:rPr>
              <a:t>):</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Liberation Mono" pitchFamily="49"/>
              <a:cs typeface="Liberation Mono" pitchFamily="49"/>
            </a:endParaRP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sum_so_far = 0</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Liberation Mono" pitchFamily="49"/>
              <a:cs typeface="Liberation Mono" pitchFamily="49"/>
            </a:endParaRP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for number in numbers:</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sum_so_far += number</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Liberation Mono" pitchFamily="49"/>
              <a:cs typeface="Liberation Mono" pitchFamily="49"/>
            </a:endParaRP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return sum_so_far</a:t>
            </a:r>
          </a:p>
        </p:txBody>
      </p:sp>
      <p:sp>
        <p:nvSpPr>
          <p:cNvPr id="4" name="TextBox 3"/>
          <p:cNvSpPr txBox="1"/>
          <p:nvPr/>
        </p:nvSpPr>
        <p:spPr>
          <a:xfrm>
            <a:off x="503999" y="50652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print(</a:t>
            </a:r>
          </a:p>
        </p:txBody>
      </p:sp>
      <p:sp>
        <p:nvSpPr>
          <p:cNvPr id="5" name="TextBox 4"/>
          <p:cNvSpPr txBox="1"/>
          <p:nvPr/>
        </p:nvSpPr>
        <p:spPr>
          <a:xfrm>
            <a:off x="1601280" y="5065200"/>
            <a:ext cx="11700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total(</a:t>
            </a:r>
          </a:p>
        </p:txBody>
      </p:sp>
      <p:sp>
        <p:nvSpPr>
          <p:cNvPr id="6" name="TextBox 5"/>
          <p:cNvSpPr txBox="1"/>
          <p:nvPr/>
        </p:nvSpPr>
        <p:spPr>
          <a:xfrm>
            <a:off x="2698560" y="506520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[1, 2, 3]</a:t>
            </a:r>
          </a:p>
        </p:txBody>
      </p:sp>
      <p:sp>
        <p:nvSpPr>
          <p:cNvPr id="7" name="TextBox 6"/>
          <p:cNvSpPr txBox="1"/>
          <p:nvPr/>
        </p:nvSpPr>
        <p:spPr>
          <a:xfrm>
            <a:off x="4344480" y="5065200"/>
            <a:ext cx="2556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a:t>
            </a:r>
          </a:p>
        </p:txBody>
      </p:sp>
      <p:sp>
        <p:nvSpPr>
          <p:cNvPr id="8" name="TextBox 7"/>
          <p:cNvSpPr txBox="1"/>
          <p:nvPr/>
        </p:nvSpPr>
        <p:spPr>
          <a:xfrm>
            <a:off x="4527360" y="50652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a:t>
            </a:r>
          </a:p>
        </p:txBody>
      </p:sp>
      <p:sp>
        <p:nvSpPr>
          <p:cNvPr id="9" name="TextBox 8"/>
          <p:cNvSpPr txBox="1"/>
          <p:nvPr/>
        </p:nvSpPr>
        <p:spPr>
          <a:xfrm>
            <a:off x="5751000" y="5776560"/>
            <a:ext cx="227628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function we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have just written</a:t>
            </a:r>
          </a:p>
        </p:txBody>
      </p:sp>
      <p:cxnSp>
        <p:nvCxnSpPr>
          <p:cNvPr id="10" name="Elbow Connector 9"/>
          <p:cNvCxnSpPr>
            <a:endCxn id="7" idx="2"/>
          </p:cNvCxnSpPr>
          <p:nvPr/>
        </p:nvCxnSpPr>
        <p:spPr>
          <a:xfrm flipH="1" flipV="1">
            <a:off x="4472280" y="5483520"/>
            <a:ext cx="1278720" cy="668880"/>
          </a:xfrm>
          <a:prstGeom prst="bentConnector3">
            <a:avLst/>
          </a:prstGeom>
          <a:noFill/>
          <a:ln w="18000">
            <a:solidFill>
              <a:srgbClr val="00FFFF"/>
            </a:solidFill>
            <a:prstDash val="solid"/>
            <a:tailEnd type="arrow"/>
          </a:ln>
        </p:spPr>
      </p:cxnSp>
      <p:cxnSp>
        <p:nvCxnSpPr>
          <p:cNvPr id="11" name="Elbow Connector 10"/>
          <p:cNvCxnSpPr>
            <a:endCxn id="5" idx="2"/>
          </p:cNvCxnSpPr>
          <p:nvPr/>
        </p:nvCxnSpPr>
        <p:spPr>
          <a:xfrm flipH="1" flipV="1">
            <a:off x="2186280" y="5483520"/>
            <a:ext cx="3564720" cy="668880"/>
          </a:xfrm>
          <a:prstGeom prst="bentConnector3">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name="page316">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pPr lvl="0"/>
            <a:fld id="{62A1CD22-8A5C-4BA6-AA35-BC898F2425B2}" type="slidenum">
              <a:t>316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Using a Python function </a:t>
            </a:r>
            <a:r>
              <a:rPr lang="en-GB">
                <a:latin typeface="Liberation Sans" pitchFamily="34"/>
              </a:rPr>
              <a:t>―</a:t>
            </a:r>
            <a:r>
              <a:rPr lang="en-GB"/>
              <a:t> 3</a:t>
            </a:r>
          </a:p>
        </p:txBody>
      </p:sp>
      <p:sp>
        <p:nvSpPr>
          <p:cNvPr id="3" name="TextBox 2"/>
          <p:cNvSpPr txBox="1"/>
          <p:nvPr/>
        </p:nvSpPr>
        <p:spPr>
          <a:xfrm>
            <a:off x="503999" y="1464840"/>
            <a:ext cx="5196240" cy="28400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def total(numbers</a:t>
            </a:r>
            <a:r>
              <a:rPr lang="en-GB" sz="2400" b="0" i="0" u="none" strike="noStrike" kern="1200">
                <a:ln>
                  <a:noFill/>
                </a:ln>
                <a:latin typeface="Liberation Mono" pitchFamily="49"/>
                <a:ea typeface="Liberation Mono" pitchFamily="49"/>
                <a:cs typeface="Liberation Mono" pitchFamily="49"/>
              </a:rPr>
              <a:t>):</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Liberation Mono" pitchFamily="49"/>
              <a:cs typeface="Liberation Mono" pitchFamily="49"/>
            </a:endParaRP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sum_so_far = 0</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Liberation Mono" pitchFamily="49"/>
              <a:cs typeface="Liberation Mono" pitchFamily="49"/>
            </a:endParaRP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for number in numbers:</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sum_so_far += number</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Liberation Mono" pitchFamily="49"/>
              <a:cs typeface="Liberation Mono" pitchFamily="49"/>
            </a:endParaRP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return sum_so_far</a:t>
            </a:r>
          </a:p>
        </p:txBody>
      </p:sp>
      <p:sp>
        <p:nvSpPr>
          <p:cNvPr id="4" name="TextBox 3"/>
          <p:cNvSpPr txBox="1"/>
          <p:nvPr/>
        </p:nvSpPr>
        <p:spPr>
          <a:xfrm>
            <a:off x="503999" y="5065200"/>
            <a:ext cx="11700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print(</a:t>
            </a:r>
          </a:p>
        </p:txBody>
      </p:sp>
      <p:sp>
        <p:nvSpPr>
          <p:cNvPr id="5" name="TextBox 4"/>
          <p:cNvSpPr txBox="1"/>
          <p:nvPr/>
        </p:nvSpPr>
        <p:spPr>
          <a:xfrm>
            <a:off x="1601280" y="50652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total(</a:t>
            </a:r>
          </a:p>
        </p:txBody>
      </p:sp>
      <p:sp>
        <p:nvSpPr>
          <p:cNvPr id="6" name="TextBox 5"/>
          <p:cNvSpPr txBox="1"/>
          <p:nvPr/>
        </p:nvSpPr>
        <p:spPr>
          <a:xfrm>
            <a:off x="2698560" y="506520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[1, 2, 3]</a:t>
            </a:r>
          </a:p>
        </p:txBody>
      </p:sp>
      <p:sp>
        <p:nvSpPr>
          <p:cNvPr id="7" name="TextBox 6"/>
          <p:cNvSpPr txBox="1"/>
          <p:nvPr/>
        </p:nvSpPr>
        <p:spPr>
          <a:xfrm>
            <a:off x="4344480" y="50652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a:t>
            </a:r>
          </a:p>
        </p:txBody>
      </p:sp>
      <p:sp>
        <p:nvSpPr>
          <p:cNvPr id="8" name="TextBox 7"/>
          <p:cNvSpPr txBox="1"/>
          <p:nvPr/>
        </p:nvSpPr>
        <p:spPr>
          <a:xfrm>
            <a:off x="4527360" y="5065200"/>
            <a:ext cx="2556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a:t>
            </a:r>
          </a:p>
        </p:txBody>
      </p:sp>
      <p:sp>
        <p:nvSpPr>
          <p:cNvPr id="9" name="TextBox 8"/>
          <p:cNvSpPr txBox="1"/>
          <p:nvPr/>
        </p:nvSpPr>
        <p:spPr>
          <a:xfrm>
            <a:off x="5742360" y="5767919"/>
            <a:ext cx="161496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Printing out</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answer</a:t>
            </a:r>
          </a:p>
        </p:txBody>
      </p:sp>
      <p:cxnSp>
        <p:nvCxnSpPr>
          <p:cNvPr id="10" name="Elbow Connector 9"/>
          <p:cNvCxnSpPr>
            <a:stCxn id="9" idx="1"/>
            <a:endCxn id="8" idx="2"/>
          </p:cNvCxnSpPr>
          <p:nvPr/>
        </p:nvCxnSpPr>
        <p:spPr>
          <a:xfrm rot="10800000">
            <a:off x="4655160" y="5483521"/>
            <a:ext cx="1087200" cy="660419"/>
          </a:xfrm>
          <a:prstGeom prst="bentConnector2">
            <a:avLst/>
          </a:prstGeom>
          <a:noFill/>
          <a:ln w="18000">
            <a:solidFill>
              <a:srgbClr val="00FFFF"/>
            </a:solidFill>
            <a:prstDash val="solid"/>
            <a:tailEnd type="arrow"/>
          </a:ln>
        </p:spPr>
      </p:cxnSp>
      <p:cxnSp>
        <p:nvCxnSpPr>
          <p:cNvPr id="11" name="Elbow Connector 10"/>
          <p:cNvCxnSpPr>
            <a:stCxn id="9" idx="1"/>
            <a:endCxn id="4" idx="2"/>
          </p:cNvCxnSpPr>
          <p:nvPr/>
        </p:nvCxnSpPr>
        <p:spPr>
          <a:xfrm rot="10800000">
            <a:off x="1089000" y="5483521"/>
            <a:ext cx="4653361" cy="660419"/>
          </a:xfrm>
          <a:prstGeom prst="bentConnector2">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name="page317">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pPr lvl="0"/>
            <a:fld id="{C264F103-97C7-40DF-ABCE-B893D808C48F}" type="slidenum">
              <a:t>317</a:t>
            </a:fld>
            <a:endParaRPr lang="en-GB"/>
          </a:p>
        </p:txBody>
      </p:sp>
      <p:sp>
        <p:nvSpPr>
          <p:cNvPr id="2" name="Freeform 1"/>
          <p:cNvSpPr/>
          <p:nvPr/>
        </p:nvSpPr>
        <p:spPr>
          <a:xfrm>
            <a:off x="368279" y="1368720"/>
            <a:ext cx="5331960" cy="557244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ctr" anchorCtr="0" compatLnSpc="0"/>
          <a:lstStyle/>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p:txBody>
      </p:sp>
      <p:sp>
        <p:nvSpPr>
          <p:cNvPr id="3" name="Title 2"/>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Using a Python function </a:t>
            </a:r>
            <a:r>
              <a:rPr lang="en-GB">
                <a:latin typeface="Liberation Sans" pitchFamily="34"/>
              </a:rPr>
              <a:t>―</a:t>
            </a:r>
            <a:r>
              <a:rPr lang="en-GB"/>
              <a:t> 4</a:t>
            </a:r>
          </a:p>
        </p:txBody>
      </p:sp>
      <p:sp>
        <p:nvSpPr>
          <p:cNvPr id="4" name="TextBox 3"/>
          <p:cNvSpPr txBox="1"/>
          <p:nvPr/>
        </p:nvSpPr>
        <p:spPr>
          <a:xfrm>
            <a:off x="503999" y="1464840"/>
            <a:ext cx="5196240" cy="28400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dirty="0" err="1">
                <a:ln>
                  <a:noFill/>
                </a:ln>
                <a:latin typeface="Liberation Mono" pitchFamily="49"/>
                <a:ea typeface="WenQuanYi Micro Hei" pitchFamily="2"/>
                <a:cs typeface="Lohit Devanagari" pitchFamily="2"/>
              </a:rPr>
              <a:t>def</a:t>
            </a:r>
            <a:r>
              <a:rPr lang="en-GB" sz="2400" b="0" i="0" u="none" strike="noStrike" kern="1200" dirty="0">
                <a:ln>
                  <a:noFill/>
                </a:ln>
                <a:latin typeface="Liberation Mono" pitchFamily="49"/>
                <a:ea typeface="WenQuanYi Micro Hei" pitchFamily="2"/>
                <a:cs typeface="Lohit Devanagari" pitchFamily="2"/>
              </a:rPr>
              <a:t> total(numbers</a:t>
            </a:r>
            <a:r>
              <a:rPr lang="en-GB" sz="2400" b="0" i="0" u="none" strike="noStrike" kern="1200" dirty="0">
                <a:ln>
                  <a:noFill/>
                </a:ln>
                <a:latin typeface="Liberation Mono" pitchFamily="49"/>
                <a:ea typeface="Liberation Mono" pitchFamily="49"/>
                <a:cs typeface="Liberation Mono" pitchFamily="49"/>
              </a:rPr>
              <a:t>):</a:t>
            </a:r>
          </a:p>
          <a:p>
            <a:pPr marL="0" marR="0" lvl="0" indent="0" rtl="0" hangingPunct="0">
              <a:lnSpc>
                <a:spcPct val="100000"/>
              </a:lnSpc>
              <a:spcBef>
                <a:spcPts val="0"/>
              </a:spcBef>
              <a:spcAft>
                <a:spcPts val="0"/>
              </a:spcAft>
              <a:buNone/>
              <a:tabLst/>
            </a:pPr>
            <a:endParaRPr lang="en-GB" sz="2400" b="0" i="0" u="none" strike="noStrike" kern="1200" dirty="0">
              <a:ln>
                <a:noFill/>
              </a:ln>
              <a:latin typeface="Liberation Mono" pitchFamily="49"/>
              <a:ea typeface="Liberation Mono" pitchFamily="49"/>
              <a:cs typeface="Liberation Mono" pitchFamily="49"/>
            </a:endParaRPr>
          </a:p>
          <a:p>
            <a:pPr marL="0" marR="0" lvl="0" indent="0" rtl="0" hangingPunct="0">
              <a:lnSpc>
                <a:spcPct val="100000"/>
              </a:lnSpc>
              <a:spcBef>
                <a:spcPts val="0"/>
              </a:spcBef>
              <a:spcAft>
                <a:spcPts val="0"/>
              </a:spcAft>
              <a:buNone/>
              <a:tabLst/>
            </a:pPr>
            <a:r>
              <a:rPr lang="en-GB" sz="2400" b="0" i="0" u="none" strike="noStrike" kern="1200" dirty="0">
                <a:ln>
                  <a:noFill/>
                </a:ln>
                <a:latin typeface="Liberation Mono" pitchFamily="49"/>
                <a:ea typeface="Liberation Mono" pitchFamily="49"/>
                <a:cs typeface="Liberation Mono" pitchFamily="49"/>
              </a:rPr>
              <a:t>    </a:t>
            </a:r>
            <a:r>
              <a:rPr lang="en-GB" sz="2400" b="0" i="0" u="none" strike="noStrike" kern="1200" dirty="0" err="1">
                <a:ln>
                  <a:noFill/>
                </a:ln>
                <a:latin typeface="Liberation Mono" pitchFamily="49"/>
                <a:ea typeface="Liberation Mono" pitchFamily="49"/>
                <a:cs typeface="Liberation Mono" pitchFamily="49"/>
              </a:rPr>
              <a:t>sum_so_far</a:t>
            </a:r>
            <a:r>
              <a:rPr lang="en-GB" sz="2400" b="0" i="0" u="none" strike="noStrike" kern="1200" dirty="0">
                <a:ln>
                  <a:noFill/>
                </a:ln>
                <a:latin typeface="Liberation Mono" pitchFamily="49"/>
                <a:ea typeface="Liberation Mono" pitchFamily="49"/>
                <a:cs typeface="Liberation Mono" pitchFamily="49"/>
              </a:rPr>
              <a:t> = 0</a:t>
            </a:r>
          </a:p>
          <a:p>
            <a:pPr marL="0" marR="0" lvl="0" indent="0" rtl="0" hangingPunct="0">
              <a:lnSpc>
                <a:spcPct val="100000"/>
              </a:lnSpc>
              <a:spcBef>
                <a:spcPts val="0"/>
              </a:spcBef>
              <a:spcAft>
                <a:spcPts val="0"/>
              </a:spcAft>
              <a:buNone/>
              <a:tabLst/>
            </a:pPr>
            <a:endParaRPr lang="en-GB" sz="2400" b="0" i="0" u="none" strike="noStrike" kern="1200" dirty="0">
              <a:ln>
                <a:noFill/>
              </a:ln>
              <a:latin typeface="Liberation Mono" pitchFamily="49"/>
              <a:ea typeface="Liberation Mono" pitchFamily="49"/>
              <a:cs typeface="Liberation Mono" pitchFamily="49"/>
            </a:endParaRPr>
          </a:p>
          <a:p>
            <a:pPr marL="0" marR="0" lvl="0" indent="0" rtl="0" hangingPunct="0">
              <a:lnSpc>
                <a:spcPct val="100000"/>
              </a:lnSpc>
              <a:spcBef>
                <a:spcPts val="0"/>
              </a:spcBef>
              <a:spcAft>
                <a:spcPts val="0"/>
              </a:spcAft>
              <a:buNone/>
              <a:tabLst/>
            </a:pPr>
            <a:r>
              <a:rPr lang="en-GB" sz="2400" b="0" i="0" u="none" strike="noStrike" kern="1200" dirty="0">
                <a:ln>
                  <a:noFill/>
                </a:ln>
                <a:latin typeface="Liberation Mono" pitchFamily="49"/>
                <a:ea typeface="Liberation Mono" pitchFamily="49"/>
                <a:cs typeface="Liberation Mono" pitchFamily="49"/>
              </a:rPr>
              <a:t>    for number in numbers:</a:t>
            </a:r>
          </a:p>
          <a:p>
            <a:pPr marL="0" marR="0" lvl="0" indent="0" rtl="0" hangingPunct="0">
              <a:lnSpc>
                <a:spcPct val="100000"/>
              </a:lnSpc>
              <a:spcBef>
                <a:spcPts val="0"/>
              </a:spcBef>
              <a:spcAft>
                <a:spcPts val="0"/>
              </a:spcAft>
              <a:buNone/>
              <a:tabLst/>
            </a:pPr>
            <a:r>
              <a:rPr lang="en-GB" sz="2400" b="0" i="0" u="none" strike="noStrike" kern="1200" dirty="0">
                <a:ln>
                  <a:noFill/>
                </a:ln>
                <a:latin typeface="Liberation Mono" pitchFamily="49"/>
                <a:ea typeface="Liberation Mono" pitchFamily="49"/>
                <a:cs typeface="Liberation Mono" pitchFamily="49"/>
              </a:rPr>
              <a:t>        </a:t>
            </a:r>
            <a:r>
              <a:rPr lang="en-GB" sz="2400" b="0" i="0" u="none" strike="noStrike" kern="1200" dirty="0" err="1">
                <a:ln>
                  <a:noFill/>
                </a:ln>
                <a:latin typeface="Liberation Mono" pitchFamily="49"/>
                <a:ea typeface="Liberation Mono" pitchFamily="49"/>
                <a:cs typeface="Liberation Mono" pitchFamily="49"/>
              </a:rPr>
              <a:t>sum_so_far</a:t>
            </a:r>
            <a:r>
              <a:rPr lang="en-GB" sz="2400" b="0" i="0" u="none" strike="noStrike" kern="1200" dirty="0">
                <a:ln>
                  <a:noFill/>
                </a:ln>
                <a:latin typeface="Liberation Mono" pitchFamily="49"/>
                <a:ea typeface="Liberation Mono" pitchFamily="49"/>
                <a:cs typeface="Liberation Mono" pitchFamily="49"/>
              </a:rPr>
              <a:t> += number</a:t>
            </a:r>
          </a:p>
          <a:p>
            <a:pPr marL="0" marR="0" lvl="0" indent="0" rtl="0" hangingPunct="0">
              <a:lnSpc>
                <a:spcPct val="100000"/>
              </a:lnSpc>
              <a:spcBef>
                <a:spcPts val="0"/>
              </a:spcBef>
              <a:spcAft>
                <a:spcPts val="0"/>
              </a:spcAft>
              <a:buNone/>
              <a:tabLst/>
            </a:pPr>
            <a:endParaRPr lang="en-GB" sz="2400" b="0" i="0" u="none" strike="noStrike" kern="1200" dirty="0">
              <a:ln>
                <a:noFill/>
              </a:ln>
              <a:latin typeface="Liberation Mono" pitchFamily="49"/>
              <a:ea typeface="Liberation Mono" pitchFamily="49"/>
              <a:cs typeface="Liberation Mono" pitchFamily="49"/>
            </a:endParaRPr>
          </a:p>
          <a:p>
            <a:pPr marL="0" marR="0" lvl="0" indent="0" rtl="0" hangingPunct="0">
              <a:lnSpc>
                <a:spcPct val="100000"/>
              </a:lnSpc>
              <a:spcBef>
                <a:spcPts val="0"/>
              </a:spcBef>
              <a:spcAft>
                <a:spcPts val="0"/>
              </a:spcAft>
              <a:buNone/>
              <a:tabLst/>
            </a:pPr>
            <a:r>
              <a:rPr lang="en-GB" sz="2400" b="0" i="0" u="none" strike="noStrike" kern="1200" dirty="0">
                <a:ln>
                  <a:noFill/>
                </a:ln>
                <a:latin typeface="Liberation Mono" pitchFamily="49"/>
                <a:ea typeface="Liberation Mono" pitchFamily="49"/>
                <a:cs typeface="Liberation Mono" pitchFamily="49"/>
              </a:rPr>
              <a:t>    return </a:t>
            </a:r>
            <a:r>
              <a:rPr lang="en-GB" sz="2400" b="0" i="0" u="none" strike="noStrike" kern="1200" dirty="0" err="1">
                <a:ln>
                  <a:noFill/>
                </a:ln>
                <a:latin typeface="Liberation Mono" pitchFamily="49"/>
                <a:ea typeface="Liberation Mono" pitchFamily="49"/>
                <a:cs typeface="Liberation Mono" pitchFamily="49"/>
              </a:rPr>
              <a:t>sum_so_far</a:t>
            </a:r>
            <a:endParaRPr lang="en-GB" sz="2400" b="0" i="0" u="none" strike="noStrike" kern="1200" dirty="0">
              <a:ln>
                <a:noFill/>
              </a:ln>
              <a:latin typeface="Liberation Mono" pitchFamily="49"/>
              <a:ea typeface="Liberation Mono" pitchFamily="49"/>
              <a:cs typeface="Liberation Mono" pitchFamily="49"/>
            </a:endParaRPr>
          </a:p>
        </p:txBody>
      </p:sp>
      <p:sp>
        <p:nvSpPr>
          <p:cNvPr id="5" name="TextBox 4"/>
          <p:cNvSpPr txBox="1"/>
          <p:nvPr/>
        </p:nvSpPr>
        <p:spPr>
          <a:xfrm>
            <a:off x="503999" y="5065200"/>
            <a:ext cx="42818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dirty="0">
                <a:ln>
                  <a:noFill/>
                </a:ln>
                <a:latin typeface="Liberation Mono" pitchFamily="49"/>
                <a:ea typeface="Liberation Mono" pitchFamily="49"/>
                <a:cs typeface="Liberation Mono" pitchFamily="49"/>
              </a:rPr>
              <a:t>print(total([1, 2, 3]))</a:t>
            </a:r>
          </a:p>
        </p:txBody>
      </p:sp>
      <p:sp>
        <p:nvSpPr>
          <p:cNvPr id="6" name="TextBox 5"/>
          <p:cNvSpPr txBox="1"/>
          <p:nvPr/>
        </p:nvSpPr>
        <p:spPr>
          <a:xfrm>
            <a:off x="3331080" y="652284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total1.py</a:t>
            </a:r>
          </a:p>
        </p:txBody>
      </p:sp>
      <p:sp>
        <p:nvSpPr>
          <p:cNvPr id="7" name="TextBox 6"/>
          <p:cNvSpPr txBox="1"/>
          <p:nvPr/>
        </p:nvSpPr>
        <p:spPr>
          <a:xfrm>
            <a:off x="6129720" y="244872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8" name="TextBox 7"/>
          <p:cNvSpPr txBox="1"/>
          <p:nvPr/>
        </p:nvSpPr>
        <p:spPr>
          <a:xfrm>
            <a:off x="6495480" y="2448720"/>
            <a:ext cx="3183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python3 total1.py</a:t>
            </a:r>
          </a:p>
        </p:txBody>
      </p:sp>
      <p:sp>
        <p:nvSpPr>
          <p:cNvPr id="9" name="TextBox 8"/>
          <p:cNvSpPr txBox="1"/>
          <p:nvPr/>
        </p:nvSpPr>
        <p:spPr>
          <a:xfrm>
            <a:off x="6129720" y="316872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6</a:t>
            </a:r>
          </a:p>
        </p:txBody>
      </p:sp>
      <p:sp>
        <p:nvSpPr>
          <p:cNvPr id="10" name="TextBox 9"/>
          <p:cNvSpPr txBox="1"/>
          <p:nvPr/>
        </p:nvSpPr>
        <p:spPr>
          <a:xfrm>
            <a:off x="6489720" y="1728719"/>
            <a:ext cx="22244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nb: Unix prompt</a:t>
            </a:r>
          </a:p>
        </p:txBody>
      </p:sp>
      <p:cxnSp>
        <p:nvCxnSpPr>
          <p:cNvPr id="11" name="Elbow Connector 10"/>
          <p:cNvCxnSpPr>
            <a:stCxn id="10" idx="1"/>
            <a:endCxn id="7" idx="0"/>
          </p:cNvCxnSpPr>
          <p:nvPr/>
        </p:nvCxnSpPr>
        <p:spPr>
          <a:xfrm rot="10800000" flipV="1">
            <a:off x="6257520" y="1934818"/>
            <a:ext cx="232200" cy="513901"/>
          </a:xfrm>
          <a:prstGeom prst="bentConnector2">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name="page318">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pPr lvl="0"/>
            <a:fld id="{B4BE1D07-7C53-45C3-AA0D-E5F48EF0EAFD}" type="slidenum">
              <a:t>318</a:t>
            </a:fld>
            <a:endParaRPr lang="en-GB"/>
          </a:p>
        </p:txBody>
      </p:sp>
      <p:sp>
        <p:nvSpPr>
          <p:cNvPr id="2" name="Freeform 1"/>
          <p:cNvSpPr/>
          <p:nvPr/>
        </p:nvSpPr>
        <p:spPr>
          <a:xfrm>
            <a:off x="437760" y="1368719"/>
            <a:ext cx="5331960" cy="557244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ctr" anchorCtr="0" compatLnSpc="0"/>
          <a:lstStyle/>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p:txBody>
      </p:sp>
      <p:sp>
        <p:nvSpPr>
          <p:cNvPr id="3" name="Title 2"/>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Using a Python function </a:t>
            </a:r>
            <a:r>
              <a:rPr lang="en-GB">
                <a:latin typeface="Liberation Sans" pitchFamily="34"/>
              </a:rPr>
              <a:t>―</a:t>
            </a:r>
            <a:r>
              <a:rPr lang="en-GB"/>
              <a:t> 5</a:t>
            </a:r>
          </a:p>
        </p:txBody>
      </p:sp>
      <p:sp>
        <p:nvSpPr>
          <p:cNvPr id="4" name="TextBox 3"/>
          <p:cNvSpPr txBox="1"/>
          <p:nvPr/>
        </p:nvSpPr>
        <p:spPr>
          <a:xfrm>
            <a:off x="503999" y="1464840"/>
            <a:ext cx="5196240" cy="28400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def total(numbers</a:t>
            </a:r>
            <a:r>
              <a:rPr lang="en-GB" sz="2400" b="0" i="0" u="none" strike="noStrike" kern="1200">
                <a:ln>
                  <a:noFill/>
                </a:ln>
                <a:latin typeface="Liberation Mono" pitchFamily="49"/>
                <a:ea typeface="Liberation Mono" pitchFamily="49"/>
                <a:cs typeface="Liberation Mono" pitchFamily="49"/>
              </a:rPr>
              <a:t>):</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Liberation Mono" pitchFamily="49"/>
              <a:cs typeface="Liberation Mono" pitchFamily="49"/>
            </a:endParaRP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sum_so_far = 0</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Liberation Mono" pitchFamily="49"/>
              <a:cs typeface="Liberation Mono" pitchFamily="49"/>
            </a:endParaRP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for number in numbers:</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sum_so_far += number</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Liberation Mono" pitchFamily="49"/>
              <a:cs typeface="Liberation Mono" pitchFamily="49"/>
            </a:endParaRP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return sum_so_far</a:t>
            </a:r>
          </a:p>
        </p:txBody>
      </p:sp>
      <p:sp>
        <p:nvSpPr>
          <p:cNvPr id="5" name="TextBox 4"/>
          <p:cNvSpPr txBox="1"/>
          <p:nvPr/>
        </p:nvSpPr>
        <p:spPr>
          <a:xfrm>
            <a:off x="503999" y="5065200"/>
            <a:ext cx="4830480" cy="111024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print(total([1, 2, 3]))</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print(total([7,-4,1,6,0]))</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print(total([]))</a:t>
            </a:r>
          </a:p>
        </p:txBody>
      </p:sp>
      <p:sp>
        <p:nvSpPr>
          <p:cNvPr id="6" name="TextBox 5"/>
          <p:cNvSpPr txBox="1"/>
          <p:nvPr/>
        </p:nvSpPr>
        <p:spPr>
          <a:xfrm>
            <a:off x="3331080" y="652284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total2.py</a:t>
            </a:r>
          </a:p>
        </p:txBody>
      </p:sp>
      <p:sp>
        <p:nvSpPr>
          <p:cNvPr id="7" name="TextBox 6"/>
          <p:cNvSpPr txBox="1"/>
          <p:nvPr/>
        </p:nvSpPr>
        <p:spPr>
          <a:xfrm>
            <a:off x="6129720" y="244872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8" name="TextBox 7"/>
          <p:cNvSpPr txBox="1"/>
          <p:nvPr/>
        </p:nvSpPr>
        <p:spPr>
          <a:xfrm>
            <a:off x="6495480" y="2448720"/>
            <a:ext cx="3183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python3 total2.py</a:t>
            </a:r>
          </a:p>
        </p:txBody>
      </p:sp>
      <p:sp>
        <p:nvSpPr>
          <p:cNvPr id="9" name="TextBox 8"/>
          <p:cNvSpPr txBox="1"/>
          <p:nvPr/>
        </p:nvSpPr>
        <p:spPr>
          <a:xfrm>
            <a:off x="6129720" y="3168720"/>
            <a:ext cx="438480" cy="11102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6</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10</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0</a:t>
            </a:r>
          </a:p>
        </p:txBody>
      </p:sp>
      <p:sp>
        <p:nvSpPr>
          <p:cNvPr id="10" name="TextBox 9"/>
          <p:cNvSpPr txBox="1"/>
          <p:nvPr/>
        </p:nvSpPr>
        <p:spPr>
          <a:xfrm>
            <a:off x="6129720" y="5244480"/>
            <a:ext cx="227628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Use the function</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multiple times</a:t>
            </a:r>
          </a:p>
        </p:txBody>
      </p:sp>
      <p:cxnSp>
        <p:nvCxnSpPr>
          <p:cNvPr id="11" name="Straight Arrow Connector 10"/>
          <p:cNvCxnSpPr>
            <a:stCxn id="10" idx="1"/>
            <a:endCxn id="5" idx="3"/>
          </p:cNvCxnSpPr>
          <p:nvPr/>
        </p:nvCxnSpPr>
        <p:spPr>
          <a:xfrm flipH="1" flipV="1">
            <a:off x="5334479" y="5620320"/>
            <a:ext cx="795241" cy="18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name="page319">
    <p:spTree>
      <p:nvGrpSpPr>
        <p:cNvPr id="1" name=""/>
        <p:cNvGrpSpPr/>
        <p:nvPr/>
      </p:nvGrpSpPr>
      <p:grpSpPr>
        <a:xfrm>
          <a:off x="0" y="0"/>
          <a:ext cx="0" cy="0"/>
          <a:chOff x="0" y="0"/>
          <a:chExt cx="0" cy="0"/>
        </a:xfrm>
      </p:grpSpPr>
      <p:sp>
        <p:nvSpPr>
          <p:cNvPr id="9" name="Slide Number Placeholder 1"/>
          <p:cNvSpPr>
            <a:spLocks noGrp="1"/>
          </p:cNvSpPr>
          <p:nvPr>
            <p:ph type="sldNum" sz="quarter" idx="10"/>
          </p:nvPr>
        </p:nvSpPr>
        <p:spPr/>
        <p:txBody>
          <a:bodyPr/>
          <a:lstStyle/>
          <a:p>
            <a:pPr lvl="0"/>
            <a:fld id="{55CAF12D-C1F9-42F4-93B2-A560AE201E5F}" type="slidenum">
              <a:t>319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Progress</a:t>
            </a:r>
          </a:p>
        </p:txBody>
      </p:sp>
      <p:sp>
        <p:nvSpPr>
          <p:cNvPr id="3" name="TextBox 2"/>
          <p:cNvSpPr txBox="1"/>
          <p:nvPr/>
        </p:nvSpPr>
        <p:spPr>
          <a:xfrm>
            <a:off x="503999" y="2184480"/>
            <a:ext cx="1393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Functions</a:t>
            </a:r>
          </a:p>
        </p:txBody>
      </p:sp>
      <p:sp>
        <p:nvSpPr>
          <p:cNvPr id="4" name="TextBox 3"/>
          <p:cNvSpPr txBox="1"/>
          <p:nvPr/>
        </p:nvSpPr>
        <p:spPr>
          <a:xfrm>
            <a:off x="503999" y="3264840"/>
            <a:ext cx="35643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“Structured programming”</a:t>
            </a:r>
          </a:p>
        </p:txBody>
      </p:sp>
      <p:sp>
        <p:nvSpPr>
          <p:cNvPr id="5" name="TextBox 4"/>
          <p:cNvSpPr txBox="1"/>
          <p:nvPr/>
        </p:nvSpPr>
        <p:spPr>
          <a:xfrm>
            <a:off x="503999" y="4345200"/>
            <a:ext cx="25981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Defining a function</a:t>
            </a:r>
          </a:p>
        </p:txBody>
      </p:sp>
      <p:sp>
        <p:nvSpPr>
          <p:cNvPr id="6" name="TextBox 5"/>
          <p:cNvSpPr txBox="1"/>
          <p:nvPr/>
        </p:nvSpPr>
        <p:spPr>
          <a:xfrm>
            <a:off x="503999" y="5425560"/>
            <a:ext cx="24624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Returning a value</a:t>
            </a:r>
          </a:p>
        </p:txBody>
      </p:sp>
      <p:sp>
        <p:nvSpPr>
          <p:cNvPr id="7" name="TextBox 6"/>
          <p:cNvSpPr txBox="1"/>
          <p:nvPr/>
        </p:nvSpPr>
        <p:spPr>
          <a:xfrm>
            <a:off x="5184000" y="4345200"/>
            <a:ext cx="373176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def function(input):</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    ...</a:t>
            </a:r>
          </a:p>
        </p:txBody>
      </p:sp>
      <p:sp>
        <p:nvSpPr>
          <p:cNvPr id="8" name="TextBox 7"/>
          <p:cNvSpPr txBox="1"/>
          <p:nvPr/>
        </p:nvSpPr>
        <p:spPr>
          <a:xfrm>
            <a:off x="5184000" y="542556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return output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pPr lvl="0"/>
            <a:fld id="{9B174A3E-C7E3-4100-9A26-93478FB7D146}" type="slidenum">
              <a:t>32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Adding arbitrary quotes</a:t>
            </a:r>
          </a:p>
        </p:txBody>
      </p:sp>
      <p:sp>
        <p:nvSpPr>
          <p:cNvPr id="3" name="TextBox 2"/>
          <p:cNvSpPr txBox="1"/>
          <p:nvPr/>
        </p:nvSpPr>
        <p:spPr>
          <a:xfrm>
            <a:off x="468720" y="25221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188719" y="2522160"/>
            <a:ext cx="629351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print('He said \'hello\' to her.')</a:t>
            </a:r>
          </a:p>
        </p:txBody>
      </p:sp>
      <p:sp>
        <p:nvSpPr>
          <p:cNvPr id="5" name="TextBox 4"/>
          <p:cNvSpPr txBox="1"/>
          <p:nvPr/>
        </p:nvSpPr>
        <p:spPr>
          <a:xfrm>
            <a:off x="468720" y="3241800"/>
            <a:ext cx="42818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Mono" pitchFamily="49"/>
                <a:ea typeface="WenQuanYi Micro Hei" pitchFamily="2"/>
                <a:cs typeface="Lohit Devanagari" pitchFamily="2"/>
              </a:rPr>
              <a:t>He said 'hello' to her.</a:t>
            </a:r>
          </a:p>
        </p:txBody>
      </p:sp>
      <p:sp>
        <p:nvSpPr>
          <p:cNvPr id="6" name="TextBox 5"/>
          <p:cNvSpPr txBox="1"/>
          <p:nvPr/>
        </p:nvSpPr>
        <p:spPr>
          <a:xfrm>
            <a:off x="1548719" y="4321800"/>
            <a:ext cx="560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00"/>
                </a:solidFill>
                <a:latin typeface="Liberation Mono" pitchFamily="49"/>
                <a:ea typeface="WenQuanYi Micro Hei" pitchFamily="2"/>
                <a:cs typeface="Lohit Devanagari" pitchFamily="2"/>
              </a:rPr>
              <a:t>\'</a:t>
            </a:r>
          </a:p>
        </p:txBody>
      </p:sp>
      <p:sp>
        <p:nvSpPr>
          <p:cNvPr id="7" name="TextBox 6"/>
          <p:cNvSpPr txBox="1"/>
          <p:nvPr/>
        </p:nvSpPr>
        <p:spPr>
          <a:xfrm>
            <a:off x="1549080" y="5401800"/>
            <a:ext cx="56016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00"/>
                </a:solidFill>
                <a:latin typeface="Liberation Mono" pitchFamily="49"/>
                <a:ea typeface="WenQuanYi Micro Hei" pitchFamily="2"/>
                <a:cs typeface="Lohit Devanagari" pitchFamily="2"/>
              </a:rPr>
              <a:t>\</a:t>
            </a:r>
            <a:r>
              <a:rPr lang="en-GB" sz="3200" b="0" i="0" u="none" strike="noStrike" kern="1200">
                <a:ln>
                  <a:noFill/>
                </a:ln>
                <a:solidFill>
                  <a:srgbClr val="000000"/>
                </a:solidFill>
                <a:latin typeface="Liberation Mono" pitchFamily="49"/>
                <a:ea typeface="Liberation Mono" pitchFamily="49"/>
                <a:cs typeface="Liberation Mono" pitchFamily="49"/>
              </a:rPr>
              <a:t>"</a:t>
            </a:r>
          </a:p>
        </p:txBody>
      </p:sp>
      <p:sp>
        <p:nvSpPr>
          <p:cNvPr id="8" name="TextBox 7"/>
          <p:cNvSpPr txBox="1"/>
          <p:nvPr/>
        </p:nvSpPr>
        <p:spPr>
          <a:xfrm>
            <a:off x="4069080" y="432180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00"/>
                </a:solidFill>
                <a:latin typeface="Liberation Mono" pitchFamily="49"/>
                <a:ea typeface="WenQuanYi Micro Hei" pitchFamily="2"/>
                <a:cs typeface="Lohit Devanagari" pitchFamily="2"/>
              </a:rPr>
              <a:t>'</a:t>
            </a:r>
          </a:p>
        </p:txBody>
      </p:sp>
      <p:sp>
        <p:nvSpPr>
          <p:cNvPr id="9" name="TextBox 8"/>
          <p:cNvSpPr txBox="1"/>
          <p:nvPr/>
        </p:nvSpPr>
        <p:spPr>
          <a:xfrm>
            <a:off x="4069440" y="540180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00"/>
                </a:solidFill>
                <a:latin typeface="Liberation Mono" pitchFamily="49"/>
                <a:ea typeface="Liberation Mono" pitchFamily="49"/>
                <a:cs typeface="Liberation Mono" pitchFamily="49"/>
              </a:rPr>
              <a:t>"</a:t>
            </a:r>
          </a:p>
        </p:txBody>
      </p:sp>
      <p:cxnSp>
        <p:nvCxnSpPr>
          <p:cNvPr id="10" name="Straight Arrow Connector 9"/>
          <p:cNvCxnSpPr>
            <a:stCxn id="6" idx="3"/>
            <a:endCxn id="8" idx="1"/>
          </p:cNvCxnSpPr>
          <p:nvPr/>
        </p:nvCxnSpPr>
        <p:spPr>
          <a:xfrm>
            <a:off x="2109239" y="4588200"/>
            <a:ext cx="1959841" cy="0"/>
          </a:xfrm>
          <a:prstGeom prst="straightConnector1">
            <a:avLst/>
          </a:prstGeom>
          <a:noFill/>
          <a:ln w="18000">
            <a:solidFill>
              <a:srgbClr val="800080"/>
            </a:solidFill>
            <a:prstDash val="solid"/>
            <a:tailEnd type="arrow"/>
          </a:ln>
        </p:spPr>
      </p:cxnSp>
      <p:cxnSp>
        <p:nvCxnSpPr>
          <p:cNvPr id="11" name="Straight Arrow Connector 10"/>
          <p:cNvCxnSpPr>
            <a:stCxn id="7" idx="3"/>
            <a:endCxn id="9" idx="1"/>
          </p:cNvCxnSpPr>
          <p:nvPr/>
        </p:nvCxnSpPr>
        <p:spPr>
          <a:xfrm>
            <a:off x="2109240" y="5668200"/>
            <a:ext cx="1960200" cy="0"/>
          </a:xfrm>
          <a:prstGeom prst="straightConnector1">
            <a:avLst/>
          </a:prstGeom>
          <a:noFill/>
          <a:ln w="18000">
            <a:solidFill>
              <a:srgbClr val="800080"/>
            </a:solidFill>
            <a:prstDash val="solid"/>
            <a:tailEnd type="arrow"/>
          </a:ln>
        </p:spPr>
      </p:cxnSp>
      <p:sp>
        <p:nvSpPr>
          <p:cNvPr id="12" name="TextBox 11"/>
          <p:cNvSpPr txBox="1"/>
          <p:nvPr/>
        </p:nvSpPr>
        <p:spPr>
          <a:xfrm>
            <a:off x="5149080" y="5401800"/>
            <a:ext cx="153143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Sans" pitchFamily="18"/>
                <a:ea typeface="WenQuanYi Micro Hei" pitchFamily="2"/>
                <a:cs typeface="Lohit Devanagari" pitchFamily="2"/>
              </a:rPr>
              <a:t>“Escaping”</a:t>
            </a:r>
          </a:p>
        </p:txBody>
      </p:sp>
      <p:sp>
        <p:nvSpPr>
          <p:cNvPr id="13" name="TextBox 12"/>
          <p:cNvSpPr txBox="1"/>
          <p:nvPr/>
        </p:nvSpPr>
        <p:spPr>
          <a:xfrm>
            <a:off x="5149440" y="4322160"/>
            <a:ext cx="224280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Sans" pitchFamily="18"/>
                <a:ea typeface="WenQuanYi Micro Hei" pitchFamily="2"/>
                <a:cs typeface="Lohit Devanagari" pitchFamily="2"/>
              </a:rPr>
              <a:t>Just an ordinary</a:t>
            </a:r>
          </a:p>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Sans" pitchFamily="18"/>
                <a:ea typeface="WenQuanYi Micro Hei" pitchFamily="2"/>
                <a:cs typeface="Lohit Devanagari" pitchFamily="2"/>
              </a:rPr>
              <a:t>character.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name="page320">
    <p:spTree>
      <p:nvGrpSpPr>
        <p:cNvPr id="1" name=""/>
        <p:cNvGrpSpPr/>
        <p:nvPr/>
      </p:nvGrpSpPr>
      <p:grpSpPr>
        <a:xfrm>
          <a:off x="0" y="0"/>
          <a:ext cx="0" cy="0"/>
          <a:chOff x="0" y="0"/>
          <a:chExt cx="0" cy="0"/>
        </a:xfrm>
      </p:grpSpPr>
      <p:sp>
        <p:nvSpPr>
          <p:cNvPr id="6" name="Slide Number Placeholder 1"/>
          <p:cNvSpPr>
            <a:spLocks noGrp="1"/>
          </p:cNvSpPr>
          <p:nvPr>
            <p:ph type="sldNum" sz="quarter" idx="10"/>
          </p:nvPr>
        </p:nvSpPr>
        <p:spPr/>
        <p:txBody>
          <a:bodyPr/>
          <a:lstStyle/>
          <a:p>
            <a:pPr lvl="0"/>
            <a:fld id="{92BE4F58-109B-4C3B-8BB9-AFDC579CB269}" type="slidenum">
              <a:t>320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Exercise 18</a:t>
            </a:r>
          </a:p>
        </p:txBody>
      </p:sp>
      <p:grpSp>
        <p:nvGrpSpPr>
          <p:cNvPr id="3" name="Group 2"/>
          <p:cNvGrpSpPr/>
          <p:nvPr/>
        </p:nvGrpSpPr>
        <p:grpSpPr>
          <a:xfrm>
            <a:off x="7558920" y="6292440"/>
            <a:ext cx="2250359" cy="871200"/>
            <a:chOff x="7558920" y="6292440"/>
            <a:chExt cx="2250359" cy="871200"/>
          </a:xfrm>
        </p:grpSpPr>
        <p:sp>
          <p:nvSpPr>
            <p:cNvPr id="4" name="TextBox 3"/>
            <p:cNvSpPr txBox="1"/>
            <p:nvPr/>
          </p:nvSpPr>
          <p:spPr>
            <a:xfrm>
              <a:off x="8415360" y="6427800"/>
              <a:ext cx="1393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5 minutes</a:t>
              </a:r>
            </a:p>
          </p:txBody>
        </p:sp>
        <p:pic>
          <p:nvPicPr>
            <p:cNvPr id="5" name="Picture 4"/>
            <p:cNvPicPr>
              <a:picLocks noChangeAspect="1"/>
            </p:cNvPicPr>
            <p:nvPr/>
          </p:nvPicPr>
          <p:blipFill>
            <a:blip r:embed="rId3">
              <a:lum/>
              <a:alphaModFix/>
            </a:blip>
            <a:srcRect/>
            <a:stretch>
              <a:fillRect/>
            </a:stretch>
          </p:blipFill>
          <p:spPr>
            <a:xfrm>
              <a:off x="7558920" y="6292440"/>
              <a:ext cx="871200" cy="871200"/>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name="page321">
    <p:spTree>
      <p:nvGrpSpPr>
        <p:cNvPr id="1" name=""/>
        <p:cNvGrpSpPr/>
        <p:nvPr/>
      </p:nvGrpSpPr>
      <p:grpSpPr>
        <a:xfrm>
          <a:off x="0" y="0"/>
          <a:ext cx="0" cy="0"/>
          <a:chOff x="0" y="0"/>
          <a:chExt cx="0" cy="0"/>
        </a:xfrm>
      </p:grpSpPr>
      <p:sp>
        <p:nvSpPr>
          <p:cNvPr id="10" name="Slide Number Placeholder 1"/>
          <p:cNvSpPr>
            <a:spLocks noGrp="1"/>
          </p:cNvSpPr>
          <p:nvPr>
            <p:ph type="sldNum" sz="quarter" idx="10"/>
          </p:nvPr>
        </p:nvSpPr>
        <p:spPr/>
        <p:txBody>
          <a:bodyPr/>
          <a:lstStyle/>
          <a:p>
            <a:pPr lvl="0"/>
            <a:fld id="{ED9807AE-17F5-42B9-99E9-392F6C50B6AF}" type="slidenum">
              <a:t>321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Reminder about indices</a:t>
            </a:r>
          </a:p>
        </p:txBody>
      </p:sp>
      <p:sp>
        <p:nvSpPr>
          <p:cNvPr id="3" name="TextBox 2"/>
          <p:cNvSpPr txBox="1"/>
          <p:nvPr/>
        </p:nvSpPr>
        <p:spPr>
          <a:xfrm>
            <a:off x="503999" y="1825200"/>
            <a:ext cx="6842160" cy="18021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def total(numbers</a:t>
            </a:r>
            <a:r>
              <a:rPr lang="en-GB" sz="2400" b="0" i="0" u="none" strike="noStrike" kern="1200">
                <a:ln>
                  <a:noFill/>
                </a:ln>
                <a:latin typeface="Liberation Mono" pitchFamily="49"/>
                <a:ea typeface="Liberation Mono" pitchFamily="49"/>
                <a:cs typeface="Liberation Mono" pitchFamily="49"/>
              </a:rPr>
              <a: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sum_so_far = 0</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a:t>
            </a:r>
            <a:r>
              <a:rPr lang="en-GB" sz="2400" b="0" i="0" u="none" strike="noStrike" kern="1200">
                <a:ln>
                  <a:noFill/>
                </a:ln>
                <a:solidFill>
                  <a:srgbClr val="0000FF"/>
                </a:solidFill>
                <a:latin typeface="Liberation Mono" pitchFamily="49"/>
                <a:ea typeface="Liberation Mono" pitchFamily="49"/>
                <a:cs typeface="Liberation Mono" pitchFamily="49"/>
              </a:rPr>
              <a:t>for number in numbers:           </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sum_so_far += </a:t>
            </a:r>
            <a:r>
              <a:rPr lang="en-GB" sz="2400" b="0" i="0" u="none" strike="noStrike" kern="1200">
                <a:ln>
                  <a:noFill/>
                </a:ln>
                <a:solidFill>
                  <a:srgbClr val="FF0000"/>
                </a:solidFill>
                <a:latin typeface="Liberation Mono" pitchFamily="49"/>
                <a:ea typeface="Liberation Mono" pitchFamily="49"/>
                <a:cs typeface="Liberation Mono" pitchFamily="49"/>
              </a:rPr>
              <a:t>number</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return sum_so_far</a:t>
            </a:r>
          </a:p>
        </p:txBody>
      </p:sp>
      <p:sp>
        <p:nvSpPr>
          <p:cNvPr id="4" name="TextBox 3"/>
          <p:cNvSpPr txBox="1"/>
          <p:nvPr/>
        </p:nvSpPr>
        <p:spPr>
          <a:xfrm>
            <a:off x="503999" y="5065200"/>
            <a:ext cx="9567000" cy="30225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def total(numbers</a:t>
            </a:r>
            <a:r>
              <a:rPr lang="en-GB" sz="2400" b="0" i="0" u="none" strike="noStrike" kern="1200">
                <a:ln>
                  <a:noFill/>
                </a:ln>
                <a:latin typeface="Liberation Mono" pitchFamily="49"/>
                <a:ea typeface="Liberation Mono" pitchFamily="49"/>
                <a:cs typeface="Liberation Mono" pitchFamily="49"/>
              </a:rPr>
              <a: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sum_so_far = 0</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a:t>
            </a:r>
            <a:r>
              <a:rPr lang="en-GB" sz="2400" b="0" i="0" u="none" strike="noStrike" kern="1200">
                <a:ln>
                  <a:noFill/>
                </a:ln>
                <a:solidFill>
                  <a:srgbClr val="0000FF"/>
                </a:solidFill>
                <a:latin typeface="Liberation Mono" pitchFamily="49"/>
                <a:ea typeface="Liberation Mono" pitchFamily="49"/>
                <a:cs typeface="Liberation Mono" pitchFamily="49"/>
              </a:rPr>
              <a:t>for index in range(len(numbers)):</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sum_so_far += </a:t>
            </a:r>
            <a:r>
              <a:rPr lang="en-GB" sz="2400" b="0" i="0" u="none" strike="noStrike" kern="1200">
                <a:ln>
                  <a:noFill/>
                </a:ln>
                <a:solidFill>
                  <a:srgbClr val="FF0000"/>
                </a:solidFill>
                <a:latin typeface="Liberation Mono" pitchFamily="49"/>
                <a:ea typeface="Liberation Mono" pitchFamily="49"/>
                <a:cs typeface="Liberation Mono" pitchFamily="49"/>
              </a:rPr>
              <a:t>numbers[index]</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return sum_so_far</a:t>
            </a:r>
          </a:p>
        </p:txBody>
      </p:sp>
      <p:sp>
        <p:nvSpPr>
          <p:cNvPr id="5" name="TextBox 4"/>
          <p:cNvSpPr txBox="1"/>
          <p:nvPr/>
        </p:nvSpPr>
        <p:spPr>
          <a:xfrm>
            <a:off x="8228520" y="4140360"/>
            <a:ext cx="14961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Equivalent</a:t>
            </a:r>
          </a:p>
        </p:txBody>
      </p:sp>
      <p:cxnSp>
        <p:nvCxnSpPr>
          <p:cNvPr id="6" name="Elbow Connector 5"/>
          <p:cNvCxnSpPr>
            <a:stCxn id="5" idx="1"/>
            <a:endCxn id="3" idx="3"/>
          </p:cNvCxnSpPr>
          <p:nvPr/>
        </p:nvCxnSpPr>
        <p:spPr>
          <a:xfrm rot="10800000">
            <a:off x="7346160" y="2726280"/>
            <a:ext cx="882361" cy="1620180"/>
          </a:xfrm>
          <a:prstGeom prst="bentConnector3">
            <a:avLst/>
          </a:prstGeom>
          <a:noFill/>
          <a:ln w="18000">
            <a:solidFill>
              <a:srgbClr val="00FFFF"/>
            </a:solidFill>
            <a:prstDash val="solid"/>
            <a:tailEnd type="arrow"/>
          </a:ln>
        </p:spPr>
      </p:cxnSp>
      <p:cxnSp>
        <p:nvCxnSpPr>
          <p:cNvPr id="7" name="Elbow Connector 6"/>
          <p:cNvCxnSpPr>
            <a:stCxn id="5" idx="1"/>
          </p:cNvCxnSpPr>
          <p:nvPr/>
        </p:nvCxnSpPr>
        <p:spPr>
          <a:xfrm flipH="1">
            <a:off x="5287320" y="4346280"/>
            <a:ext cx="2941200" cy="718920"/>
          </a:xfrm>
          <a:prstGeom prst="bentConnector3">
            <a:avLst/>
          </a:prstGeom>
          <a:noFill/>
          <a:ln w="18000">
            <a:solidFill>
              <a:srgbClr val="00FFFF"/>
            </a:solidFill>
            <a:prstDash val="solid"/>
            <a:tailEnd type="arrow"/>
          </a:ln>
        </p:spPr>
      </p:cxnSp>
      <p:sp>
        <p:nvSpPr>
          <p:cNvPr id="8" name="Freeform 7"/>
          <p:cNvSpPr/>
          <p:nvPr/>
        </p:nvSpPr>
        <p:spPr>
          <a:xfrm>
            <a:off x="8314200" y="5798880"/>
            <a:ext cx="1765800" cy="106848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ctr" anchorCtr="0" compatLnSpc="0"/>
          <a:lstStyle/>
          <a:p>
            <a:pPr marL="0" marR="0" lvl="0" indent="0" algn="ctr"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total3.py</a:t>
            </a:r>
          </a:p>
        </p:txBody>
      </p:sp>
      <p:sp>
        <p:nvSpPr>
          <p:cNvPr id="9" name="Freeform 8"/>
          <p:cNvSpPr/>
          <p:nvPr/>
        </p:nvSpPr>
        <p:spPr>
          <a:xfrm>
            <a:off x="8313840" y="2558880"/>
            <a:ext cx="1765800" cy="106848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ctr" anchorCtr="0" compatLnSpc="0"/>
          <a:lstStyle/>
          <a:p>
            <a:pPr marL="0" marR="0" lvl="0" indent="0" algn="ctr"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total2.py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name="page322">
    <p:spTree>
      <p:nvGrpSpPr>
        <p:cNvPr id="1" name=""/>
        <p:cNvGrpSpPr/>
        <p:nvPr/>
      </p:nvGrpSpPr>
      <p:grpSpPr>
        <a:xfrm>
          <a:off x="0" y="0"/>
          <a:ext cx="0" cy="0"/>
          <a:chOff x="0" y="0"/>
          <a:chExt cx="0" cy="0"/>
        </a:xfrm>
      </p:grpSpPr>
      <p:sp>
        <p:nvSpPr>
          <p:cNvPr id="22" name="Slide Number Placeholder 1"/>
          <p:cNvSpPr>
            <a:spLocks noGrp="1"/>
          </p:cNvSpPr>
          <p:nvPr>
            <p:ph type="sldNum" sz="quarter" idx="10"/>
          </p:nvPr>
        </p:nvSpPr>
        <p:spPr/>
        <p:txBody>
          <a:bodyPr/>
          <a:lstStyle/>
          <a:p>
            <a:pPr lvl="0"/>
            <a:fld id="{767F6343-570A-4DD3-B2E1-F713274F1A6C}" type="slidenum">
              <a:t>322</a:t>
            </a:fld>
            <a:endParaRPr lang="en-GB"/>
          </a:p>
        </p:txBody>
      </p:sp>
      <p:sp>
        <p:nvSpPr>
          <p:cNvPr id="2" name="TextBox 1"/>
          <p:cNvSpPr txBox="1"/>
          <p:nvPr/>
        </p:nvSpPr>
        <p:spPr>
          <a:xfrm>
            <a:off x="503999" y="1824840"/>
            <a:ext cx="87901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Want a function to add two lists of the same length term-by-term:</a:t>
            </a:r>
          </a:p>
        </p:txBody>
      </p:sp>
      <p:sp>
        <p:nvSpPr>
          <p:cNvPr id="3" name="Title 2"/>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Example of multiple inputs</a:t>
            </a:r>
          </a:p>
        </p:txBody>
      </p:sp>
      <p:sp>
        <p:nvSpPr>
          <p:cNvPr id="4" name="TextBox 3"/>
          <p:cNvSpPr txBox="1"/>
          <p:nvPr/>
        </p:nvSpPr>
        <p:spPr>
          <a:xfrm>
            <a:off x="504359" y="2905200"/>
            <a:ext cx="1258559" cy="4687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800" b="0" i="0" u="none" strike="noStrike" kern="1200">
                <a:ln>
                  <a:noFill/>
                </a:ln>
                <a:solidFill>
                  <a:srgbClr val="0000FF"/>
                </a:solidFill>
                <a:latin typeface="Liberation Sans" pitchFamily="18"/>
                <a:ea typeface="WenQuanYi Micro Hei" pitchFamily="2"/>
                <a:cs typeface="Lohit Devanagari" pitchFamily="2"/>
              </a:rPr>
              <a:t>[1, 2, 3]</a:t>
            </a:r>
          </a:p>
        </p:txBody>
      </p:sp>
      <p:sp>
        <p:nvSpPr>
          <p:cNvPr id="5" name="TextBox 4"/>
          <p:cNvSpPr txBox="1"/>
          <p:nvPr/>
        </p:nvSpPr>
        <p:spPr>
          <a:xfrm>
            <a:off x="3744360" y="2905560"/>
            <a:ext cx="1258559" cy="4687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800" b="0" i="0" u="none" strike="noStrike" kern="1200">
                <a:ln>
                  <a:noFill/>
                </a:ln>
                <a:solidFill>
                  <a:srgbClr val="0000FF"/>
                </a:solidFill>
                <a:latin typeface="Liberation Sans" pitchFamily="18"/>
                <a:ea typeface="WenQuanYi Micro Hei" pitchFamily="2"/>
                <a:cs typeface="Lohit Devanagari" pitchFamily="2"/>
              </a:rPr>
              <a:t>[5, 7, 4]</a:t>
            </a:r>
          </a:p>
        </p:txBody>
      </p:sp>
      <p:sp>
        <p:nvSpPr>
          <p:cNvPr id="6" name="TextBox 5"/>
          <p:cNvSpPr txBox="1"/>
          <p:nvPr/>
        </p:nvSpPr>
        <p:spPr>
          <a:xfrm>
            <a:off x="6984360" y="2905920"/>
            <a:ext cx="1258559" cy="4687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800" b="0" i="0" u="none" strike="noStrike" kern="1200">
                <a:ln>
                  <a:noFill/>
                </a:ln>
                <a:solidFill>
                  <a:srgbClr val="800000"/>
                </a:solidFill>
                <a:latin typeface="Liberation Sans" pitchFamily="18"/>
                <a:ea typeface="WenQuanYi Micro Hei" pitchFamily="2"/>
                <a:cs typeface="Lohit Devanagari" pitchFamily="2"/>
              </a:rPr>
              <a:t>[6, 9, 7]</a:t>
            </a:r>
          </a:p>
        </p:txBody>
      </p:sp>
      <p:sp>
        <p:nvSpPr>
          <p:cNvPr id="7" name="TextBox 6"/>
          <p:cNvSpPr txBox="1"/>
          <p:nvPr/>
        </p:nvSpPr>
        <p:spPr>
          <a:xfrm>
            <a:off x="3024360" y="2905560"/>
            <a:ext cx="310320" cy="4687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800" b="0" i="0" u="none" strike="noStrike" kern="1200">
                <a:ln>
                  <a:noFill/>
                </a:ln>
                <a:solidFill>
                  <a:srgbClr val="000080"/>
                </a:solidFill>
                <a:latin typeface="Liberation Sans" pitchFamily="18"/>
                <a:ea typeface="WenQuanYi Micro Hei" pitchFamily="2"/>
                <a:cs typeface="Lohit Devanagari" pitchFamily="2"/>
              </a:rPr>
              <a:t>&amp;</a:t>
            </a:r>
          </a:p>
        </p:txBody>
      </p:sp>
      <p:cxnSp>
        <p:nvCxnSpPr>
          <p:cNvPr id="8" name="Straight Arrow Connector 7"/>
          <p:cNvCxnSpPr>
            <a:stCxn id="5" idx="3"/>
            <a:endCxn id="6" idx="1"/>
          </p:cNvCxnSpPr>
          <p:nvPr/>
        </p:nvCxnSpPr>
        <p:spPr>
          <a:xfrm>
            <a:off x="5002919" y="3139920"/>
            <a:ext cx="1981441" cy="360"/>
          </a:xfrm>
          <a:prstGeom prst="straightConnector1">
            <a:avLst/>
          </a:prstGeom>
          <a:noFill/>
          <a:ln w="18000">
            <a:solidFill>
              <a:srgbClr val="800080"/>
            </a:solidFill>
            <a:prstDash val="solid"/>
            <a:tailEnd type="arrow"/>
          </a:ln>
        </p:spPr>
      </p:cxnSp>
      <p:sp>
        <p:nvSpPr>
          <p:cNvPr id="9" name="TextBox 8"/>
          <p:cNvSpPr txBox="1"/>
          <p:nvPr/>
        </p:nvSpPr>
        <p:spPr>
          <a:xfrm>
            <a:off x="504359" y="3985560"/>
            <a:ext cx="1179000" cy="4687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800" b="0" i="0" u="none" strike="noStrike" kern="1200">
                <a:ln>
                  <a:noFill/>
                </a:ln>
                <a:solidFill>
                  <a:srgbClr val="0000FF"/>
                </a:solidFill>
                <a:latin typeface="Liberation Sans" pitchFamily="18"/>
                <a:ea typeface="WenQuanYi Micro Hei" pitchFamily="2"/>
                <a:cs typeface="Lohit Devanagari" pitchFamily="2"/>
              </a:rPr>
              <a:t>[10, -5]</a:t>
            </a:r>
          </a:p>
        </p:txBody>
      </p:sp>
      <p:sp>
        <p:nvSpPr>
          <p:cNvPr id="10" name="TextBox 9"/>
          <p:cNvSpPr txBox="1"/>
          <p:nvPr/>
        </p:nvSpPr>
        <p:spPr>
          <a:xfrm>
            <a:off x="3744360" y="3985920"/>
            <a:ext cx="1260000" cy="4687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800" b="0" i="0" u="none" strike="noStrike" kern="1200">
                <a:ln>
                  <a:noFill/>
                </a:ln>
                <a:solidFill>
                  <a:srgbClr val="0000FF"/>
                </a:solidFill>
                <a:latin typeface="Liberation Sans" pitchFamily="18"/>
                <a:ea typeface="WenQuanYi Micro Hei" pitchFamily="2"/>
                <a:cs typeface="Lohit Devanagari" pitchFamily="2"/>
              </a:rPr>
              <a:t>[15, 14]</a:t>
            </a:r>
          </a:p>
        </p:txBody>
      </p:sp>
      <p:sp>
        <p:nvSpPr>
          <p:cNvPr id="11" name="TextBox 10"/>
          <p:cNvSpPr txBox="1"/>
          <p:nvPr/>
        </p:nvSpPr>
        <p:spPr>
          <a:xfrm>
            <a:off x="6984360" y="3986280"/>
            <a:ext cx="1061640" cy="4687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800" b="0" i="0" u="none" strike="noStrike" kern="1200">
                <a:ln>
                  <a:noFill/>
                </a:ln>
                <a:solidFill>
                  <a:srgbClr val="800000"/>
                </a:solidFill>
                <a:latin typeface="Liberation Sans" pitchFamily="18"/>
                <a:ea typeface="WenQuanYi Micro Hei" pitchFamily="2"/>
                <a:cs typeface="Lohit Devanagari" pitchFamily="2"/>
              </a:rPr>
              <a:t>[25, 9]</a:t>
            </a:r>
          </a:p>
        </p:txBody>
      </p:sp>
      <p:sp>
        <p:nvSpPr>
          <p:cNvPr id="12" name="TextBox 11"/>
          <p:cNvSpPr txBox="1"/>
          <p:nvPr/>
        </p:nvSpPr>
        <p:spPr>
          <a:xfrm>
            <a:off x="3024360" y="3985920"/>
            <a:ext cx="310320" cy="4687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800" b="0" i="0" u="none" strike="noStrike" kern="1200">
                <a:ln>
                  <a:noFill/>
                </a:ln>
                <a:solidFill>
                  <a:srgbClr val="000080"/>
                </a:solidFill>
                <a:latin typeface="Liberation Sans" pitchFamily="18"/>
                <a:ea typeface="WenQuanYi Micro Hei" pitchFamily="2"/>
                <a:cs typeface="Lohit Devanagari" pitchFamily="2"/>
              </a:rPr>
              <a:t>&amp;</a:t>
            </a:r>
          </a:p>
        </p:txBody>
      </p:sp>
      <p:cxnSp>
        <p:nvCxnSpPr>
          <p:cNvPr id="13" name="Straight Arrow Connector 12"/>
          <p:cNvCxnSpPr>
            <a:stCxn id="10" idx="3"/>
            <a:endCxn id="11" idx="1"/>
          </p:cNvCxnSpPr>
          <p:nvPr/>
        </p:nvCxnSpPr>
        <p:spPr>
          <a:xfrm>
            <a:off x="5004360" y="4220280"/>
            <a:ext cx="1980000" cy="360"/>
          </a:xfrm>
          <a:prstGeom prst="straightConnector1">
            <a:avLst/>
          </a:prstGeom>
          <a:noFill/>
          <a:ln w="18000">
            <a:solidFill>
              <a:srgbClr val="800080"/>
            </a:solidFill>
            <a:prstDash val="solid"/>
            <a:tailEnd type="arrow"/>
          </a:ln>
        </p:spPr>
      </p:cxnSp>
      <p:sp>
        <p:nvSpPr>
          <p:cNvPr id="14" name="TextBox 13"/>
          <p:cNvSpPr txBox="1"/>
          <p:nvPr/>
        </p:nvSpPr>
        <p:spPr>
          <a:xfrm>
            <a:off x="6984360" y="5066640"/>
            <a:ext cx="2511000" cy="4687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800" b="0" i="0" u="none" strike="noStrike" kern="1200">
                <a:ln>
                  <a:noFill/>
                </a:ln>
                <a:solidFill>
                  <a:srgbClr val="800000"/>
                </a:solidFill>
                <a:latin typeface="Liberation Sans" pitchFamily="18"/>
                <a:ea typeface="WenQuanYi Micro Hei" pitchFamily="2"/>
                <a:cs typeface="Lohit Devanagari" pitchFamily="2"/>
              </a:rPr>
              <a:t>[11, 11, -2, 2, 7]</a:t>
            </a:r>
          </a:p>
        </p:txBody>
      </p:sp>
      <p:sp>
        <p:nvSpPr>
          <p:cNvPr id="15" name="TextBox 14"/>
          <p:cNvSpPr txBox="1"/>
          <p:nvPr/>
        </p:nvSpPr>
        <p:spPr>
          <a:xfrm>
            <a:off x="504359" y="5065920"/>
            <a:ext cx="2049479" cy="4687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800" b="0" i="0" u="none" strike="noStrike" kern="1200">
                <a:ln>
                  <a:noFill/>
                </a:ln>
                <a:solidFill>
                  <a:srgbClr val="0000FF"/>
                </a:solidFill>
                <a:latin typeface="Liberation Sans" pitchFamily="18"/>
                <a:ea typeface="WenQuanYi Micro Hei" pitchFamily="2"/>
                <a:cs typeface="Lohit Devanagari" pitchFamily="2"/>
              </a:rPr>
              <a:t>[3, 7, 4, 1, 7]</a:t>
            </a:r>
          </a:p>
        </p:txBody>
      </p:sp>
      <p:sp>
        <p:nvSpPr>
          <p:cNvPr id="16" name="TextBox 15"/>
          <p:cNvSpPr txBox="1"/>
          <p:nvPr/>
        </p:nvSpPr>
        <p:spPr>
          <a:xfrm>
            <a:off x="3744360" y="5066280"/>
            <a:ext cx="2168280" cy="4687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800" b="0" i="0" u="none" strike="noStrike" kern="1200">
                <a:ln>
                  <a:noFill/>
                </a:ln>
                <a:solidFill>
                  <a:srgbClr val="0000FF"/>
                </a:solidFill>
                <a:latin typeface="Liberation Sans" pitchFamily="18"/>
                <a:ea typeface="WenQuanYi Micro Hei" pitchFamily="2"/>
                <a:cs typeface="Lohit Devanagari" pitchFamily="2"/>
              </a:rPr>
              <a:t>[8, 4, -6, 1, 0]</a:t>
            </a:r>
          </a:p>
        </p:txBody>
      </p:sp>
      <p:sp>
        <p:nvSpPr>
          <p:cNvPr id="17" name="TextBox 16"/>
          <p:cNvSpPr txBox="1"/>
          <p:nvPr/>
        </p:nvSpPr>
        <p:spPr>
          <a:xfrm>
            <a:off x="3024360" y="5066280"/>
            <a:ext cx="310320" cy="4687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800" b="0" i="0" u="none" strike="noStrike" kern="1200">
                <a:ln>
                  <a:noFill/>
                </a:ln>
                <a:solidFill>
                  <a:srgbClr val="000080"/>
                </a:solidFill>
                <a:latin typeface="Liberation Sans" pitchFamily="18"/>
                <a:ea typeface="WenQuanYi Micro Hei" pitchFamily="2"/>
                <a:cs typeface="Lohit Devanagari" pitchFamily="2"/>
              </a:rPr>
              <a:t>&amp;</a:t>
            </a:r>
          </a:p>
        </p:txBody>
      </p:sp>
      <p:cxnSp>
        <p:nvCxnSpPr>
          <p:cNvPr id="18" name="Straight Arrow Connector 17"/>
          <p:cNvCxnSpPr>
            <a:stCxn id="16" idx="3"/>
            <a:endCxn id="14" idx="1"/>
          </p:cNvCxnSpPr>
          <p:nvPr/>
        </p:nvCxnSpPr>
        <p:spPr>
          <a:xfrm>
            <a:off x="5912640" y="5300640"/>
            <a:ext cx="1071720" cy="360"/>
          </a:xfrm>
          <a:prstGeom prst="straightConnector1">
            <a:avLst/>
          </a:prstGeom>
          <a:noFill/>
          <a:ln w="18000">
            <a:solidFill>
              <a:srgbClr val="800080"/>
            </a:solidFill>
            <a:prstDash val="solid"/>
            <a:tailEnd type="arrow"/>
          </a:ln>
        </p:spPr>
      </p:cxnSp>
      <p:sp>
        <p:nvSpPr>
          <p:cNvPr id="19" name="TextBox 18"/>
          <p:cNvSpPr txBox="1"/>
          <p:nvPr/>
        </p:nvSpPr>
        <p:spPr>
          <a:xfrm>
            <a:off x="2445480" y="6505920"/>
            <a:ext cx="15296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Two inputs</a:t>
            </a:r>
          </a:p>
        </p:txBody>
      </p:sp>
      <p:cxnSp>
        <p:nvCxnSpPr>
          <p:cNvPr id="20" name="Elbow Connector 19"/>
          <p:cNvCxnSpPr>
            <a:stCxn id="19" idx="0"/>
            <a:endCxn id="15" idx="2"/>
          </p:cNvCxnSpPr>
          <p:nvPr/>
        </p:nvCxnSpPr>
        <p:spPr>
          <a:xfrm rot="16200000" flipV="1">
            <a:off x="1884060" y="5179679"/>
            <a:ext cx="971280" cy="1681201"/>
          </a:xfrm>
          <a:prstGeom prst="bentConnector3">
            <a:avLst/>
          </a:prstGeom>
          <a:noFill/>
          <a:ln w="18000">
            <a:solidFill>
              <a:srgbClr val="00FFFF"/>
            </a:solidFill>
            <a:prstDash val="solid"/>
            <a:tailEnd type="arrow"/>
          </a:ln>
        </p:spPr>
      </p:cxnSp>
      <p:cxnSp>
        <p:nvCxnSpPr>
          <p:cNvPr id="21" name="Elbow Connector 20"/>
          <p:cNvCxnSpPr>
            <a:stCxn id="19" idx="0"/>
          </p:cNvCxnSpPr>
          <p:nvPr/>
        </p:nvCxnSpPr>
        <p:spPr>
          <a:xfrm flipV="1">
            <a:off x="3210120" y="5535000"/>
            <a:ext cx="1618200" cy="970920"/>
          </a:xfrm>
          <a:prstGeom prst="bentConnector3">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name="page323">
    <p:spTree>
      <p:nvGrpSpPr>
        <p:cNvPr id="1" name=""/>
        <p:cNvGrpSpPr/>
        <p:nvPr/>
      </p:nvGrpSpPr>
      <p:grpSpPr>
        <a:xfrm>
          <a:off x="0" y="0"/>
          <a:ext cx="0" cy="0"/>
          <a:chOff x="0" y="0"/>
          <a:chExt cx="0" cy="0"/>
        </a:xfrm>
      </p:grpSpPr>
      <p:sp>
        <p:nvSpPr>
          <p:cNvPr id="23" name="Slide Number Placeholder 1"/>
          <p:cNvSpPr>
            <a:spLocks noGrp="1"/>
          </p:cNvSpPr>
          <p:nvPr>
            <p:ph type="sldNum" sz="quarter" idx="10"/>
          </p:nvPr>
        </p:nvSpPr>
        <p:spPr/>
        <p:txBody>
          <a:bodyPr/>
          <a:lstStyle/>
          <a:p>
            <a:pPr lvl="0"/>
            <a:fld id="{903C2581-F8A9-447E-8C0F-ABAFAE3F7FE6}" type="slidenum">
              <a:t>323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Functions with multiple inputs</a:t>
            </a:r>
          </a:p>
        </p:txBody>
      </p:sp>
      <p:sp>
        <p:nvSpPr>
          <p:cNvPr id="3" name="TextBox 2"/>
          <p:cNvSpPr txBox="1"/>
          <p:nvPr/>
        </p:nvSpPr>
        <p:spPr>
          <a:xfrm>
            <a:off x="528120" y="248524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def add_lists(</a:t>
            </a:r>
          </a:p>
        </p:txBody>
      </p:sp>
      <p:sp>
        <p:nvSpPr>
          <p:cNvPr id="4" name="TextBox 3"/>
          <p:cNvSpPr txBox="1"/>
          <p:nvPr/>
        </p:nvSpPr>
        <p:spPr>
          <a:xfrm>
            <a:off x="1224000" y="326520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sum_list = []</a:t>
            </a:r>
          </a:p>
        </p:txBody>
      </p:sp>
      <p:sp>
        <p:nvSpPr>
          <p:cNvPr id="5" name="TextBox 4"/>
          <p:cNvSpPr txBox="1"/>
          <p:nvPr/>
        </p:nvSpPr>
        <p:spPr>
          <a:xfrm>
            <a:off x="1224000" y="39852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a:t>
            </a:r>
          </a:p>
        </p:txBody>
      </p:sp>
      <p:sp>
        <p:nvSpPr>
          <p:cNvPr id="6" name="TextBox 5"/>
          <p:cNvSpPr txBox="1"/>
          <p:nvPr/>
        </p:nvSpPr>
        <p:spPr>
          <a:xfrm>
            <a:off x="1944000" y="47052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sum</a:t>
            </a:r>
          </a:p>
        </p:txBody>
      </p:sp>
      <p:sp>
        <p:nvSpPr>
          <p:cNvPr id="7" name="TextBox 6"/>
          <p:cNvSpPr txBox="1"/>
          <p:nvPr/>
        </p:nvSpPr>
        <p:spPr>
          <a:xfrm>
            <a:off x="1944000" y="5425200"/>
            <a:ext cx="37317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sum_list.append(sum)</a:t>
            </a:r>
          </a:p>
        </p:txBody>
      </p:sp>
      <p:sp>
        <p:nvSpPr>
          <p:cNvPr id="8" name="TextBox 7"/>
          <p:cNvSpPr txBox="1"/>
          <p:nvPr/>
        </p:nvSpPr>
        <p:spPr>
          <a:xfrm>
            <a:off x="1224000" y="614520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return sum_list</a:t>
            </a:r>
          </a:p>
        </p:txBody>
      </p:sp>
      <p:sp>
        <p:nvSpPr>
          <p:cNvPr id="9" name="TextBox 8"/>
          <p:cNvSpPr txBox="1"/>
          <p:nvPr/>
        </p:nvSpPr>
        <p:spPr>
          <a:xfrm>
            <a:off x="5624640" y="254520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0" name="TextBox 9"/>
          <p:cNvSpPr txBox="1"/>
          <p:nvPr/>
        </p:nvSpPr>
        <p:spPr>
          <a:xfrm>
            <a:off x="4527360" y="25452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b_list</a:t>
            </a:r>
          </a:p>
        </p:txBody>
      </p:sp>
      <p:sp>
        <p:nvSpPr>
          <p:cNvPr id="11" name="TextBox 10"/>
          <p:cNvSpPr txBox="1"/>
          <p:nvPr/>
        </p:nvSpPr>
        <p:spPr>
          <a:xfrm>
            <a:off x="4161600" y="2545200"/>
            <a:ext cx="2556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2" name="TextBox 11"/>
          <p:cNvSpPr txBox="1"/>
          <p:nvPr/>
        </p:nvSpPr>
        <p:spPr>
          <a:xfrm>
            <a:off x="3064320" y="25452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a_list</a:t>
            </a:r>
          </a:p>
        </p:txBody>
      </p:sp>
      <p:sp>
        <p:nvSpPr>
          <p:cNvPr id="13" name="TextBox 12"/>
          <p:cNvSpPr txBox="1"/>
          <p:nvPr/>
        </p:nvSpPr>
        <p:spPr>
          <a:xfrm>
            <a:off x="6893280" y="39852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4" name="TextBox 13"/>
          <p:cNvSpPr txBox="1"/>
          <p:nvPr/>
        </p:nvSpPr>
        <p:spPr>
          <a:xfrm>
            <a:off x="3601440" y="398520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range(len(a_list))</a:t>
            </a:r>
          </a:p>
        </p:txBody>
      </p:sp>
      <p:sp>
        <p:nvSpPr>
          <p:cNvPr id="15" name="TextBox 14"/>
          <p:cNvSpPr txBox="1"/>
          <p:nvPr/>
        </p:nvSpPr>
        <p:spPr>
          <a:xfrm>
            <a:off x="3052800" y="398520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in</a:t>
            </a:r>
          </a:p>
        </p:txBody>
      </p:sp>
      <p:sp>
        <p:nvSpPr>
          <p:cNvPr id="16" name="TextBox 15"/>
          <p:cNvSpPr txBox="1"/>
          <p:nvPr/>
        </p:nvSpPr>
        <p:spPr>
          <a:xfrm>
            <a:off x="1955520" y="39852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index</a:t>
            </a:r>
          </a:p>
        </p:txBody>
      </p:sp>
      <p:sp>
        <p:nvSpPr>
          <p:cNvPr id="17" name="TextBox 16"/>
          <p:cNvSpPr txBox="1"/>
          <p:nvPr/>
        </p:nvSpPr>
        <p:spPr>
          <a:xfrm>
            <a:off x="5967360" y="470520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b_list[index]</a:t>
            </a:r>
          </a:p>
        </p:txBody>
      </p:sp>
      <p:sp>
        <p:nvSpPr>
          <p:cNvPr id="18" name="TextBox 17"/>
          <p:cNvSpPr txBox="1"/>
          <p:nvPr/>
        </p:nvSpPr>
        <p:spPr>
          <a:xfrm>
            <a:off x="5601600" y="47052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9" name="TextBox 18"/>
          <p:cNvSpPr txBox="1"/>
          <p:nvPr/>
        </p:nvSpPr>
        <p:spPr>
          <a:xfrm>
            <a:off x="3041279" y="470520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a_list[index]</a:t>
            </a:r>
          </a:p>
        </p:txBody>
      </p:sp>
      <p:sp>
        <p:nvSpPr>
          <p:cNvPr id="20" name="TextBox 19"/>
          <p:cNvSpPr txBox="1"/>
          <p:nvPr/>
        </p:nvSpPr>
        <p:spPr>
          <a:xfrm>
            <a:off x="2675520" y="47052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21" name="TextBox 20"/>
          <p:cNvSpPr txBox="1"/>
          <p:nvPr/>
        </p:nvSpPr>
        <p:spPr>
          <a:xfrm>
            <a:off x="6344640" y="1825200"/>
            <a:ext cx="307188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Multiple inputs are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separated by commas</a:t>
            </a:r>
          </a:p>
        </p:txBody>
      </p:sp>
      <p:cxnSp>
        <p:nvCxnSpPr>
          <p:cNvPr id="22" name="Elbow Connector 21"/>
          <p:cNvCxnSpPr>
            <a:stCxn id="21" idx="1"/>
            <a:endCxn id="11" idx="0"/>
          </p:cNvCxnSpPr>
          <p:nvPr/>
        </p:nvCxnSpPr>
        <p:spPr>
          <a:xfrm rot="10800000" flipV="1">
            <a:off x="4289400" y="2201220"/>
            <a:ext cx="2055240" cy="343980"/>
          </a:xfrm>
          <a:prstGeom prst="bentConnector2">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name="page324">
    <p:spTree>
      <p:nvGrpSpPr>
        <p:cNvPr id="1" name=""/>
        <p:cNvGrpSpPr/>
        <p:nvPr/>
      </p:nvGrpSpPr>
      <p:grpSpPr>
        <a:xfrm>
          <a:off x="0" y="0"/>
          <a:ext cx="0" cy="0"/>
          <a:chOff x="0" y="0"/>
          <a:chExt cx="0" cy="0"/>
        </a:xfrm>
      </p:grpSpPr>
      <p:sp>
        <p:nvSpPr>
          <p:cNvPr id="27" name="Slide Number Placeholder 1"/>
          <p:cNvSpPr>
            <a:spLocks noGrp="1"/>
          </p:cNvSpPr>
          <p:nvPr>
            <p:ph type="sldNum" sz="quarter" idx="10"/>
          </p:nvPr>
        </p:nvSpPr>
        <p:spPr/>
        <p:txBody>
          <a:bodyPr/>
          <a:lstStyle/>
          <a:p>
            <a:pPr lvl="0"/>
            <a:fld id="{3D048424-617B-4860-AFA2-B2F407486F3F}" type="slidenum">
              <a:t>324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Functions with multiple inputs</a:t>
            </a:r>
          </a:p>
        </p:txBody>
      </p:sp>
      <p:sp>
        <p:nvSpPr>
          <p:cNvPr id="3" name="TextBox 2"/>
          <p:cNvSpPr txBox="1"/>
          <p:nvPr/>
        </p:nvSpPr>
        <p:spPr>
          <a:xfrm>
            <a:off x="503999" y="254520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def add_lists(</a:t>
            </a:r>
          </a:p>
        </p:txBody>
      </p:sp>
      <p:sp>
        <p:nvSpPr>
          <p:cNvPr id="4" name="TextBox 3"/>
          <p:cNvSpPr txBox="1"/>
          <p:nvPr/>
        </p:nvSpPr>
        <p:spPr>
          <a:xfrm>
            <a:off x="1224000" y="326520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sum_list = []</a:t>
            </a:r>
          </a:p>
        </p:txBody>
      </p:sp>
      <p:sp>
        <p:nvSpPr>
          <p:cNvPr id="5" name="TextBox 4"/>
          <p:cNvSpPr txBox="1"/>
          <p:nvPr/>
        </p:nvSpPr>
        <p:spPr>
          <a:xfrm>
            <a:off x="1224000" y="39852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a:t>
            </a:r>
          </a:p>
        </p:txBody>
      </p:sp>
      <p:sp>
        <p:nvSpPr>
          <p:cNvPr id="6" name="TextBox 5"/>
          <p:cNvSpPr txBox="1"/>
          <p:nvPr/>
        </p:nvSpPr>
        <p:spPr>
          <a:xfrm>
            <a:off x="1944000" y="47052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sum</a:t>
            </a:r>
          </a:p>
        </p:txBody>
      </p:sp>
      <p:sp>
        <p:nvSpPr>
          <p:cNvPr id="7" name="TextBox 6"/>
          <p:cNvSpPr txBox="1"/>
          <p:nvPr/>
        </p:nvSpPr>
        <p:spPr>
          <a:xfrm>
            <a:off x="1944000" y="5425200"/>
            <a:ext cx="37317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sum_list.append(sum)</a:t>
            </a:r>
          </a:p>
        </p:txBody>
      </p:sp>
      <p:sp>
        <p:nvSpPr>
          <p:cNvPr id="8" name="TextBox 7"/>
          <p:cNvSpPr txBox="1"/>
          <p:nvPr/>
        </p:nvSpPr>
        <p:spPr>
          <a:xfrm>
            <a:off x="1224000" y="614520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return sum_list</a:t>
            </a:r>
          </a:p>
        </p:txBody>
      </p:sp>
      <p:sp>
        <p:nvSpPr>
          <p:cNvPr id="9" name="TextBox 8"/>
          <p:cNvSpPr txBox="1"/>
          <p:nvPr/>
        </p:nvSpPr>
        <p:spPr>
          <a:xfrm>
            <a:off x="5624640" y="254520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0" name="TextBox 9"/>
          <p:cNvSpPr txBox="1"/>
          <p:nvPr/>
        </p:nvSpPr>
        <p:spPr>
          <a:xfrm>
            <a:off x="4527360" y="2545200"/>
            <a:ext cx="11700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b_list</a:t>
            </a:r>
          </a:p>
        </p:txBody>
      </p:sp>
      <p:sp>
        <p:nvSpPr>
          <p:cNvPr id="11" name="TextBox 10"/>
          <p:cNvSpPr txBox="1"/>
          <p:nvPr/>
        </p:nvSpPr>
        <p:spPr>
          <a:xfrm>
            <a:off x="4161600" y="25452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2" name="TextBox 11"/>
          <p:cNvSpPr txBox="1"/>
          <p:nvPr/>
        </p:nvSpPr>
        <p:spPr>
          <a:xfrm>
            <a:off x="3064320" y="2545200"/>
            <a:ext cx="11700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a_list</a:t>
            </a:r>
          </a:p>
        </p:txBody>
      </p:sp>
      <p:sp>
        <p:nvSpPr>
          <p:cNvPr id="13" name="TextBox 12"/>
          <p:cNvSpPr txBox="1"/>
          <p:nvPr/>
        </p:nvSpPr>
        <p:spPr>
          <a:xfrm>
            <a:off x="6893280" y="39852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4" name="TextBox 13"/>
          <p:cNvSpPr txBox="1"/>
          <p:nvPr/>
        </p:nvSpPr>
        <p:spPr>
          <a:xfrm>
            <a:off x="3601440" y="3985200"/>
            <a:ext cx="33660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range(len(a_list))</a:t>
            </a:r>
          </a:p>
        </p:txBody>
      </p:sp>
      <p:sp>
        <p:nvSpPr>
          <p:cNvPr id="15" name="TextBox 14"/>
          <p:cNvSpPr txBox="1"/>
          <p:nvPr/>
        </p:nvSpPr>
        <p:spPr>
          <a:xfrm>
            <a:off x="3052800" y="398520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in</a:t>
            </a:r>
          </a:p>
        </p:txBody>
      </p:sp>
      <p:sp>
        <p:nvSpPr>
          <p:cNvPr id="16" name="TextBox 15"/>
          <p:cNvSpPr txBox="1"/>
          <p:nvPr/>
        </p:nvSpPr>
        <p:spPr>
          <a:xfrm>
            <a:off x="1955520" y="3985200"/>
            <a:ext cx="98712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index</a:t>
            </a:r>
          </a:p>
        </p:txBody>
      </p:sp>
      <p:sp>
        <p:nvSpPr>
          <p:cNvPr id="17" name="TextBox 16"/>
          <p:cNvSpPr txBox="1"/>
          <p:nvPr/>
        </p:nvSpPr>
        <p:spPr>
          <a:xfrm>
            <a:off x="5967360" y="470520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b_list[index]</a:t>
            </a:r>
          </a:p>
        </p:txBody>
      </p:sp>
      <p:sp>
        <p:nvSpPr>
          <p:cNvPr id="18" name="TextBox 17"/>
          <p:cNvSpPr txBox="1"/>
          <p:nvPr/>
        </p:nvSpPr>
        <p:spPr>
          <a:xfrm>
            <a:off x="5601600" y="47052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9" name="TextBox 18"/>
          <p:cNvSpPr txBox="1"/>
          <p:nvPr/>
        </p:nvSpPr>
        <p:spPr>
          <a:xfrm>
            <a:off x="3041279" y="470520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a_list[index]</a:t>
            </a:r>
          </a:p>
        </p:txBody>
      </p:sp>
      <p:sp>
        <p:nvSpPr>
          <p:cNvPr id="20" name="TextBox 19"/>
          <p:cNvSpPr txBox="1"/>
          <p:nvPr/>
        </p:nvSpPr>
        <p:spPr>
          <a:xfrm>
            <a:off x="2675520" y="47052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21" name="TextBox 20"/>
          <p:cNvSpPr txBox="1"/>
          <p:nvPr/>
        </p:nvSpPr>
        <p:spPr>
          <a:xfrm>
            <a:off x="7424640" y="1825200"/>
            <a:ext cx="146268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We have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two lists</a:t>
            </a:r>
            <a:r>
              <a:rPr lang="en-GB" sz="2400" b="0" i="0" u="none" strike="noStrike" kern="1200">
                <a:ln>
                  <a:noFill/>
                </a:ln>
                <a:latin typeface="Liberation Sans" pitchFamily="34"/>
                <a:ea typeface="Liberation Sans" pitchFamily="34"/>
                <a:cs typeface="Liberation Sans" pitchFamily="34"/>
              </a:rPr>
              <a:t>…</a:t>
            </a:r>
          </a:p>
        </p:txBody>
      </p:sp>
      <p:sp>
        <p:nvSpPr>
          <p:cNvPr id="22" name="TextBox 21"/>
          <p:cNvSpPr txBox="1"/>
          <p:nvPr/>
        </p:nvSpPr>
        <p:spPr>
          <a:xfrm>
            <a:off x="7415640" y="3256560"/>
            <a:ext cx="220932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s</a:t>
            </a:r>
            <a:r>
              <a:rPr lang="en-GB" sz="2400" b="0" i="0" u="none" strike="noStrike" kern="1200">
                <a:ln>
                  <a:noFill/>
                </a:ln>
                <a:latin typeface="Liberation Sans" pitchFamily="18"/>
                <a:ea typeface="WenQuanYi Micro Hei" pitchFamily="2"/>
                <a:cs typeface="Lohit Devanagari" pitchFamily="2"/>
              </a:rPr>
              <a:t>o we have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to use indexing</a:t>
            </a:r>
          </a:p>
        </p:txBody>
      </p:sp>
      <p:cxnSp>
        <p:nvCxnSpPr>
          <p:cNvPr id="23" name="Elbow Connector 22"/>
          <p:cNvCxnSpPr>
            <a:stCxn id="22" idx="1"/>
            <a:endCxn id="16" idx="0"/>
          </p:cNvCxnSpPr>
          <p:nvPr/>
        </p:nvCxnSpPr>
        <p:spPr>
          <a:xfrm rot="10800000" flipV="1">
            <a:off x="2449080" y="3632580"/>
            <a:ext cx="4966560" cy="352620"/>
          </a:xfrm>
          <a:prstGeom prst="bentConnector2">
            <a:avLst/>
          </a:prstGeom>
          <a:noFill/>
          <a:ln w="18000">
            <a:solidFill>
              <a:srgbClr val="00FFFF"/>
            </a:solidFill>
            <a:prstDash val="solid"/>
            <a:tailEnd type="arrow"/>
          </a:ln>
        </p:spPr>
      </p:cxnSp>
      <p:cxnSp>
        <p:nvCxnSpPr>
          <p:cNvPr id="24" name="Elbow Connector 23"/>
          <p:cNvCxnSpPr>
            <a:stCxn id="21" idx="1"/>
            <a:endCxn id="10" idx="0"/>
          </p:cNvCxnSpPr>
          <p:nvPr/>
        </p:nvCxnSpPr>
        <p:spPr>
          <a:xfrm rot="10800000" flipV="1">
            <a:off x="5112360" y="2201220"/>
            <a:ext cx="2312280" cy="343980"/>
          </a:xfrm>
          <a:prstGeom prst="bentConnector2">
            <a:avLst/>
          </a:prstGeom>
          <a:noFill/>
          <a:ln w="18000">
            <a:solidFill>
              <a:srgbClr val="00FFFF"/>
            </a:solidFill>
            <a:prstDash val="solid"/>
            <a:tailEnd type="arrow"/>
          </a:ln>
        </p:spPr>
      </p:cxnSp>
      <p:cxnSp>
        <p:nvCxnSpPr>
          <p:cNvPr id="25" name="Elbow Connector 24"/>
          <p:cNvCxnSpPr>
            <a:stCxn id="21" idx="1"/>
            <a:endCxn id="12" idx="0"/>
          </p:cNvCxnSpPr>
          <p:nvPr/>
        </p:nvCxnSpPr>
        <p:spPr>
          <a:xfrm rot="10800000" flipV="1">
            <a:off x="3649320" y="2201220"/>
            <a:ext cx="3775320" cy="343980"/>
          </a:xfrm>
          <a:prstGeom prst="bentConnector2">
            <a:avLst/>
          </a:prstGeom>
          <a:noFill/>
          <a:ln w="18000">
            <a:solidFill>
              <a:srgbClr val="00FFFF"/>
            </a:solidFill>
            <a:prstDash val="solid"/>
            <a:tailEnd type="arrow"/>
          </a:ln>
        </p:spPr>
      </p:cxnSp>
      <p:cxnSp>
        <p:nvCxnSpPr>
          <p:cNvPr id="26" name="Elbow Connector 25"/>
          <p:cNvCxnSpPr>
            <a:stCxn id="22" idx="1"/>
            <a:endCxn id="14" idx="0"/>
          </p:cNvCxnSpPr>
          <p:nvPr/>
        </p:nvCxnSpPr>
        <p:spPr>
          <a:xfrm rot="10800000" flipV="1">
            <a:off x="5284440" y="3632580"/>
            <a:ext cx="2131200" cy="352620"/>
          </a:xfrm>
          <a:prstGeom prst="bentConnector2">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name="page325">
    <p:spTree>
      <p:nvGrpSpPr>
        <p:cNvPr id="1" name=""/>
        <p:cNvGrpSpPr/>
        <p:nvPr/>
      </p:nvGrpSpPr>
      <p:grpSpPr>
        <a:xfrm>
          <a:off x="0" y="0"/>
          <a:ext cx="0" cy="0"/>
          <a:chOff x="0" y="0"/>
          <a:chExt cx="0" cy="0"/>
        </a:xfrm>
      </p:grpSpPr>
      <p:sp>
        <p:nvSpPr>
          <p:cNvPr id="22" name="Slide Number Placeholder 1"/>
          <p:cNvSpPr>
            <a:spLocks noGrp="1"/>
          </p:cNvSpPr>
          <p:nvPr>
            <p:ph type="sldNum" sz="quarter" idx="10"/>
          </p:nvPr>
        </p:nvSpPr>
        <p:spPr/>
        <p:txBody>
          <a:bodyPr/>
          <a:lstStyle/>
          <a:p>
            <a:pPr lvl="0"/>
            <a:fld id="{283BF705-164A-464A-90B8-4A4E08822C37}" type="slidenum">
              <a:t>325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Multiple outputs</a:t>
            </a:r>
          </a:p>
        </p:txBody>
      </p:sp>
      <p:sp>
        <p:nvSpPr>
          <p:cNvPr id="3" name="TextBox 2"/>
          <p:cNvSpPr txBox="1"/>
          <p:nvPr/>
        </p:nvSpPr>
        <p:spPr>
          <a:xfrm>
            <a:off x="504359" y="1824840"/>
            <a:ext cx="82702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Write a function to find minimum </a:t>
            </a:r>
            <a:r>
              <a:rPr lang="en-GB" sz="2400" b="0" i="1" u="none" strike="noStrike" kern="1200">
                <a:ln>
                  <a:noFill/>
                </a:ln>
                <a:latin typeface="Liberation Sans" pitchFamily="18"/>
                <a:ea typeface="WenQuanYi Micro Hei" pitchFamily="2"/>
                <a:cs typeface="Lohit Devanagari" pitchFamily="2"/>
              </a:rPr>
              <a:t>and</a:t>
            </a:r>
            <a:r>
              <a:rPr lang="en-GB" sz="2400" b="0" i="0" u="none" strike="noStrike" kern="1200">
                <a:ln>
                  <a:noFill/>
                </a:ln>
                <a:latin typeface="Liberation Sans" pitchFamily="18"/>
                <a:ea typeface="WenQuanYi Micro Hei" pitchFamily="2"/>
                <a:cs typeface="Lohit Devanagari" pitchFamily="2"/>
              </a:rPr>
              <a:t> maximum value in a list</a:t>
            </a:r>
          </a:p>
        </p:txBody>
      </p:sp>
      <p:sp>
        <p:nvSpPr>
          <p:cNvPr id="4" name="TextBox 3"/>
          <p:cNvSpPr txBox="1"/>
          <p:nvPr/>
        </p:nvSpPr>
        <p:spPr>
          <a:xfrm>
            <a:off x="504719" y="2905200"/>
            <a:ext cx="1357560" cy="4687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800" b="0" i="0" u="none" strike="noStrike" kern="1200">
                <a:ln>
                  <a:noFill/>
                </a:ln>
                <a:solidFill>
                  <a:srgbClr val="0000FF"/>
                </a:solidFill>
                <a:latin typeface="Liberation Sans" pitchFamily="18"/>
                <a:ea typeface="WenQuanYi Micro Hei" pitchFamily="2"/>
                <a:cs typeface="Lohit Devanagari" pitchFamily="2"/>
              </a:rPr>
              <a:t>[1, 2, 3]</a:t>
            </a:r>
          </a:p>
        </p:txBody>
      </p:sp>
      <p:sp>
        <p:nvSpPr>
          <p:cNvPr id="5" name="TextBox 4"/>
          <p:cNvSpPr txBox="1"/>
          <p:nvPr/>
        </p:nvSpPr>
        <p:spPr>
          <a:xfrm>
            <a:off x="504719" y="3985560"/>
            <a:ext cx="1278360" cy="4687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800" b="0" i="0" u="none" strike="noStrike" kern="1200">
                <a:ln>
                  <a:noFill/>
                </a:ln>
                <a:solidFill>
                  <a:srgbClr val="0000FF"/>
                </a:solidFill>
                <a:latin typeface="Liberation Sans" pitchFamily="18"/>
                <a:ea typeface="WenQuanYi Micro Hei" pitchFamily="2"/>
                <a:cs typeface="Lohit Devanagari" pitchFamily="2"/>
              </a:rPr>
              <a:t>[10, -5]</a:t>
            </a:r>
          </a:p>
        </p:txBody>
      </p:sp>
      <p:sp>
        <p:nvSpPr>
          <p:cNvPr id="6" name="TextBox 5"/>
          <p:cNvSpPr txBox="1"/>
          <p:nvPr/>
        </p:nvSpPr>
        <p:spPr>
          <a:xfrm>
            <a:off x="504719" y="5065920"/>
            <a:ext cx="2148480" cy="4687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800" b="0" i="0" u="none" strike="noStrike" kern="1200">
                <a:ln>
                  <a:noFill/>
                </a:ln>
                <a:solidFill>
                  <a:srgbClr val="0000FF"/>
                </a:solidFill>
                <a:latin typeface="Liberation Sans" pitchFamily="18"/>
                <a:ea typeface="WenQuanYi Micro Hei" pitchFamily="2"/>
                <a:cs typeface="Lohit Devanagari" pitchFamily="2"/>
              </a:rPr>
              <a:t>[3, 7, 4, 1, 7]</a:t>
            </a:r>
          </a:p>
        </p:txBody>
      </p:sp>
      <p:sp>
        <p:nvSpPr>
          <p:cNvPr id="7" name="TextBox 6"/>
          <p:cNvSpPr txBox="1"/>
          <p:nvPr/>
        </p:nvSpPr>
        <p:spPr>
          <a:xfrm>
            <a:off x="4920120" y="6505920"/>
            <a:ext cx="17172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Two outputs</a:t>
            </a:r>
          </a:p>
        </p:txBody>
      </p:sp>
      <p:sp>
        <p:nvSpPr>
          <p:cNvPr id="8" name="TextBox 7"/>
          <p:cNvSpPr txBox="1"/>
          <p:nvPr/>
        </p:nvSpPr>
        <p:spPr>
          <a:xfrm>
            <a:off x="4464720" y="2905920"/>
            <a:ext cx="369719" cy="4687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800" b="0" i="0" u="none" strike="noStrike" kern="1200">
                <a:ln>
                  <a:noFill/>
                </a:ln>
                <a:solidFill>
                  <a:srgbClr val="800000"/>
                </a:solidFill>
                <a:latin typeface="Liberation Sans" pitchFamily="18"/>
                <a:ea typeface="WenQuanYi Micro Hei" pitchFamily="2"/>
                <a:cs typeface="Lohit Devanagari" pitchFamily="2"/>
              </a:rPr>
              <a:t> 1</a:t>
            </a:r>
          </a:p>
        </p:txBody>
      </p:sp>
      <p:sp>
        <p:nvSpPr>
          <p:cNvPr id="9" name="TextBox 8"/>
          <p:cNvSpPr txBox="1"/>
          <p:nvPr/>
        </p:nvSpPr>
        <p:spPr>
          <a:xfrm>
            <a:off x="5544720" y="2905560"/>
            <a:ext cx="310320" cy="4687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800" b="0" i="0" u="none" strike="noStrike" kern="1200">
                <a:ln>
                  <a:noFill/>
                </a:ln>
                <a:solidFill>
                  <a:srgbClr val="000080"/>
                </a:solidFill>
                <a:latin typeface="Liberation Sans" pitchFamily="18"/>
                <a:ea typeface="WenQuanYi Micro Hei" pitchFamily="2"/>
                <a:cs typeface="Lohit Devanagari" pitchFamily="2"/>
              </a:rPr>
              <a:t>&amp;</a:t>
            </a:r>
          </a:p>
        </p:txBody>
      </p:sp>
      <p:sp>
        <p:nvSpPr>
          <p:cNvPr id="10" name="TextBox 9"/>
          <p:cNvSpPr txBox="1"/>
          <p:nvPr/>
        </p:nvSpPr>
        <p:spPr>
          <a:xfrm>
            <a:off x="4464720" y="3986280"/>
            <a:ext cx="488880" cy="4687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800" b="0" i="0" u="none" strike="noStrike" kern="1200">
                <a:ln>
                  <a:noFill/>
                </a:ln>
                <a:solidFill>
                  <a:srgbClr val="800000"/>
                </a:solidFill>
                <a:latin typeface="Liberation Sans" pitchFamily="18"/>
                <a:ea typeface="WenQuanYi Micro Hei" pitchFamily="2"/>
                <a:cs typeface="Lohit Devanagari" pitchFamily="2"/>
              </a:rPr>
              <a:t> -5</a:t>
            </a:r>
          </a:p>
        </p:txBody>
      </p:sp>
      <p:sp>
        <p:nvSpPr>
          <p:cNvPr id="11" name="TextBox 10"/>
          <p:cNvSpPr txBox="1"/>
          <p:nvPr/>
        </p:nvSpPr>
        <p:spPr>
          <a:xfrm>
            <a:off x="5544720" y="3985920"/>
            <a:ext cx="310320" cy="4687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800" b="0" i="0" u="none" strike="noStrike" kern="1200">
                <a:ln>
                  <a:noFill/>
                </a:ln>
                <a:solidFill>
                  <a:srgbClr val="000080"/>
                </a:solidFill>
                <a:latin typeface="Liberation Sans" pitchFamily="18"/>
                <a:ea typeface="WenQuanYi Micro Hei" pitchFamily="2"/>
                <a:cs typeface="Lohit Devanagari" pitchFamily="2"/>
              </a:rPr>
              <a:t>&amp;</a:t>
            </a:r>
          </a:p>
        </p:txBody>
      </p:sp>
      <p:sp>
        <p:nvSpPr>
          <p:cNvPr id="12" name="TextBox 11"/>
          <p:cNvSpPr txBox="1"/>
          <p:nvPr/>
        </p:nvSpPr>
        <p:spPr>
          <a:xfrm>
            <a:off x="4464720" y="5066640"/>
            <a:ext cx="369719" cy="4687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800" b="0" i="0" u="none" strike="noStrike" kern="1200">
                <a:ln>
                  <a:noFill/>
                </a:ln>
                <a:solidFill>
                  <a:srgbClr val="800000"/>
                </a:solidFill>
                <a:latin typeface="Liberation Sans" pitchFamily="18"/>
                <a:ea typeface="WenQuanYi Micro Hei" pitchFamily="2"/>
                <a:cs typeface="Lohit Devanagari" pitchFamily="2"/>
              </a:rPr>
              <a:t> 1</a:t>
            </a:r>
          </a:p>
        </p:txBody>
      </p:sp>
      <p:sp>
        <p:nvSpPr>
          <p:cNvPr id="13" name="TextBox 12"/>
          <p:cNvSpPr txBox="1"/>
          <p:nvPr/>
        </p:nvSpPr>
        <p:spPr>
          <a:xfrm>
            <a:off x="5544720" y="5066280"/>
            <a:ext cx="310320" cy="4687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800" b="0" i="0" u="none" strike="noStrike" kern="1200">
                <a:ln>
                  <a:noFill/>
                </a:ln>
                <a:solidFill>
                  <a:srgbClr val="000080"/>
                </a:solidFill>
                <a:latin typeface="Liberation Sans" pitchFamily="18"/>
                <a:ea typeface="WenQuanYi Micro Hei" pitchFamily="2"/>
                <a:cs typeface="Lohit Devanagari" pitchFamily="2"/>
              </a:rPr>
              <a:t>&amp;</a:t>
            </a:r>
          </a:p>
        </p:txBody>
      </p:sp>
      <p:sp>
        <p:nvSpPr>
          <p:cNvPr id="14" name="TextBox 13"/>
          <p:cNvSpPr txBox="1"/>
          <p:nvPr/>
        </p:nvSpPr>
        <p:spPr>
          <a:xfrm>
            <a:off x="6625079" y="2905920"/>
            <a:ext cx="270720" cy="4687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800" b="0" i="0" u="none" strike="noStrike" kern="1200">
                <a:ln>
                  <a:noFill/>
                </a:ln>
                <a:solidFill>
                  <a:srgbClr val="800000"/>
                </a:solidFill>
                <a:latin typeface="Liberation Sans" pitchFamily="18"/>
                <a:ea typeface="WenQuanYi Micro Hei" pitchFamily="2"/>
                <a:cs typeface="Lohit Devanagari" pitchFamily="2"/>
              </a:rPr>
              <a:t>3</a:t>
            </a:r>
          </a:p>
        </p:txBody>
      </p:sp>
      <p:sp>
        <p:nvSpPr>
          <p:cNvPr id="15" name="TextBox 14"/>
          <p:cNvSpPr txBox="1"/>
          <p:nvPr/>
        </p:nvSpPr>
        <p:spPr>
          <a:xfrm>
            <a:off x="6625079" y="3986280"/>
            <a:ext cx="469080" cy="4687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800" b="0" i="0" u="none" strike="noStrike" kern="1200">
                <a:ln>
                  <a:noFill/>
                </a:ln>
                <a:solidFill>
                  <a:srgbClr val="800000"/>
                </a:solidFill>
                <a:latin typeface="Liberation Sans" pitchFamily="18"/>
                <a:ea typeface="WenQuanYi Micro Hei" pitchFamily="2"/>
                <a:cs typeface="Lohit Devanagari" pitchFamily="2"/>
              </a:rPr>
              <a:t>10</a:t>
            </a:r>
          </a:p>
        </p:txBody>
      </p:sp>
      <p:sp>
        <p:nvSpPr>
          <p:cNvPr id="16" name="TextBox 15"/>
          <p:cNvSpPr txBox="1"/>
          <p:nvPr/>
        </p:nvSpPr>
        <p:spPr>
          <a:xfrm>
            <a:off x="6625079" y="5066640"/>
            <a:ext cx="270720" cy="4687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800" b="0" i="0" u="none" strike="noStrike" kern="1200">
                <a:ln>
                  <a:noFill/>
                </a:ln>
                <a:solidFill>
                  <a:srgbClr val="800000"/>
                </a:solidFill>
                <a:latin typeface="Liberation Sans" pitchFamily="18"/>
                <a:ea typeface="WenQuanYi Micro Hei" pitchFamily="2"/>
                <a:cs typeface="Lohit Devanagari" pitchFamily="2"/>
              </a:rPr>
              <a:t>7</a:t>
            </a:r>
          </a:p>
        </p:txBody>
      </p:sp>
      <p:cxnSp>
        <p:nvCxnSpPr>
          <p:cNvPr id="17" name="Elbow Connector 16"/>
          <p:cNvCxnSpPr>
            <a:stCxn id="7" idx="0"/>
            <a:endCxn id="12" idx="2"/>
          </p:cNvCxnSpPr>
          <p:nvPr/>
        </p:nvCxnSpPr>
        <p:spPr>
          <a:xfrm rot="16200000" flipV="1">
            <a:off x="4728870" y="5456070"/>
            <a:ext cx="970560" cy="1129140"/>
          </a:xfrm>
          <a:prstGeom prst="bentConnector3">
            <a:avLst/>
          </a:prstGeom>
          <a:noFill/>
          <a:ln w="18000">
            <a:solidFill>
              <a:srgbClr val="00FFFF"/>
            </a:solidFill>
            <a:prstDash val="solid"/>
            <a:tailEnd type="arrow"/>
          </a:ln>
        </p:spPr>
      </p:cxnSp>
      <p:cxnSp>
        <p:nvCxnSpPr>
          <p:cNvPr id="18" name="Elbow Connector 17"/>
          <p:cNvCxnSpPr>
            <a:stCxn id="7" idx="0"/>
            <a:endCxn id="16" idx="2"/>
          </p:cNvCxnSpPr>
          <p:nvPr/>
        </p:nvCxnSpPr>
        <p:spPr>
          <a:xfrm rot="5400000" flipH="1" flipV="1">
            <a:off x="5784299" y="5529781"/>
            <a:ext cx="970560" cy="981719"/>
          </a:xfrm>
          <a:prstGeom prst="bentConnector3">
            <a:avLst/>
          </a:prstGeom>
          <a:noFill/>
          <a:ln w="18000">
            <a:solidFill>
              <a:srgbClr val="00FFFF"/>
            </a:solidFill>
            <a:prstDash val="solid"/>
            <a:tailEnd type="arrow"/>
          </a:ln>
        </p:spPr>
      </p:cxnSp>
      <p:cxnSp>
        <p:nvCxnSpPr>
          <p:cNvPr id="19" name="Straight Arrow Connector 18"/>
          <p:cNvCxnSpPr>
            <a:stCxn id="4" idx="3"/>
            <a:endCxn id="8" idx="1"/>
          </p:cNvCxnSpPr>
          <p:nvPr/>
        </p:nvCxnSpPr>
        <p:spPr>
          <a:xfrm>
            <a:off x="1862279" y="3139560"/>
            <a:ext cx="2602441" cy="720"/>
          </a:xfrm>
          <a:prstGeom prst="straightConnector1">
            <a:avLst/>
          </a:prstGeom>
          <a:noFill/>
          <a:ln w="18000">
            <a:solidFill>
              <a:srgbClr val="800080"/>
            </a:solidFill>
            <a:prstDash val="solid"/>
            <a:tailEnd type="arrow"/>
          </a:ln>
        </p:spPr>
      </p:cxnSp>
      <p:cxnSp>
        <p:nvCxnSpPr>
          <p:cNvPr id="20" name="Straight Arrow Connector 19"/>
          <p:cNvCxnSpPr>
            <a:stCxn id="5" idx="3"/>
            <a:endCxn id="10" idx="1"/>
          </p:cNvCxnSpPr>
          <p:nvPr/>
        </p:nvCxnSpPr>
        <p:spPr>
          <a:xfrm>
            <a:off x="1783079" y="4219920"/>
            <a:ext cx="2681641" cy="720"/>
          </a:xfrm>
          <a:prstGeom prst="straightConnector1">
            <a:avLst/>
          </a:prstGeom>
          <a:noFill/>
          <a:ln w="18000">
            <a:solidFill>
              <a:srgbClr val="800080"/>
            </a:solidFill>
            <a:prstDash val="solid"/>
            <a:tailEnd type="arrow"/>
          </a:ln>
        </p:spPr>
      </p:cxnSp>
      <p:cxnSp>
        <p:nvCxnSpPr>
          <p:cNvPr id="21" name="Straight Arrow Connector 20"/>
          <p:cNvCxnSpPr>
            <a:endCxn id="12" idx="1"/>
          </p:cNvCxnSpPr>
          <p:nvPr/>
        </p:nvCxnSpPr>
        <p:spPr>
          <a:xfrm>
            <a:off x="2653200" y="5300280"/>
            <a:ext cx="1811520" cy="720"/>
          </a:xfrm>
          <a:prstGeom prst="straightConnector1">
            <a:avLst/>
          </a:prstGeom>
          <a:noFill/>
          <a:ln w="18000">
            <a:solidFill>
              <a:srgbClr val="800080"/>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name="page326">
    <p:spTree>
      <p:nvGrpSpPr>
        <p:cNvPr id="1" name=""/>
        <p:cNvGrpSpPr/>
        <p:nvPr/>
      </p:nvGrpSpPr>
      <p:grpSpPr>
        <a:xfrm>
          <a:off x="0" y="0"/>
          <a:ext cx="0" cy="0"/>
          <a:chOff x="0" y="0"/>
          <a:chExt cx="0" cy="0"/>
        </a:xfrm>
      </p:grpSpPr>
      <p:sp>
        <p:nvSpPr>
          <p:cNvPr id="19" name="Slide Number Placeholder 1"/>
          <p:cNvSpPr>
            <a:spLocks noGrp="1"/>
          </p:cNvSpPr>
          <p:nvPr>
            <p:ph type="sldNum" sz="quarter" idx="10"/>
          </p:nvPr>
        </p:nvSpPr>
        <p:spPr/>
        <p:txBody>
          <a:bodyPr/>
          <a:lstStyle/>
          <a:p>
            <a:pPr lvl="0"/>
            <a:fld id="{B88FB9A9-2136-4E65-A130-52647EED401C}" type="slidenum">
              <a:t>326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Finding just the minimum</a:t>
            </a:r>
          </a:p>
        </p:txBody>
      </p:sp>
      <p:sp>
        <p:nvSpPr>
          <p:cNvPr id="3" name="TextBox 2"/>
          <p:cNvSpPr txBox="1"/>
          <p:nvPr/>
        </p:nvSpPr>
        <p:spPr>
          <a:xfrm>
            <a:off x="503999" y="1824840"/>
            <a:ext cx="39146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def </a:t>
            </a:r>
            <a:r>
              <a:rPr lang="en-GB" sz="2400" b="0" i="0" u="none" strike="noStrike" kern="1200">
                <a:ln>
                  <a:noFill/>
                </a:ln>
                <a:solidFill>
                  <a:srgbClr val="008000"/>
                </a:solidFill>
                <a:latin typeface="Liberation Mono" pitchFamily="49"/>
                <a:ea typeface="WenQuanYi Micro Hei" pitchFamily="2"/>
                <a:cs typeface="Lohit Devanagari" pitchFamily="2"/>
              </a:rPr>
              <a:t>min</a:t>
            </a:r>
            <a:r>
              <a:rPr lang="en-GB" sz="2400" b="0" i="0" u="none" strike="noStrike" kern="1200">
                <a:ln>
                  <a:noFill/>
                </a:ln>
                <a:latin typeface="Liberation Mono" pitchFamily="49"/>
                <a:ea typeface="WenQuanYi Micro Hei" pitchFamily="2"/>
                <a:cs typeface="Lohit Devanagari" pitchFamily="2"/>
              </a:rPr>
              <a:t>_list(a_list):</a:t>
            </a:r>
          </a:p>
        </p:txBody>
      </p:sp>
      <p:sp>
        <p:nvSpPr>
          <p:cNvPr id="4" name="TextBox 3"/>
          <p:cNvSpPr txBox="1"/>
          <p:nvPr/>
        </p:nvSpPr>
        <p:spPr>
          <a:xfrm>
            <a:off x="1224000" y="2544840"/>
            <a:ext cx="4098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min_so_far</a:t>
            </a:r>
            <a:r>
              <a:rPr lang="en-GB" sz="2400" b="0" i="0" u="none" strike="noStrike" kern="1200">
                <a:ln>
                  <a:noFill/>
                </a:ln>
                <a:latin typeface="Liberation Mono" pitchFamily="49"/>
                <a:ea typeface="WenQuanYi Micro Hei" pitchFamily="2"/>
                <a:cs typeface="Lohit Devanagari" pitchFamily="2"/>
              </a:rPr>
              <a:t> = a_list[0]</a:t>
            </a:r>
          </a:p>
        </p:txBody>
      </p:sp>
      <p:sp>
        <p:nvSpPr>
          <p:cNvPr id="5" name="TextBox 4"/>
          <p:cNvSpPr txBox="1"/>
          <p:nvPr/>
        </p:nvSpPr>
        <p:spPr>
          <a:xfrm>
            <a:off x="1224000" y="32648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a:t>
            </a:r>
          </a:p>
        </p:txBody>
      </p:sp>
      <p:sp>
        <p:nvSpPr>
          <p:cNvPr id="6" name="TextBox 5"/>
          <p:cNvSpPr txBox="1"/>
          <p:nvPr/>
        </p:nvSpPr>
        <p:spPr>
          <a:xfrm>
            <a:off x="1944000" y="398484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if a </a:t>
            </a:r>
            <a:r>
              <a:rPr lang="en-GB" sz="2400" b="0" i="0" u="none" strike="noStrike" kern="1200">
                <a:ln>
                  <a:noFill/>
                </a:ln>
                <a:solidFill>
                  <a:srgbClr val="008000"/>
                </a:solidFill>
                <a:latin typeface="Liberation Mono" pitchFamily="49"/>
                <a:ea typeface="WenQuanYi Micro Hei" pitchFamily="2"/>
                <a:cs typeface="Lohit Devanagari" pitchFamily="2"/>
              </a:rPr>
              <a:t>&lt; min_so_far</a:t>
            </a:r>
            <a:r>
              <a:rPr lang="en-GB" sz="24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1224000" y="542484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return</a:t>
            </a:r>
          </a:p>
        </p:txBody>
      </p:sp>
      <p:sp>
        <p:nvSpPr>
          <p:cNvPr id="8" name="TextBox 7"/>
          <p:cNvSpPr txBox="1"/>
          <p:nvPr/>
        </p:nvSpPr>
        <p:spPr>
          <a:xfrm>
            <a:off x="4013279" y="32648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9" name="TextBox 8"/>
          <p:cNvSpPr txBox="1"/>
          <p:nvPr/>
        </p:nvSpPr>
        <p:spPr>
          <a:xfrm>
            <a:off x="2881440" y="326484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a_list</a:t>
            </a:r>
          </a:p>
        </p:txBody>
      </p:sp>
      <p:sp>
        <p:nvSpPr>
          <p:cNvPr id="10" name="TextBox 9"/>
          <p:cNvSpPr txBox="1"/>
          <p:nvPr/>
        </p:nvSpPr>
        <p:spPr>
          <a:xfrm>
            <a:off x="2332800" y="326484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in</a:t>
            </a:r>
          </a:p>
        </p:txBody>
      </p:sp>
      <p:sp>
        <p:nvSpPr>
          <p:cNvPr id="11" name="TextBox 10"/>
          <p:cNvSpPr txBox="1"/>
          <p:nvPr/>
        </p:nvSpPr>
        <p:spPr>
          <a:xfrm>
            <a:off x="1955520" y="32648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sp>
        <p:nvSpPr>
          <p:cNvPr id="12" name="TextBox 11"/>
          <p:cNvSpPr txBox="1"/>
          <p:nvPr/>
        </p:nvSpPr>
        <p:spPr>
          <a:xfrm>
            <a:off x="2664000" y="434484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min_so_far</a:t>
            </a:r>
            <a:r>
              <a:rPr lang="en-GB" sz="2400" b="0" i="0" u="none" strike="noStrike" kern="1200">
                <a:ln>
                  <a:noFill/>
                </a:ln>
                <a:latin typeface="Liberation Mono" pitchFamily="49"/>
                <a:ea typeface="WenQuanYi Micro Hei" pitchFamily="2"/>
                <a:cs typeface="Lohit Devanagari" pitchFamily="2"/>
              </a:rPr>
              <a:t> = a</a:t>
            </a:r>
          </a:p>
        </p:txBody>
      </p:sp>
      <p:sp>
        <p:nvSpPr>
          <p:cNvPr id="13" name="TextBox 12"/>
          <p:cNvSpPr txBox="1"/>
          <p:nvPr/>
        </p:nvSpPr>
        <p:spPr>
          <a:xfrm>
            <a:off x="2504160" y="5424840"/>
            <a:ext cx="190296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min_so_far</a:t>
            </a:r>
          </a:p>
        </p:txBody>
      </p:sp>
      <p:sp>
        <p:nvSpPr>
          <p:cNvPr id="14" name="TextBox 13"/>
          <p:cNvSpPr txBox="1"/>
          <p:nvPr/>
        </p:nvSpPr>
        <p:spPr>
          <a:xfrm>
            <a:off x="6263999" y="5424840"/>
            <a:ext cx="334475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Returning a single value</a:t>
            </a:r>
          </a:p>
        </p:txBody>
      </p:sp>
      <p:cxnSp>
        <p:nvCxnSpPr>
          <p:cNvPr id="15" name="Straight Arrow Connector 14"/>
          <p:cNvCxnSpPr>
            <a:stCxn id="14" idx="1"/>
            <a:endCxn id="13" idx="3"/>
          </p:cNvCxnSpPr>
          <p:nvPr/>
        </p:nvCxnSpPr>
        <p:spPr>
          <a:xfrm flipH="1">
            <a:off x="4407120" y="5630940"/>
            <a:ext cx="1856879" cy="3060"/>
          </a:xfrm>
          <a:prstGeom prst="straightConnector1">
            <a:avLst/>
          </a:prstGeom>
          <a:noFill/>
          <a:ln w="18000">
            <a:solidFill>
              <a:srgbClr val="00FFFF"/>
            </a:solidFill>
            <a:prstDash val="solid"/>
            <a:tailEnd type="arrow"/>
          </a:ln>
        </p:spPr>
      </p:cxnSp>
      <p:sp>
        <p:nvSpPr>
          <p:cNvPr id="16" name="TextBox 15"/>
          <p:cNvSpPr txBox="1"/>
          <p:nvPr/>
        </p:nvSpPr>
        <p:spPr>
          <a:xfrm>
            <a:off x="6255000" y="2536200"/>
            <a:ext cx="29714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List cannot be empty!</a:t>
            </a:r>
          </a:p>
        </p:txBody>
      </p:sp>
      <p:cxnSp>
        <p:nvCxnSpPr>
          <p:cNvPr id="17" name="Straight Arrow Connector 16"/>
          <p:cNvCxnSpPr>
            <a:stCxn id="16" idx="1"/>
          </p:cNvCxnSpPr>
          <p:nvPr/>
        </p:nvCxnSpPr>
        <p:spPr>
          <a:xfrm flipH="1">
            <a:off x="5322960" y="2742119"/>
            <a:ext cx="932040" cy="11881"/>
          </a:xfrm>
          <a:prstGeom prst="straightConnector1">
            <a:avLst/>
          </a:prstGeom>
          <a:noFill/>
          <a:ln w="18000">
            <a:solidFill>
              <a:srgbClr val="00FFFF"/>
            </a:solidFill>
            <a:prstDash val="solid"/>
            <a:tailEnd type="arrow"/>
          </a:ln>
        </p:spPr>
      </p:cxnSp>
      <p:sp>
        <p:nvSpPr>
          <p:cNvPr id="18" name="Freeform 17"/>
          <p:cNvSpPr/>
          <p:nvPr/>
        </p:nvSpPr>
        <p:spPr>
          <a:xfrm>
            <a:off x="8313840" y="1478519"/>
            <a:ext cx="1765800" cy="106848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ctr" anchorCtr="0" compatLnSpc="0"/>
          <a:lstStyle/>
          <a:p>
            <a:pPr marL="0" marR="0" lvl="0" indent="0" algn="ctr"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minlist.py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name="page327">
    <p:spTree>
      <p:nvGrpSpPr>
        <p:cNvPr id="1" name=""/>
        <p:cNvGrpSpPr/>
        <p:nvPr/>
      </p:nvGrpSpPr>
      <p:grpSpPr>
        <a:xfrm>
          <a:off x="0" y="0"/>
          <a:ext cx="0" cy="0"/>
          <a:chOff x="0" y="0"/>
          <a:chExt cx="0" cy="0"/>
        </a:xfrm>
      </p:grpSpPr>
      <p:sp>
        <p:nvSpPr>
          <p:cNvPr id="19" name="Slide Number Placeholder 1"/>
          <p:cNvSpPr>
            <a:spLocks noGrp="1"/>
          </p:cNvSpPr>
          <p:nvPr>
            <p:ph type="sldNum" sz="quarter" idx="10"/>
          </p:nvPr>
        </p:nvSpPr>
        <p:spPr/>
        <p:txBody>
          <a:bodyPr/>
          <a:lstStyle/>
          <a:p>
            <a:pPr lvl="0"/>
            <a:fld id="{9A354202-967D-47A9-A37E-C33B4330D6D3}" type="slidenum">
              <a:t>327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Finding just the maximum</a:t>
            </a:r>
          </a:p>
        </p:txBody>
      </p:sp>
      <p:sp>
        <p:nvSpPr>
          <p:cNvPr id="3" name="TextBox 2"/>
          <p:cNvSpPr txBox="1"/>
          <p:nvPr/>
        </p:nvSpPr>
        <p:spPr>
          <a:xfrm>
            <a:off x="503999" y="1824840"/>
            <a:ext cx="39146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def </a:t>
            </a:r>
            <a:r>
              <a:rPr lang="en-GB" sz="2400" b="0" i="0" u="none" strike="noStrike" kern="1200">
                <a:ln>
                  <a:noFill/>
                </a:ln>
                <a:solidFill>
                  <a:srgbClr val="800000"/>
                </a:solidFill>
                <a:latin typeface="Liberation Mono" pitchFamily="49"/>
                <a:ea typeface="WenQuanYi Micro Hei" pitchFamily="2"/>
                <a:cs typeface="Lohit Devanagari" pitchFamily="2"/>
              </a:rPr>
              <a:t>max</a:t>
            </a:r>
            <a:r>
              <a:rPr lang="en-GB" sz="2400" b="0" i="0" u="none" strike="noStrike" kern="1200">
                <a:ln>
                  <a:noFill/>
                </a:ln>
                <a:latin typeface="Liberation Mono" pitchFamily="49"/>
                <a:ea typeface="WenQuanYi Micro Hei" pitchFamily="2"/>
                <a:cs typeface="Lohit Devanagari" pitchFamily="2"/>
              </a:rPr>
              <a:t>_list(a_list):</a:t>
            </a:r>
          </a:p>
        </p:txBody>
      </p:sp>
      <p:sp>
        <p:nvSpPr>
          <p:cNvPr id="4" name="TextBox 3"/>
          <p:cNvSpPr txBox="1"/>
          <p:nvPr/>
        </p:nvSpPr>
        <p:spPr>
          <a:xfrm>
            <a:off x="1224000" y="2544840"/>
            <a:ext cx="4098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max_so_far</a:t>
            </a:r>
            <a:r>
              <a:rPr lang="en-GB" sz="2400" b="0" i="0" u="none" strike="noStrike" kern="1200">
                <a:ln>
                  <a:noFill/>
                </a:ln>
                <a:latin typeface="Liberation Mono" pitchFamily="49"/>
                <a:ea typeface="WenQuanYi Micro Hei" pitchFamily="2"/>
                <a:cs typeface="Lohit Devanagari" pitchFamily="2"/>
              </a:rPr>
              <a:t> = a_list[0]</a:t>
            </a:r>
          </a:p>
        </p:txBody>
      </p:sp>
      <p:sp>
        <p:nvSpPr>
          <p:cNvPr id="5" name="TextBox 4"/>
          <p:cNvSpPr txBox="1"/>
          <p:nvPr/>
        </p:nvSpPr>
        <p:spPr>
          <a:xfrm>
            <a:off x="1224000" y="32648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a:t>
            </a:r>
          </a:p>
        </p:txBody>
      </p:sp>
      <p:sp>
        <p:nvSpPr>
          <p:cNvPr id="6" name="TextBox 5"/>
          <p:cNvSpPr txBox="1"/>
          <p:nvPr/>
        </p:nvSpPr>
        <p:spPr>
          <a:xfrm>
            <a:off x="1944000" y="398484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if a </a:t>
            </a:r>
            <a:r>
              <a:rPr lang="en-GB" sz="2400" b="0" i="0" u="none" strike="noStrike" kern="1200">
                <a:ln>
                  <a:noFill/>
                </a:ln>
                <a:solidFill>
                  <a:srgbClr val="800000"/>
                </a:solidFill>
                <a:latin typeface="Liberation Mono" pitchFamily="49"/>
                <a:ea typeface="WenQuanYi Micro Hei" pitchFamily="2"/>
                <a:cs typeface="Lohit Devanagari" pitchFamily="2"/>
              </a:rPr>
              <a:t>&gt; max_so_far</a:t>
            </a:r>
            <a:r>
              <a:rPr lang="en-GB" sz="24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1224000" y="542484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return</a:t>
            </a:r>
          </a:p>
        </p:txBody>
      </p:sp>
      <p:sp>
        <p:nvSpPr>
          <p:cNvPr id="8" name="TextBox 7"/>
          <p:cNvSpPr txBox="1"/>
          <p:nvPr/>
        </p:nvSpPr>
        <p:spPr>
          <a:xfrm>
            <a:off x="4013279" y="32648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9" name="TextBox 8"/>
          <p:cNvSpPr txBox="1"/>
          <p:nvPr/>
        </p:nvSpPr>
        <p:spPr>
          <a:xfrm>
            <a:off x="2881440" y="326484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a_list</a:t>
            </a:r>
          </a:p>
        </p:txBody>
      </p:sp>
      <p:sp>
        <p:nvSpPr>
          <p:cNvPr id="10" name="TextBox 9"/>
          <p:cNvSpPr txBox="1"/>
          <p:nvPr/>
        </p:nvSpPr>
        <p:spPr>
          <a:xfrm>
            <a:off x="2332800" y="326484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in</a:t>
            </a:r>
          </a:p>
        </p:txBody>
      </p:sp>
      <p:sp>
        <p:nvSpPr>
          <p:cNvPr id="11" name="TextBox 10"/>
          <p:cNvSpPr txBox="1"/>
          <p:nvPr/>
        </p:nvSpPr>
        <p:spPr>
          <a:xfrm>
            <a:off x="1955520" y="32648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sp>
        <p:nvSpPr>
          <p:cNvPr id="12" name="TextBox 11"/>
          <p:cNvSpPr txBox="1"/>
          <p:nvPr/>
        </p:nvSpPr>
        <p:spPr>
          <a:xfrm>
            <a:off x="2664000" y="434484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max_so_far</a:t>
            </a:r>
            <a:r>
              <a:rPr lang="en-GB" sz="2400" b="0" i="0" u="none" strike="noStrike" kern="1200">
                <a:ln>
                  <a:noFill/>
                </a:ln>
                <a:latin typeface="Liberation Mono" pitchFamily="49"/>
                <a:ea typeface="WenQuanYi Micro Hei" pitchFamily="2"/>
                <a:cs typeface="Lohit Devanagari" pitchFamily="2"/>
              </a:rPr>
              <a:t> = a</a:t>
            </a:r>
          </a:p>
        </p:txBody>
      </p:sp>
      <p:sp>
        <p:nvSpPr>
          <p:cNvPr id="13" name="TextBox 12"/>
          <p:cNvSpPr txBox="1"/>
          <p:nvPr/>
        </p:nvSpPr>
        <p:spPr>
          <a:xfrm>
            <a:off x="2504160" y="5424840"/>
            <a:ext cx="190296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max_so_far</a:t>
            </a:r>
          </a:p>
        </p:txBody>
      </p:sp>
      <p:sp>
        <p:nvSpPr>
          <p:cNvPr id="14" name="TextBox 13"/>
          <p:cNvSpPr txBox="1"/>
          <p:nvPr/>
        </p:nvSpPr>
        <p:spPr>
          <a:xfrm>
            <a:off x="6263999" y="5424840"/>
            <a:ext cx="334475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Returning a single value</a:t>
            </a:r>
          </a:p>
        </p:txBody>
      </p:sp>
      <p:cxnSp>
        <p:nvCxnSpPr>
          <p:cNvPr id="15" name="Straight Arrow Connector 14"/>
          <p:cNvCxnSpPr>
            <a:stCxn id="14" idx="1"/>
            <a:endCxn id="13" idx="3"/>
          </p:cNvCxnSpPr>
          <p:nvPr/>
        </p:nvCxnSpPr>
        <p:spPr>
          <a:xfrm flipH="1">
            <a:off x="4407120" y="5630940"/>
            <a:ext cx="1856879" cy="3060"/>
          </a:xfrm>
          <a:prstGeom prst="straightConnector1">
            <a:avLst/>
          </a:prstGeom>
          <a:noFill/>
          <a:ln w="18000">
            <a:solidFill>
              <a:srgbClr val="00FFFF"/>
            </a:solidFill>
            <a:prstDash val="solid"/>
            <a:tailEnd type="arrow"/>
          </a:ln>
        </p:spPr>
      </p:cxnSp>
      <p:sp>
        <p:nvSpPr>
          <p:cNvPr id="16" name="TextBox 15"/>
          <p:cNvSpPr txBox="1"/>
          <p:nvPr/>
        </p:nvSpPr>
        <p:spPr>
          <a:xfrm>
            <a:off x="6255000" y="3976200"/>
            <a:ext cx="237851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Only real change</a:t>
            </a:r>
          </a:p>
        </p:txBody>
      </p:sp>
      <p:cxnSp>
        <p:nvCxnSpPr>
          <p:cNvPr id="17" name="Straight Arrow Connector 16"/>
          <p:cNvCxnSpPr>
            <a:stCxn id="16" idx="1"/>
            <a:endCxn id="6" idx="3"/>
          </p:cNvCxnSpPr>
          <p:nvPr/>
        </p:nvCxnSpPr>
        <p:spPr>
          <a:xfrm flipH="1">
            <a:off x="5310000" y="4182300"/>
            <a:ext cx="945000" cy="11700"/>
          </a:xfrm>
          <a:prstGeom prst="straightConnector1">
            <a:avLst/>
          </a:prstGeom>
          <a:noFill/>
          <a:ln w="18000">
            <a:solidFill>
              <a:srgbClr val="00FFFF"/>
            </a:solidFill>
            <a:prstDash val="solid"/>
            <a:tailEnd type="arrow"/>
          </a:ln>
        </p:spPr>
      </p:cxnSp>
      <p:sp>
        <p:nvSpPr>
          <p:cNvPr id="18" name="Freeform 17"/>
          <p:cNvSpPr/>
          <p:nvPr/>
        </p:nvSpPr>
        <p:spPr>
          <a:xfrm>
            <a:off x="8313480" y="1478160"/>
            <a:ext cx="1765800" cy="106848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ctr" anchorCtr="0" compatLnSpc="0"/>
          <a:lstStyle/>
          <a:p>
            <a:pPr marL="0" marR="0" lvl="0" indent="0" algn="ctr"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maxlist.py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name="page328">
    <p:spTree>
      <p:nvGrpSpPr>
        <p:cNvPr id="1" name=""/>
        <p:cNvGrpSpPr/>
        <p:nvPr/>
      </p:nvGrpSpPr>
      <p:grpSpPr>
        <a:xfrm>
          <a:off x="0" y="0"/>
          <a:ext cx="0" cy="0"/>
          <a:chOff x="0" y="0"/>
          <a:chExt cx="0" cy="0"/>
        </a:xfrm>
      </p:grpSpPr>
      <p:sp>
        <p:nvSpPr>
          <p:cNvPr id="18" name="Slide Number Placeholder 1"/>
          <p:cNvSpPr>
            <a:spLocks noGrp="1"/>
          </p:cNvSpPr>
          <p:nvPr>
            <p:ph type="sldNum" sz="quarter" idx="10"/>
          </p:nvPr>
        </p:nvSpPr>
        <p:spPr/>
        <p:txBody>
          <a:bodyPr/>
          <a:lstStyle/>
          <a:p>
            <a:pPr lvl="0"/>
            <a:fld id="{1F08EB5C-4AE6-4145-A0BB-082BDF2FA6F0}" type="slidenum">
              <a:t>328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Finding both</a:t>
            </a:r>
          </a:p>
        </p:txBody>
      </p:sp>
      <p:sp>
        <p:nvSpPr>
          <p:cNvPr id="3" name="TextBox 2"/>
          <p:cNvSpPr txBox="1"/>
          <p:nvPr/>
        </p:nvSpPr>
        <p:spPr>
          <a:xfrm>
            <a:off x="503999" y="1824840"/>
            <a:ext cx="4464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def minmax_list(a_list):</a:t>
            </a:r>
          </a:p>
        </p:txBody>
      </p:sp>
      <p:sp>
        <p:nvSpPr>
          <p:cNvPr id="4" name="TextBox 3"/>
          <p:cNvSpPr txBox="1"/>
          <p:nvPr/>
        </p:nvSpPr>
        <p:spPr>
          <a:xfrm>
            <a:off x="1224000" y="2904840"/>
            <a:ext cx="4098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max_so_far</a:t>
            </a:r>
            <a:r>
              <a:rPr lang="en-GB" sz="2400" b="0" i="0" u="none" strike="noStrike" kern="1200">
                <a:ln>
                  <a:noFill/>
                </a:ln>
                <a:latin typeface="Liberation Mono" pitchFamily="49"/>
                <a:ea typeface="WenQuanYi Micro Hei" pitchFamily="2"/>
                <a:cs typeface="Lohit Devanagari" pitchFamily="2"/>
              </a:rPr>
              <a:t> = a_list[0]</a:t>
            </a:r>
          </a:p>
        </p:txBody>
      </p:sp>
      <p:sp>
        <p:nvSpPr>
          <p:cNvPr id="5" name="TextBox 4"/>
          <p:cNvSpPr txBox="1"/>
          <p:nvPr/>
        </p:nvSpPr>
        <p:spPr>
          <a:xfrm>
            <a:off x="1224000" y="36248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a:t>
            </a:r>
          </a:p>
        </p:txBody>
      </p:sp>
      <p:sp>
        <p:nvSpPr>
          <p:cNvPr id="6" name="TextBox 5"/>
          <p:cNvSpPr txBox="1"/>
          <p:nvPr/>
        </p:nvSpPr>
        <p:spPr>
          <a:xfrm>
            <a:off x="1944000" y="542484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if a </a:t>
            </a:r>
            <a:r>
              <a:rPr lang="en-GB" sz="2400" b="0" i="0" u="none" strike="noStrike" kern="1200">
                <a:ln>
                  <a:noFill/>
                </a:ln>
                <a:solidFill>
                  <a:srgbClr val="800000"/>
                </a:solidFill>
                <a:latin typeface="Liberation Mono" pitchFamily="49"/>
                <a:ea typeface="WenQuanYi Micro Hei" pitchFamily="2"/>
                <a:cs typeface="Lohit Devanagari" pitchFamily="2"/>
              </a:rPr>
              <a:t>&gt; max_so_far</a:t>
            </a:r>
            <a:r>
              <a:rPr lang="en-GB" sz="24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1224000" y="6864840"/>
            <a:ext cx="226728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return </a:t>
            </a:r>
            <a:r>
              <a:rPr lang="en-GB" sz="2400" b="0" i="1" u="none" strike="noStrike" kern="1200">
                <a:ln>
                  <a:noFill/>
                </a:ln>
                <a:solidFill>
                  <a:srgbClr val="0000FF"/>
                </a:solidFill>
                <a:latin typeface="Liberation Mono" pitchFamily="49"/>
                <a:ea typeface="WenQuanYi Micro Hei" pitchFamily="2"/>
                <a:cs typeface="Lohit Devanagari" pitchFamily="2"/>
              </a:rPr>
              <a:t>what?</a:t>
            </a:r>
          </a:p>
        </p:txBody>
      </p:sp>
      <p:sp>
        <p:nvSpPr>
          <p:cNvPr id="8" name="TextBox 7"/>
          <p:cNvSpPr txBox="1"/>
          <p:nvPr/>
        </p:nvSpPr>
        <p:spPr>
          <a:xfrm>
            <a:off x="4013279" y="36248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9" name="TextBox 8"/>
          <p:cNvSpPr txBox="1"/>
          <p:nvPr/>
        </p:nvSpPr>
        <p:spPr>
          <a:xfrm>
            <a:off x="2881440" y="362484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a_list</a:t>
            </a:r>
          </a:p>
        </p:txBody>
      </p:sp>
      <p:sp>
        <p:nvSpPr>
          <p:cNvPr id="10" name="TextBox 9"/>
          <p:cNvSpPr txBox="1"/>
          <p:nvPr/>
        </p:nvSpPr>
        <p:spPr>
          <a:xfrm>
            <a:off x="2332800" y="362484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in</a:t>
            </a:r>
          </a:p>
        </p:txBody>
      </p:sp>
      <p:sp>
        <p:nvSpPr>
          <p:cNvPr id="11" name="TextBox 10"/>
          <p:cNvSpPr txBox="1"/>
          <p:nvPr/>
        </p:nvSpPr>
        <p:spPr>
          <a:xfrm>
            <a:off x="1955520" y="36248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sp>
        <p:nvSpPr>
          <p:cNvPr id="12" name="TextBox 11"/>
          <p:cNvSpPr txBox="1"/>
          <p:nvPr/>
        </p:nvSpPr>
        <p:spPr>
          <a:xfrm>
            <a:off x="2664000" y="578484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max_so_far</a:t>
            </a:r>
            <a:r>
              <a:rPr lang="en-GB" sz="2400" b="0" i="0" u="none" strike="noStrike" kern="1200">
                <a:ln>
                  <a:noFill/>
                </a:ln>
                <a:latin typeface="Liberation Mono" pitchFamily="49"/>
                <a:ea typeface="WenQuanYi Micro Hei" pitchFamily="2"/>
                <a:cs typeface="Lohit Devanagari" pitchFamily="2"/>
              </a:rPr>
              <a:t> = a</a:t>
            </a:r>
          </a:p>
        </p:txBody>
      </p:sp>
      <p:sp>
        <p:nvSpPr>
          <p:cNvPr id="13" name="TextBox 12"/>
          <p:cNvSpPr txBox="1"/>
          <p:nvPr/>
        </p:nvSpPr>
        <p:spPr>
          <a:xfrm>
            <a:off x="1224000" y="2544840"/>
            <a:ext cx="4098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min_so_far</a:t>
            </a:r>
            <a:r>
              <a:rPr lang="en-GB" sz="2400" b="0" i="0" u="none" strike="noStrike" kern="1200">
                <a:ln>
                  <a:noFill/>
                </a:ln>
                <a:latin typeface="Liberation Mono" pitchFamily="49"/>
                <a:ea typeface="WenQuanYi Micro Hei" pitchFamily="2"/>
                <a:cs typeface="Lohit Devanagari" pitchFamily="2"/>
              </a:rPr>
              <a:t> = a_list[0]</a:t>
            </a:r>
          </a:p>
        </p:txBody>
      </p:sp>
      <p:sp>
        <p:nvSpPr>
          <p:cNvPr id="14" name="TextBox 13"/>
          <p:cNvSpPr txBox="1"/>
          <p:nvPr/>
        </p:nvSpPr>
        <p:spPr>
          <a:xfrm>
            <a:off x="1944000" y="434484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if a </a:t>
            </a:r>
            <a:r>
              <a:rPr lang="en-GB" sz="2400" b="0" i="0" u="none" strike="noStrike" kern="1200">
                <a:ln>
                  <a:noFill/>
                </a:ln>
                <a:solidFill>
                  <a:srgbClr val="008000"/>
                </a:solidFill>
                <a:latin typeface="Liberation Mono" pitchFamily="49"/>
                <a:ea typeface="WenQuanYi Micro Hei" pitchFamily="2"/>
                <a:cs typeface="Lohit Devanagari" pitchFamily="2"/>
              </a:rPr>
              <a:t>&lt; min_so_far</a:t>
            </a:r>
            <a:r>
              <a:rPr lang="en-GB" sz="2400" b="0" i="0" u="none" strike="noStrike" kern="1200">
                <a:ln>
                  <a:noFill/>
                </a:ln>
                <a:latin typeface="Liberation Mono" pitchFamily="49"/>
                <a:ea typeface="WenQuanYi Micro Hei" pitchFamily="2"/>
                <a:cs typeface="Lohit Devanagari" pitchFamily="2"/>
              </a:rPr>
              <a:t>:</a:t>
            </a:r>
          </a:p>
        </p:txBody>
      </p:sp>
      <p:sp>
        <p:nvSpPr>
          <p:cNvPr id="15" name="TextBox 14"/>
          <p:cNvSpPr txBox="1"/>
          <p:nvPr/>
        </p:nvSpPr>
        <p:spPr>
          <a:xfrm>
            <a:off x="2664000" y="470484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min_so_far</a:t>
            </a:r>
            <a:r>
              <a:rPr lang="en-GB" sz="2400" b="0" i="0" u="none" strike="noStrike" kern="1200">
                <a:ln>
                  <a:noFill/>
                </a:ln>
                <a:latin typeface="Liberation Mono" pitchFamily="49"/>
                <a:ea typeface="WenQuanYi Micro Hei" pitchFamily="2"/>
                <a:cs typeface="Lohit Devanagari" pitchFamily="2"/>
              </a:rPr>
              <a:t> = a</a:t>
            </a:r>
          </a:p>
        </p:txBody>
      </p:sp>
      <p:sp>
        <p:nvSpPr>
          <p:cNvPr id="16" name="TextBox 15"/>
          <p:cNvSpPr txBox="1"/>
          <p:nvPr/>
        </p:nvSpPr>
        <p:spPr>
          <a:xfrm>
            <a:off x="6255000" y="6856199"/>
            <a:ext cx="329291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This is the real question</a:t>
            </a:r>
          </a:p>
        </p:txBody>
      </p:sp>
      <p:cxnSp>
        <p:nvCxnSpPr>
          <p:cNvPr id="17" name="Straight Arrow Connector 16"/>
          <p:cNvCxnSpPr>
            <a:stCxn id="16" idx="1"/>
          </p:cNvCxnSpPr>
          <p:nvPr/>
        </p:nvCxnSpPr>
        <p:spPr>
          <a:xfrm flipH="1">
            <a:off x="3491279" y="7062120"/>
            <a:ext cx="2763721" cy="1188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name="page329">
    <p:spTree>
      <p:nvGrpSpPr>
        <p:cNvPr id="1" name=""/>
        <p:cNvGrpSpPr/>
        <p:nvPr/>
      </p:nvGrpSpPr>
      <p:grpSpPr>
        <a:xfrm>
          <a:off x="0" y="0"/>
          <a:ext cx="0" cy="0"/>
          <a:chOff x="0" y="0"/>
          <a:chExt cx="0" cy="0"/>
        </a:xfrm>
      </p:grpSpPr>
      <p:sp>
        <p:nvSpPr>
          <p:cNvPr id="20" name="Slide Number Placeholder 1"/>
          <p:cNvSpPr>
            <a:spLocks noGrp="1"/>
          </p:cNvSpPr>
          <p:nvPr>
            <p:ph type="sldNum" sz="quarter" idx="10"/>
          </p:nvPr>
        </p:nvSpPr>
        <p:spPr/>
        <p:txBody>
          <a:bodyPr/>
          <a:lstStyle/>
          <a:p>
            <a:pPr lvl="0"/>
            <a:fld id="{FA123A0A-A4B3-4A3F-8BA1-0E59628E4542}" type="slidenum">
              <a:t>329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Returning both</a:t>
            </a:r>
          </a:p>
        </p:txBody>
      </p:sp>
      <p:sp>
        <p:nvSpPr>
          <p:cNvPr id="3" name="TextBox 2"/>
          <p:cNvSpPr txBox="1"/>
          <p:nvPr/>
        </p:nvSpPr>
        <p:spPr>
          <a:xfrm>
            <a:off x="503999" y="1824840"/>
            <a:ext cx="4464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def minmax_list(a_list):</a:t>
            </a:r>
          </a:p>
        </p:txBody>
      </p:sp>
      <p:sp>
        <p:nvSpPr>
          <p:cNvPr id="4" name="TextBox 3"/>
          <p:cNvSpPr txBox="1"/>
          <p:nvPr/>
        </p:nvSpPr>
        <p:spPr>
          <a:xfrm>
            <a:off x="1224000" y="2904840"/>
            <a:ext cx="4098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max_so_far</a:t>
            </a:r>
            <a:r>
              <a:rPr lang="en-GB" sz="2400" b="0" i="0" u="none" strike="noStrike" kern="1200">
                <a:ln>
                  <a:noFill/>
                </a:ln>
                <a:latin typeface="Liberation Mono" pitchFamily="49"/>
                <a:ea typeface="WenQuanYi Micro Hei" pitchFamily="2"/>
                <a:cs typeface="Lohit Devanagari" pitchFamily="2"/>
              </a:rPr>
              <a:t> = a_list[0]</a:t>
            </a:r>
          </a:p>
        </p:txBody>
      </p:sp>
      <p:sp>
        <p:nvSpPr>
          <p:cNvPr id="5" name="TextBox 4"/>
          <p:cNvSpPr txBox="1"/>
          <p:nvPr/>
        </p:nvSpPr>
        <p:spPr>
          <a:xfrm>
            <a:off x="1224000" y="36248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a:t>
            </a:r>
          </a:p>
        </p:txBody>
      </p:sp>
      <p:sp>
        <p:nvSpPr>
          <p:cNvPr id="6" name="TextBox 5"/>
          <p:cNvSpPr txBox="1"/>
          <p:nvPr/>
        </p:nvSpPr>
        <p:spPr>
          <a:xfrm>
            <a:off x="1944000" y="542484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if a </a:t>
            </a:r>
            <a:r>
              <a:rPr lang="en-GB" sz="2400" b="0" i="0" u="none" strike="noStrike" kern="1200">
                <a:ln>
                  <a:noFill/>
                </a:ln>
                <a:solidFill>
                  <a:srgbClr val="800000"/>
                </a:solidFill>
                <a:latin typeface="Liberation Mono" pitchFamily="49"/>
                <a:ea typeface="WenQuanYi Micro Hei" pitchFamily="2"/>
                <a:cs typeface="Lohit Devanagari" pitchFamily="2"/>
              </a:rPr>
              <a:t>&gt; max_so_far</a:t>
            </a:r>
            <a:r>
              <a:rPr lang="en-GB" sz="24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1224000" y="686484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return</a:t>
            </a:r>
          </a:p>
        </p:txBody>
      </p:sp>
      <p:sp>
        <p:nvSpPr>
          <p:cNvPr id="8" name="TextBox 7"/>
          <p:cNvSpPr txBox="1"/>
          <p:nvPr/>
        </p:nvSpPr>
        <p:spPr>
          <a:xfrm>
            <a:off x="4013279" y="36248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9" name="TextBox 8"/>
          <p:cNvSpPr txBox="1"/>
          <p:nvPr/>
        </p:nvSpPr>
        <p:spPr>
          <a:xfrm>
            <a:off x="2881440" y="362484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a_list</a:t>
            </a:r>
          </a:p>
        </p:txBody>
      </p:sp>
      <p:sp>
        <p:nvSpPr>
          <p:cNvPr id="10" name="TextBox 9"/>
          <p:cNvSpPr txBox="1"/>
          <p:nvPr/>
        </p:nvSpPr>
        <p:spPr>
          <a:xfrm>
            <a:off x="2332800" y="362484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in</a:t>
            </a:r>
          </a:p>
        </p:txBody>
      </p:sp>
      <p:sp>
        <p:nvSpPr>
          <p:cNvPr id="11" name="TextBox 10"/>
          <p:cNvSpPr txBox="1"/>
          <p:nvPr/>
        </p:nvSpPr>
        <p:spPr>
          <a:xfrm>
            <a:off x="1955520" y="36248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sp>
        <p:nvSpPr>
          <p:cNvPr id="12" name="TextBox 11"/>
          <p:cNvSpPr txBox="1"/>
          <p:nvPr/>
        </p:nvSpPr>
        <p:spPr>
          <a:xfrm>
            <a:off x="2664000" y="578484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max_so_far</a:t>
            </a:r>
            <a:r>
              <a:rPr lang="en-GB" sz="2400" b="0" i="0" u="none" strike="noStrike" kern="1200">
                <a:ln>
                  <a:noFill/>
                </a:ln>
                <a:latin typeface="Liberation Mono" pitchFamily="49"/>
                <a:ea typeface="WenQuanYi Micro Hei" pitchFamily="2"/>
                <a:cs typeface="Lohit Devanagari" pitchFamily="2"/>
              </a:rPr>
              <a:t> = a</a:t>
            </a:r>
          </a:p>
        </p:txBody>
      </p:sp>
      <p:sp>
        <p:nvSpPr>
          <p:cNvPr id="13" name="TextBox 12"/>
          <p:cNvSpPr txBox="1"/>
          <p:nvPr/>
        </p:nvSpPr>
        <p:spPr>
          <a:xfrm>
            <a:off x="1224000" y="2544840"/>
            <a:ext cx="4098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min_so_far</a:t>
            </a:r>
            <a:r>
              <a:rPr lang="en-GB" sz="2400" b="0" i="0" u="none" strike="noStrike" kern="1200">
                <a:ln>
                  <a:noFill/>
                </a:ln>
                <a:latin typeface="Liberation Mono" pitchFamily="49"/>
                <a:ea typeface="WenQuanYi Micro Hei" pitchFamily="2"/>
                <a:cs typeface="Lohit Devanagari" pitchFamily="2"/>
              </a:rPr>
              <a:t> = a_list[0]</a:t>
            </a:r>
          </a:p>
        </p:txBody>
      </p:sp>
      <p:sp>
        <p:nvSpPr>
          <p:cNvPr id="14" name="TextBox 13"/>
          <p:cNvSpPr txBox="1"/>
          <p:nvPr/>
        </p:nvSpPr>
        <p:spPr>
          <a:xfrm>
            <a:off x="1944000" y="434484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if a </a:t>
            </a:r>
            <a:r>
              <a:rPr lang="en-GB" sz="2400" b="0" i="0" u="none" strike="noStrike" kern="1200">
                <a:ln>
                  <a:noFill/>
                </a:ln>
                <a:solidFill>
                  <a:srgbClr val="008000"/>
                </a:solidFill>
                <a:latin typeface="Liberation Mono" pitchFamily="49"/>
                <a:ea typeface="WenQuanYi Micro Hei" pitchFamily="2"/>
                <a:cs typeface="Lohit Devanagari" pitchFamily="2"/>
              </a:rPr>
              <a:t>&lt; min_so_far</a:t>
            </a:r>
            <a:r>
              <a:rPr lang="en-GB" sz="2400" b="0" i="0" u="none" strike="noStrike" kern="1200">
                <a:ln>
                  <a:noFill/>
                </a:ln>
                <a:latin typeface="Liberation Mono" pitchFamily="49"/>
                <a:ea typeface="WenQuanYi Micro Hei" pitchFamily="2"/>
                <a:cs typeface="Lohit Devanagari" pitchFamily="2"/>
              </a:rPr>
              <a:t>:</a:t>
            </a:r>
          </a:p>
        </p:txBody>
      </p:sp>
      <p:sp>
        <p:nvSpPr>
          <p:cNvPr id="15" name="TextBox 14"/>
          <p:cNvSpPr txBox="1"/>
          <p:nvPr/>
        </p:nvSpPr>
        <p:spPr>
          <a:xfrm>
            <a:off x="2664000" y="470484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min_so_far</a:t>
            </a:r>
            <a:r>
              <a:rPr lang="en-GB" sz="2400" b="0" i="0" u="none" strike="noStrike" kern="1200">
                <a:ln>
                  <a:noFill/>
                </a:ln>
                <a:latin typeface="Liberation Mono" pitchFamily="49"/>
                <a:ea typeface="WenQuanYi Micro Hei" pitchFamily="2"/>
                <a:cs typeface="Lohit Devanagari" pitchFamily="2"/>
              </a:rPr>
              <a:t> = a</a:t>
            </a:r>
          </a:p>
        </p:txBody>
      </p:sp>
      <p:sp>
        <p:nvSpPr>
          <p:cNvPr id="16" name="TextBox 15"/>
          <p:cNvSpPr txBox="1"/>
          <p:nvPr/>
        </p:nvSpPr>
        <p:spPr>
          <a:xfrm>
            <a:off x="2504160" y="6864840"/>
            <a:ext cx="409896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min_so_far</a:t>
            </a:r>
            <a:r>
              <a:rPr lang="en-GB" sz="2400" b="0" i="0" u="none" strike="noStrike" kern="1200">
                <a:ln>
                  <a:noFill/>
                </a:ln>
                <a:latin typeface="Liberation Mono" pitchFamily="49"/>
                <a:ea typeface="WenQuanYi Micro Hei" pitchFamily="2"/>
                <a:cs typeface="Lohit Devanagari" pitchFamily="2"/>
              </a:rPr>
              <a:t>, </a:t>
            </a:r>
            <a:r>
              <a:rPr lang="en-GB" sz="2400" b="0" i="0" u="none" strike="noStrike" kern="1200">
                <a:ln>
                  <a:noFill/>
                </a:ln>
                <a:solidFill>
                  <a:srgbClr val="800000"/>
                </a:solidFill>
                <a:latin typeface="Liberation Mono" pitchFamily="49"/>
                <a:ea typeface="WenQuanYi Micro Hei" pitchFamily="2"/>
                <a:cs typeface="Lohit Devanagari" pitchFamily="2"/>
              </a:rPr>
              <a:t>max_so_far</a:t>
            </a:r>
          </a:p>
        </p:txBody>
      </p:sp>
      <p:sp>
        <p:nvSpPr>
          <p:cNvPr id="17" name="TextBox 16"/>
          <p:cNvSpPr txBox="1"/>
          <p:nvPr/>
        </p:nvSpPr>
        <p:spPr>
          <a:xfrm>
            <a:off x="7686360" y="6859080"/>
            <a:ext cx="21578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 </a:t>
            </a:r>
            <a:r>
              <a:rPr lang="en-GB" sz="2400" b="0" i="1" u="none" strike="noStrike" kern="1200">
                <a:ln>
                  <a:noFill/>
                </a:ln>
                <a:latin typeface="Liberation Sans" pitchFamily="18"/>
                <a:ea typeface="WenQuanYi Micro Hei" pitchFamily="2"/>
                <a:cs typeface="Lohit Devanagari" pitchFamily="2"/>
              </a:rPr>
              <a:t>pair</a:t>
            </a:r>
            <a:r>
              <a:rPr lang="en-GB" sz="2400" b="0" i="0" u="none" strike="noStrike" kern="1200">
                <a:ln>
                  <a:noFill/>
                </a:ln>
                <a:latin typeface="Liberation Sans" pitchFamily="18"/>
                <a:ea typeface="WenQuanYi Micro Hei" pitchFamily="2"/>
                <a:cs typeface="Lohit Devanagari" pitchFamily="2"/>
              </a:rPr>
              <a:t> of values</a:t>
            </a:r>
          </a:p>
        </p:txBody>
      </p:sp>
      <p:cxnSp>
        <p:nvCxnSpPr>
          <p:cNvPr id="18" name="Straight Arrow Connector 17"/>
          <p:cNvCxnSpPr/>
          <p:nvPr/>
        </p:nvCxnSpPr>
        <p:spPr>
          <a:xfrm flipH="1">
            <a:off x="6603120" y="7065000"/>
            <a:ext cx="1083240" cy="9000"/>
          </a:xfrm>
          <a:prstGeom prst="straightConnector1">
            <a:avLst/>
          </a:prstGeom>
          <a:noFill/>
          <a:ln w="18000">
            <a:solidFill>
              <a:srgbClr val="00FFFF"/>
            </a:solidFill>
            <a:prstDash val="solid"/>
            <a:tailEnd type="arrow"/>
          </a:ln>
        </p:spPr>
      </p:cxnSp>
      <p:sp>
        <p:nvSpPr>
          <p:cNvPr id="19" name="Freeform 18"/>
          <p:cNvSpPr/>
          <p:nvPr/>
        </p:nvSpPr>
        <p:spPr>
          <a:xfrm>
            <a:off x="7953120" y="1477799"/>
            <a:ext cx="2059919" cy="106848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ctr" anchorCtr="0" compatLnSpc="0"/>
          <a:lstStyle/>
          <a:p>
            <a:pPr marL="0" marR="0" lvl="0" indent="0" algn="ctr"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minmaxlist.py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name="page33">
    <p:spTree>
      <p:nvGrpSpPr>
        <p:cNvPr id="1" name=""/>
        <p:cNvGrpSpPr/>
        <p:nvPr/>
      </p:nvGrpSpPr>
      <p:grpSpPr>
        <a:xfrm>
          <a:off x="0" y="0"/>
          <a:ext cx="0" cy="0"/>
          <a:chOff x="0" y="0"/>
          <a:chExt cx="0" cy="0"/>
        </a:xfrm>
      </p:grpSpPr>
      <p:sp>
        <p:nvSpPr>
          <p:cNvPr id="21" name="Slide Number Placeholder 1"/>
          <p:cNvSpPr>
            <a:spLocks noGrp="1"/>
          </p:cNvSpPr>
          <p:nvPr>
            <p:ph type="sldNum" sz="quarter" idx="10"/>
          </p:nvPr>
        </p:nvSpPr>
        <p:spPr/>
        <p:txBody>
          <a:bodyPr/>
          <a:lstStyle/>
          <a:p>
            <a:pPr lvl="0"/>
            <a:fld id="{B8298CB7-DE43-48B8-82E2-B9C4787D2657}" type="slidenum">
              <a:t>33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Putting line breaks in text</a:t>
            </a:r>
          </a:p>
        </p:txBody>
      </p:sp>
      <p:sp>
        <p:nvSpPr>
          <p:cNvPr id="3" name="TextBox 2"/>
          <p:cNvSpPr txBox="1"/>
          <p:nvPr/>
        </p:nvSpPr>
        <p:spPr>
          <a:xfrm>
            <a:off x="468720" y="32418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188719" y="324180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print('Hello,</a:t>
            </a:r>
          </a:p>
        </p:txBody>
      </p:sp>
      <p:sp>
        <p:nvSpPr>
          <p:cNvPr id="5" name="TextBox 4"/>
          <p:cNvSpPr txBox="1"/>
          <p:nvPr/>
        </p:nvSpPr>
        <p:spPr>
          <a:xfrm>
            <a:off x="468720" y="1801800"/>
            <a:ext cx="117000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Hello,</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world!</a:t>
            </a:r>
          </a:p>
        </p:txBody>
      </p:sp>
      <p:sp>
        <p:nvSpPr>
          <p:cNvPr id="6" name="TextBox 5"/>
          <p:cNvSpPr txBox="1"/>
          <p:nvPr/>
        </p:nvSpPr>
        <p:spPr>
          <a:xfrm>
            <a:off x="7308720" y="1977840"/>
            <a:ext cx="19882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What we want</a:t>
            </a:r>
          </a:p>
        </p:txBody>
      </p:sp>
      <p:cxnSp>
        <p:nvCxnSpPr>
          <p:cNvPr id="7" name="Straight Arrow Connector 6"/>
          <p:cNvCxnSpPr/>
          <p:nvPr/>
        </p:nvCxnSpPr>
        <p:spPr>
          <a:xfrm flipH="1">
            <a:off x="1638719" y="2183760"/>
            <a:ext cx="5670001" cy="0"/>
          </a:xfrm>
          <a:prstGeom prst="straightConnector1">
            <a:avLst/>
          </a:prstGeom>
          <a:noFill/>
          <a:ln w="18000">
            <a:solidFill>
              <a:srgbClr val="00FFFF"/>
            </a:solidFill>
            <a:prstDash val="solid"/>
            <a:tailEnd type="arrow"/>
          </a:ln>
        </p:spPr>
      </p:cxnSp>
      <p:sp>
        <p:nvSpPr>
          <p:cNvPr id="8" name="TextBox 7"/>
          <p:cNvSpPr txBox="1"/>
          <p:nvPr/>
        </p:nvSpPr>
        <p:spPr>
          <a:xfrm>
            <a:off x="468720" y="358776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world</a:t>
            </a:r>
            <a:r>
              <a:rPr lang="en-GB" sz="2400" b="1" i="0" u="none" strike="noStrike" kern="1200">
                <a:ln>
                  <a:noFill/>
                </a:ln>
                <a:solidFill>
                  <a:srgbClr val="000000"/>
                </a:solidFill>
                <a:latin typeface="Liberation Mono" pitchFamily="49"/>
                <a:ea typeface="WenQuanYi Micro Hei" pitchFamily="2"/>
                <a:cs typeface="Lohit Devanagari" pitchFamily="2"/>
              </a:rPr>
              <a:t>')</a:t>
            </a:r>
          </a:p>
        </p:txBody>
      </p:sp>
      <p:sp>
        <p:nvSpPr>
          <p:cNvPr id="9" name="Freeform 8"/>
          <p:cNvSpPr/>
          <p:nvPr/>
        </p:nvSpPr>
        <p:spPr>
          <a:xfrm>
            <a:off x="3638879" y="3241800"/>
            <a:ext cx="465120" cy="430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a:solidFill>
              <a:srgbClr val="80808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a:t>
            </a:r>
          </a:p>
        </p:txBody>
      </p:sp>
      <p:sp>
        <p:nvSpPr>
          <p:cNvPr id="10" name="TextBox 9"/>
          <p:cNvSpPr txBox="1"/>
          <p:nvPr/>
        </p:nvSpPr>
        <p:spPr>
          <a:xfrm>
            <a:off x="7308720" y="3250800"/>
            <a:ext cx="10602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Try this</a:t>
            </a:r>
          </a:p>
        </p:txBody>
      </p:sp>
      <p:cxnSp>
        <p:nvCxnSpPr>
          <p:cNvPr id="11" name="Straight Arrow Connector 10"/>
          <p:cNvCxnSpPr>
            <a:endCxn id="9" idx="1"/>
          </p:cNvCxnSpPr>
          <p:nvPr/>
        </p:nvCxnSpPr>
        <p:spPr>
          <a:xfrm flipH="1">
            <a:off x="4104000" y="3456720"/>
            <a:ext cx="3204720" cy="0"/>
          </a:xfrm>
          <a:prstGeom prst="straightConnector1">
            <a:avLst/>
          </a:prstGeom>
          <a:noFill/>
          <a:ln w="18000">
            <a:solidFill>
              <a:srgbClr val="00FFFF"/>
            </a:solidFill>
            <a:prstDash val="solid"/>
            <a:tailEnd type="arrow"/>
          </a:ln>
        </p:spPr>
      </p:cxnSp>
      <p:sp>
        <p:nvSpPr>
          <p:cNvPr id="12" name="TextBox 11"/>
          <p:cNvSpPr txBox="1"/>
          <p:nvPr/>
        </p:nvSpPr>
        <p:spPr>
          <a:xfrm>
            <a:off x="468720" y="50421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3" name="TextBox 12"/>
          <p:cNvSpPr txBox="1"/>
          <p:nvPr/>
        </p:nvSpPr>
        <p:spPr>
          <a:xfrm>
            <a:off x="1188719" y="504216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print('Hello,</a:t>
            </a:r>
          </a:p>
        </p:txBody>
      </p:sp>
      <p:sp>
        <p:nvSpPr>
          <p:cNvPr id="14" name="Freeform 13"/>
          <p:cNvSpPr/>
          <p:nvPr/>
        </p:nvSpPr>
        <p:spPr>
          <a:xfrm>
            <a:off x="3638879" y="5042160"/>
            <a:ext cx="465120" cy="430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a:solidFill>
              <a:srgbClr val="80808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a:t>
            </a:r>
          </a:p>
        </p:txBody>
      </p:sp>
      <p:sp>
        <p:nvSpPr>
          <p:cNvPr id="15" name="TextBox 14"/>
          <p:cNvSpPr txBox="1"/>
          <p:nvPr/>
        </p:nvSpPr>
        <p:spPr>
          <a:xfrm>
            <a:off x="468720" y="5402160"/>
            <a:ext cx="4097520" cy="11102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File "&lt;stdin&gt;", line 1</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print('Hello,</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a:t>
            </a:r>
          </a:p>
        </p:txBody>
      </p:sp>
      <p:sp>
        <p:nvSpPr>
          <p:cNvPr id="16" name="TextBox 15"/>
          <p:cNvSpPr txBox="1"/>
          <p:nvPr/>
        </p:nvSpPr>
        <p:spPr>
          <a:xfrm>
            <a:off x="468720" y="50421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7" name="TextBox 16"/>
          <p:cNvSpPr txBox="1"/>
          <p:nvPr/>
        </p:nvSpPr>
        <p:spPr>
          <a:xfrm>
            <a:off x="468720" y="6440040"/>
            <a:ext cx="428184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SyntaxError: EOL while</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scanning string literal</a:t>
            </a:r>
          </a:p>
        </p:txBody>
      </p:sp>
      <p:sp>
        <p:nvSpPr>
          <p:cNvPr id="18" name="TextBox 17"/>
          <p:cNvSpPr txBox="1"/>
          <p:nvPr/>
        </p:nvSpPr>
        <p:spPr>
          <a:xfrm>
            <a:off x="7308720" y="6616080"/>
            <a:ext cx="26668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“EOL”: End Of Line</a:t>
            </a:r>
          </a:p>
        </p:txBody>
      </p:sp>
      <p:cxnSp>
        <p:nvCxnSpPr>
          <p:cNvPr id="19" name="Straight Arrow Connector 18"/>
          <p:cNvCxnSpPr>
            <a:stCxn id="18" idx="1"/>
          </p:cNvCxnSpPr>
          <p:nvPr/>
        </p:nvCxnSpPr>
        <p:spPr>
          <a:xfrm flipH="1">
            <a:off x="4750560" y="6822000"/>
            <a:ext cx="2558160" cy="0"/>
          </a:xfrm>
          <a:prstGeom prst="straightConnector1">
            <a:avLst/>
          </a:prstGeom>
          <a:noFill/>
          <a:ln w="18000">
            <a:solidFill>
              <a:srgbClr val="00FFFF"/>
            </a:solidFill>
            <a:prstDash val="solid"/>
            <a:tailEnd type="arrow"/>
          </a:ln>
        </p:spPr>
      </p:cxnSp>
      <p:sp>
        <p:nvSpPr>
          <p:cNvPr id="20" name="TextBox 19"/>
          <p:cNvSpPr txBox="1"/>
          <p:nvPr/>
        </p:nvSpPr>
        <p:spPr>
          <a:xfrm>
            <a:off x="4824720" y="5402160"/>
            <a:ext cx="897119" cy="14349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zh-CN" sz="9600" b="0" i="0" u="none" strike="noStrike" kern="1200">
                <a:ln>
                  <a:noFill/>
                </a:ln>
                <a:solidFill>
                  <a:srgbClr val="800000"/>
                </a:solidFill>
                <a:latin typeface="Liberation Sans" pitchFamily="18"/>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name="page330">
    <p:spTree>
      <p:nvGrpSpPr>
        <p:cNvPr id="1" name=""/>
        <p:cNvGrpSpPr/>
        <p:nvPr/>
      </p:nvGrpSpPr>
      <p:grpSpPr>
        <a:xfrm>
          <a:off x="0" y="0"/>
          <a:ext cx="0" cy="0"/>
          <a:chOff x="0" y="0"/>
          <a:chExt cx="0" cy="0"/>
        </a:xfrm>
      </p:grpSpPr>
      <p:sp>
        <p:nvSpPr>
          <p:cNvPr id="30" name="Slide Number Placeholder 1"/>
          <p:cNvSpPr>
            <a:spLocks noGrp="1"/>
          </p:cNvSpPr>
          <p:nvPr>
            <p:ph type="sldNum" sz="quarter" idx="10"/>
          </p:nvPr>
        </p:nvSpPr>
        <p:spPr/>
        <p:txBody>
          <a:bodyPr/>
          <a:lstStyle/>
          <a:p>
            <a:pPr lvl="0"/>
            <a:fld id="{06F738E4-F5AB-4F71-9C21-37C4A26EFC36}" type="slidenum">
              <a:t>330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“Tuples”</a:t>
            </a:r>
          </a:p>
        </p:txBody>
      </p:sp>
      <p:sp>
        <p:nvSpPr>
          <p:cNvPr id="3" name="TextBox 2"/>
          <p:cNvSpPr txBox="1"/>
          <p:nvPr/>
        </p:nvSpPr>
        <p:spPr>
          <a:xfrm>
            <a:off x="673920" y="2346120"/>
            <a:ext cx="5817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e.g.</a:t>
            </a:r>
          </a:p>
        </p:txBody>
      </p:sp>
      <p:sp>
        <p:nvSpPr>
          <p:cNvPr id="4" name="TextBox 3"/>
          <p:cNvSpPr txBox="1"/>
          <p:nvPr/>
        </p:nvSpPr>
        <p:spPr>
          <a:xfrm>
            <a:off x="2833920" y="234648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min_value</a:t>
            </a:r>
          </a:p>
        </p:txBody>
      </p:sp>
      <p:sp>
        <p:nvSpPr>
          <p:cNvPr id="5" name="TextBox 4"/>
          <p:cNvSpPr txBox="1"/>
          <p:nvPr/>
        </p:nvSpPr>
        <p:spPr>
          <a:xfrm>
            <a:off x="4845600" y="234648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max_value</a:t>
            </a:r>
          </a:p>
        </p:txBody>
      </p:sp>
      <p:sp>
        <p:nvSpPr>
          <p:cNvPr id="6" name="TextBox 5"/>
          <p:cNvSpPr txBox="1"/>
          <p:nvPr/>
        </p:nvSpPr>
        <p:spPr>
          <a:xfrm>
            <a:off x="4479840" y="2346480"/>
            <a:ext cx="2556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2833920" y="3066479"/>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min_value</a:t>
            </a:r>
          </a:p>
        </p:txBody>
      </p:sp>
      <p:sp>
        <p:nvSpPr>
          <p:cNvPr id="8" name="TextBox 7"/>
          <p:cNvSpPr txBox="1"/>
          <p:nvPr/>
        </p:nvSpPr>
        <p:spPr>
          <a:xfrm>
            <a:off x="4845600" y="3066479"/>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avg_value</a:t>
            </a:r>
          </a:p>
        </p:txBody>
      </p:sp>
      <p:sp>
        <p:nvSpPr>
          <p:cNvPr id="9" name="TextBox 8"/>
          <p:cNvSpPr txBox="1"/>
          <p:nvPr/>
        </p:nvSpPr>
        <p:spPr>
          <a:xfrm>
            <a:off x="4479840" y="3066479"/>
            <a:ext cx="2556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0" name="TextBox 9"/>
          <p:cNvSpPr txBox="1"/>
          <p:nvPr/>
        </p:nvSpPr>
        <p:spPr>
          <a:xfrm>
            <a:off x="6825599" y="3066479"/>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max_value</a:t>
            </a:r>
          </a:p>
        </p:txBody>
      </p:sp>
      <p:sp>
        <p:nvSpPr>
          <p:cNvPr id="11" name="TextBox 10"/>
          <p:cNvSpPr txBox="1"/>
          <p:nvPr/>
        </p:nvSpPr>
        <p:spPr>
          <a:xfrm>
            <a:off x="6459840" y="3066479"/>
            <a:ext cx="2556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2" name="TextBox 11"/>
          <p:cNvSpPr txBox="1"/>
          <p:nvPr/>
        </p:nvSpPr>
        <p:spPr>
          <a:xfrm>
            <a:off x="8593920" y="2346480"/>
            <a:ext cx="6152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Pair</a:t>
            </a:r>
          </a:p>
        </p:txBody>
      </p:sp>
      <p:sp>
        <p:nvSpPr>
          <p:cNvPr id="13" name="TextBox 12"/>
          <p:cNvSpPr txBox="1"/>
          <p:nvPr/>
        </p:nvSpPr>
        <p:spPr>
          <a:xfrm>
            <a:off x="8585280" y="3057840"/>
            <a:ext cx="8240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Triple</a:t>
            </a:r>
          </a:p>
        </p:txBody>
      </p:sp>
      <p:sp>
        <p:nvSpPr>
          <p:cNvPr id="14" name="TextBox 13"/>
          <p:cNvSpPr txBox="1"/>
          <p:nvPr/>
        </p:nvSpPr>
        <p:spPr>
          <a:xfrm>
            <a:off x="673920" y="4506480"/>
            <a:ext cx="42760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Often written with parentheses:</a:t>
            </a:r>
          </a:p>
        </p:txBody>
      </p:sp>
      <p:sp>
        <p:nvSpPr>
          <p:cNvPr id="15" name="TextBox 14"/>
          <p:cNvSpPr txBox="1"/>
          <p:nvPr/>
        </p:nvSpPr>
        <p:spPr>
          <a:xfrm>
            <a:off x="2114280" y="521748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min_value</a:t>
            </a:r>
          </a:p>
        </p:txBody>
      </p:sp>
      <p:sp>
        <p:nvSpPr>
          <p:cNvPr id="16" name="TextBox 15"/>
          <p:cNvSpPr txBox="1"/>
          <p:nvPr/>
        </p:nvSpPr>
        <p:spPr>
          <a:xfrm>
            <a:off x="4125960" y="521748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max_value</a:t>
            </a:r>
          </a:p>
        </p:txBody>
      </p:sp>
      <p:sp>
        <p:nvSpPr>
          <p:cNvPr id="17" name="TextBox 16"/>
          <p:cNvSpPr txBox="1"/>
          <p:nvPr/>
        </p:nvSpPr>
        <p:spPr>
          <a:xfrm>
            <a:off x="3760200" y="52174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8" name="TextBox 17"/>
          <p:cNvSpPr txBox="1"/>
          <p:nvPr/>
        </p:nvSpPr>
        <p:spPr>
          <a:xfrm>
            <a:off x="2114280" y="5937479"/>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min_value</a:t>
            </a:r>
          </a:p>
        </p:txBody>
      </p:sp>
      <p:sp>
        <p:nvSpPr>
          <p:cNvPr id="19" name="TextBox 18"/>
          <p:cNvSpPr txBox="1"/>
          <p:nvPr/>
        </p:nvSpPr>
        <p:spPr>
          <a:xfrm>
            <a:off x="4125960" y="5937479"/>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avg_value</a:t>
            </a:r>
          </a:p>
        </p:txBody>
      </p:sp>
      <p:sp>
        <p:nvSpPr>
          <p:cNvPr id="20" name="TextBox 19"/>
          <p:cNvSpPr txBox="1"/>
          <p:nvPr/>
        </p:nvSpPr>
        <p:spPr>
          <a:xfrm>
            <a:off x="3760200" y="5937479"/>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21" name="TextBox 20"/>
          <p:cNvSpPr txBox="1"/>
          <p:nvPr/>
        </p:nvSpPr>
        <p:spPr>
          <a:xfrm>
            <a:off x="6105959" y="5937479"/>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max_value</a:t>
            </a:r>
          </a:p>
        </p:txBody>
      </p:sp>
      <p:sp>
        <p:nvSpPr>
          <p:cNvPr id="22" name="TextBox 21"/>
          <p:cNvSpPr txBox="1"/>
          <p:nvPr/>
        </p:nvSpPr>
        <p:spPr>
          <a:xfrm>
            <a:off x="5740200" y="5937479"/>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23" name="TextBox 22"/>
          <p:cNvSpPr txBox="1"/>
          <p:nvPr/>
        </p:nvSpPr>
        <p:spPr>
          <a:xfrm>
            <a:off x="1960200" y="52174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24" name="TextBox 23"/>
          <p:cNvSpPr txBox="1"/>
          <p:nvPr/>
        </p:nvSpPr>
        <p:spPr>
          <a:xfrm>
            <a:off x="1960200" y="5937479"/>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25" name="TextBox 24"/>
          <p:cNvSpPr txBox="1"/>
          <p:nvPr/>
        </p:nvSpPr>
        <p:spPr>
          <a:xfrm>
            <a:off x="7720199" y="5937479"/>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26" name="TextBox 25"/>
          <p:cNvSpPr txBox="1"/>
          <p:nvPr/>
        </p:nvSpPr>
        <p:spPr>
          <a:xfrm>
            <a:off x="5740200" y="52174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27" name="TextBox 26"/>
          <p:cNvSpPr txBox="1"/>
          <p:nvPr/>
        </p:nvSpPr>
        <p:spPr>
          <a:xfrm>
            <a:off x="8576640" y="3769200"/>
            <a:ext cx="12920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Commas</a:t>
            </a:r>
          </a:p>
        </p:txBody>
      </p:sp>
      <p:cxnSp>
        <p:nvCxnSpPr>
          <p:cNvPr id="28" name="Elbow Connector 27"/>
          <p:cNvCxnSpPr>
            <a:stCxn id="27" idx="1"/>
            <a:endCxn id="11" idx="2"/>
          </p:cNvCxnSpPr>
          <p:nvPr/>
        </p:nvCxnSpPr>
        <p:spPr>
          <a:xfrm rot="10800000">
            <a:off x="6587640" y="3484800"/>
            <a:ext cx="1989000" cy="490501"/>
          </a:xfrm>
          <a:prstGeom prst="bentConnector2">
            <a:avLst/>
          </a:prstGeom>
          <a:noFill/>
          <a:ln w="18000">
            <a:solidFill>
              <a:srgbClr val="00FFFF"/>
            </a:solidFill>
            <a:prstDash val="solid"/>
            <a:tailEnd type="arrow"/>
          </a:ln>
        </p:spPr>
      </p:cxnSp>
      <p:cxnSp>
        <p:nvCxnSpPr>
          <p:cNvPr id="29" name="Elbow Connector 28"/>
          <p:cNvCxnSpPr>
            <a:stCxn id="27" idx="1"/>
            <a:endCxn id="9" idx="2"/>
          </p:cNvCxnSpPr>
          <p:nvPr/>
        </p:nvCxnSpPr>
        <p:spPr>
          <a:xfrm rot="10800000">
            <a:off x="4607640" y="3484800"/>
            <a:ext cx="3969000" cy="490501"/>
          </a:xfrm>
          <a:prstGeom prst="bentConnector2">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name="page331">
    <p:spTree>
      <p:nvGrpSpPr>
        <p:cNvPr id="1" name=""/>
        <p:cNvGrpSpPr/>
        <p:nvPr/>
      </p:nvGrpSpPr>
      <p:grpSpPr>
        <a:xfrm>
          <a:off x="0" y="0"/>
          <a:ext cx="0" cy="0"/>
          <a:chOff x="0" y="0"/>
          <a:chExt cx="0" cy="0"/>
        </a:xfrm>
      </p:grpSpPr>
      <p:sp>
        <p:nvSpPr>
          <p:cNvPr id="17" name="Slide Number Placeholder 1"/>
          <p:cNvSpPr>
            <a:spLocks noGrp="1"/>
          </p:cNvSpPr>
          <p:nvPr>
            <p:ph type="sldNum" sz="quarter" idx="10"/>
          </p:nvPr>
        </p:nvSpPr>
        <p:spPr/>
        <p:txBody>
          <a:bodyPr/>
          <a:lstStyle/>
          <a:p>
            <a:pPr lvl="0"/>
            <a:fld id="{24286FD2-2095-4553-844D-E84E48A92277}" type="slidenum">
              <a:t>331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Using tuples to return values</a:t>
            </a:r>
          </a:p>
        </p:txBody>
      </p:sp>
      <p:sp>
        <p:nvSpPr>
          <p:cNvPr id="3" name="TextBox 2"/>
          <p:cNvSpPr txBox="1"/>
          <p:nvPr/>
        </p:nvSpPr>
        <p:spPr>
          <a:xfrm>
            <a:off x="2833920" y="234612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(min_value</a:t>
            </a:r>
          </a:p>
        </p:txBody>
      </p:sp>
      <p:sp>
        <p:nvSpPr>
          <p:cNvPr id="4" name="TextBox 3"/>
          <p:cNvSpPr txBox="1"/>
          <p:nvPr/>
        </p:nvSpPr>
        <p:spPr>
          <a:xfrm>
            <a:off x="5025600" y="234612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max_value)</a:t>
            </a:r>
          </a:p>
        </p:txBody>
      </p:sp>
      <p:sp>
        <p:nvSpPr>
          <p:cNvPr id="5" name="TextBox 4"/>
          <p:cNvSpPr txBox="1"/>
          <p:nvPr/>
        </p:nvSpPr>
        <p:spPr>
          <a:xfrm>
            <a:off x="4659840" y="234612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6" name="TextBox 5"/>
          <p:cNvSpPr txBox="1"/>
          <p:nvPr/>
        </p:nvSpPr>
        <p:spPr>
          <a:xfrm>
            <a:off x="1393919" y="234612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return</a:t>
            </a:r>
          </a:p>
        </p:txBody>
      </p:sp>
      <p:sp>
        <p:nvSpPr>
          <p:cNvPr id="7" name="TextBox 6"/>
          <p:cNvSpPr txBox="1"/>
          <p:nvPr/>
        </p:nvSpPr>
        <p:spPr>
          <a:xfrm>
            <a:off x="673920" y="558612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(minimum</a:t>
            </a:r>
          </a:p>
        </p:txBody>
      </p:sp>
      <p:sp>
        <p:nvSpPr>
          <p:cNvPr id="8" name="TextBox 7"/>
          <p:cNvSpPr txBox="1"/>
          <p:nvPr/>
        </p:nvSpPr>
        <p:spPr>
          <a:xfrm>
            <a:off x="6433920" y="1626119"/>
            <a:ext cx="329291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 the function definition</a:t>
            </a:r>
          </a:p>
        </p:txBody>
      </p:sp>
      <p:sp>
        <p:nvSpPr>
          <p:cNvPr id="9" name="TextBox 8"/>
          <p:cNvSpPr txBox="1"/>
          <p:nvPr/>
        </p:nvSpPr>
        <p:spPr>
          <a:xfrm>
            <a:off x="673920" y="162611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def</a:t>
            </a:r>
          </a:p>
        </p:txBody>
      </p:sp>
      <p:sp>
        <p:nvSpPr>
          <p:cNvPr id="10" name="TextBox 9"/>
          <p:cNvSpPr txBox="1"/>
          <p:nvPr/>
        </p:nvSpPr>
        <p:spPr>
          <a:xfrm>
            <a:off x="1393919" y="1626119"/>
            <a:ext cx="377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34"/>
                <a:ea typeface="Liberation Sans" pitchFamily="34"/>
                <a:cs typeface="Liberation Sans" pitchFamily="34"/>
              </a:rPr>
              <a:t>…</a:t>
            </a:r>
          </a:p>
        </p:txBody>
      </p:sp>
      <p:sp>
        <p:nvSpPr>
          <p:cNvPr id="11" name="TextBox 10"/>
          <p:cNvSpPr txBox="1"/>
          <p:nvPr/>
        </p:nvSpPr>
        <p:spPr>
          <a:xfrm>
            <a:off x="6425280" y="4857480"/>
            <a:ext cx="25142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Using the function</a:t>
            </a:r>
          </a:p>
        </p:txBody>
      </p:sp>
      <p:sp>
        <p:nvSpPr>
          <p:cNvPr id="12" name="TextBox 11"/>
          <p:cNvSpPr txBox="1"/>
          <p:nvPr/>
        </p:nvSpPr>
        <p:spPr>
          <a:xfrm>
            <a:off x="4142879" y="5586120"/>
            <a:ext cx="39146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minmax_list(values)</a:t>
            </a:r>
          </a:p>
        </p:txBody>
      </p:sp>
      <p:sp>
        <p:nvSpPr>
          <p:cNvPr id="13" name="TextBox 12"/>
          <p:cNvSpPr txBox="1"/>
          <p:nvPr/>
        </p:nvSpPr>
        <p:spPr>
          <a:xfrm>
            <a:off x="2499840" y="558612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maximum)</a:t>
            </a:r>
          </a:p>
        </p:txBody>
      </p:sp>
      <p:sp>
        <p:nvSpPr>
          <p:cNvPr id="14" name="TextBox 13"/>
          <p:cNvSpPr txBox="1"/>
          <p:nvPr/>
        </p:nvSpPr>
        <p:spPr>
          <a:xfrm>
            <a:off x="2134080" y="558612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5" name="Straight Connector 14"/>
          <p:cNvSpPr/>
          <p:nvPr/>
        </p:nvSpPr>
        <p:spPr>
          <a:xfrm flipH="1">
            <a:off x="1230839" y="2810880"/>
            <a:ext cx="2718361" cy="271836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16" name="Straight Connector 15"/>
          <p:cNvSpPr/>
          <p:nvPr/>
        </p:nvSpPr>
        <p:spPr>
          <a:xfrm flipH="1">
            <a:off x="3031200" y="2810880"/>
            <a:ext cx="2718360" cy="271836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name="page332">
    <p:spTree>
      <p:nvGrpSpPr>
        <p:cNvPr id="1" name=""/>
        <p:cNvGrpSpPr/>
        <p:nvPr/>
      </p:nvGrpSpPr>
      <p:grpSpPr>
        <a:xfrm>
          <a:off x="0" y="0"/>
          <a:ext cx="0" cy="0"/>
          <a:chOff x="0" y="0"/>
          <a:chExt cx="0" cy="0"/>
        </a:xfrm>
      </p:grpSpPr>
      <p:sp>
        <p:nvSpPr>
          <p:cNvPr id="25" name="Slide Number Placeholder 1"/>
          <p:cNvSpPr>
            <a:spLocks noGrp="1"/>
          </p:cNvSpPr>
          <p:nvPr>
            <p:ph type="sldNum" sz="quarter" idx="10"/>
          </p:nvPr>
        </p:nvSpPr>
        <p:spPr/>
        <p:txBody>
          <a:bodyPr/>
          <a:lstStyle/>
          <a:p>
            <a:pPr lvl="0"/>
            <a:fld id="{2C34D783-0AC4-48B0-A449-6320B060117F}" type="slidenum">
              <a:t>332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Using tuples to attach names</a:t>
            </a:r>
          </a:p>
        </p:txBody>
      </p:sp>
      <p:sp>
        <p:nvSpPr>
          <p:cNvPr id="3" name="TextBox 2"/>
          <p:cNvSpPr txBox="1"/>
          <p:nvPr/>
        </p:nvSpPr>
        <p:spPr>
          <a:xfrm>
            <a:off x="673920" y="342612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alpha</a:t>
            </a:r>
          </a:p>
        </p:txBody>
      </p:sp>
      <p:sp>
        <p:nvSpPr>
          <p:cNvPr id="4" name="TextBox 3"/>
          <p:cNvSpPr txBox="1"/>
          <p:nvPr/>
        </p:nvSpPr>
        <p:spPr>
          <a:xfrm>
            <a:off x="3062879" y="342612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5" name="TextBox 4"/>
          <p:cNvSpPr txBox="1"/>
          <p:nvPr/>
        </p:nvSpPr>
        <p:spPr>
          <a:xfrm>
            <a:off x="1959840" y="342612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beta</a:t>
            </a:r>
          </a:p>
        </p:txBody>
      </p:sp>
      <p:sp>
        <p:nvSpPr>
          <p:cNvPr id="6" name="TextBox 5"/>
          <p:cNvSpPr txBox="1"/>
          <p:nvPr/>
        </p:nvSpPr>
        <p:spPr>
          <a:xfrm>
            <a:off x="1594080" y="342612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4340160" y="342612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56</a:t>
            </a:r>
          </a:p>
        </p:txBody>
      </p:sp>
      <p:sp>
        <p:nvSpPr>
          <p:cNvPr id="8" name="TextBox 7"/>
          <p:cNvSpPr txBox="1"/>
          <p:nvPr/>
        </p:nvSpPr>
        <p:spPr>
          <a:xfrm>
            <a:off x="3974399" y="342612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9" name="TextBox 8"/>
          <p:cNvSpPr txBox="1"/>
          <p:nvPr/>
        </p:nvSpPr>
        <p:spPr>
          <a:xfrm>
            <a:off x="3608639" y="342612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12</a:t>
            </a:r>
          </a:p>
        </p:txBody>
      </p:sp>
      <p:cxnSp>
        <p:nvCxnSpPr>
          <p:cNvPr id="10" name="Curved Connector 9"/>
          <p:cNvCxnSpPr>
            <a:stCxn id="9" idx="0"/>
            <a:endCxn id="3" idx="0"/>
          </p:cNvCxnSpPr>
          <p:nvPr/>
        </p:nvCxnSpPr>
        <p:spPr>
          <a:xfrm rot="16200000" flipV="1">
            <a:off x="2497680" y="2095920"/>
            <a:ext cx="12700" cy="2660399"/>
          </a:xfrm>
          <a:prstGeom prst="curvedConnector3">
            <a:avLst>
              <a:gd name="adj1" fmla="val 1800000"/>
            </a:avLst>
          </a:prstGeom>
          <a:noFill/>
          <a:ln w="36000">
            <a:solidFill>
              <a:srgbClr val="00FF00"/>
            </a:solidFill>
            <a:prstDash val="solid"/>
            <a:tailEnd type="arrow"/>
          </a:ln>
        </p:spPr>
      </p:cxnSp>
      <p:cxnSp>
        <p:nvCxnSpPr>
          <p:cNvPr id="11" name="Curved Connector 10"/>
          <p:cNvCxnSpPr>
            <a:stCxn id="7" idx="2"/>
          </p:cNvCxnSpPr>
          <p:nvPr/>
        </p:nvCxnSpPr>
        <p:spPr>
          <a:xfrm flipH="1">
            <a:off x="2361960" y="3844440"/>
            <a:ext cx="2197440" cy="0"/>
          </a:xfrm>
          <a:prstGeom prst="curvedConnector3">
            <a:avLst/>
          </a:prstGeom>
          <a:noFill/>
          <a:ln w="36000">
            <a:solidFill>
              <a:srgbClr val="FF0000"/>
            </a:solidFill>
            <a:prstDash val="solid"/>
            <a:tailEnd type="arrow"/>
          </a:ln>
        </p:spPr>
      </p:cxnSp>
      <p:sp>
        <p:nvSpPr>
          <p:cNvPr id="12" name="TextBox 11"/>
          <p:cNvSpPr txBox="1"/>
          <p:nvPr/>
        </p:nvSpPr>
        <p:spPr>
          <a:xfrm>
            <a:off x="7153920" y="303444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alpha</a:t>
            </a:r>
          </a:p>
        </p:txBody>
      </p:sp>
      <p:sp>
        <p:nvSpPr>
          <p:cNvPr id="13" name="TextBox 12"/>
          <p:cNvSpPr txBox="1"/>
          <p:nvPr/>
        </p:nvSpPr>
        <p:spPr>
          <a:xfrm>
            <a:off x="8282880" y="30344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4" name="TextBox 13"/>
          <p:cNvSpPr txBox="1"/>
          <p:nvPr/>
        </p:nvSpPr>
        <p:spPr>
          <a:xfrm>
            <a:off x="7179840" y="375444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beta</a:t>
            </a:r>
          </a:p>
        </p:txBody>
      </p:sp>
      <p:sp>
        <p:nvSpPr>
          <p:cNvPr id="15" name="TextBox 14"/>
          <p:cNvSpPr txBox="1"/>
          <p:nvPr/>
        </p:nvSpPr>
        <p:spPr>
          <a:xfrm>
            <a:off x="8660160" y="375444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56</a:t>
            </a:r>
          </a:p>
        </p:txBody>
      </p:sp>
      <p:sp>
        <p:nvSpPr>
          <p:cNvPr id="16" name="TextBox 15"/>
          <p:cNvSpPr txBox="1"/>
          <p:nvPr/>
        </p:nvSpPr>
        <p:spPr>
          <a:xfrm>
            <a:off x="8648640" y="303444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12</a:t>
            </a:r>
          </a:p>
        </p:txBody>
      </p:sp>
      <p:cxnSp>
        <p:nvCxnSpPr>
          <p:cNvPr id="17" name="Curved Connector 16"/>
          <p:cNvCxnSpPr>
            <a:stCxn id="16" idx="0"/>
            <a:endCxn id="12" idx="0"/>
          </p:cNvCxnSpPr>
          <p:nvPr/>
        </p:nvCxnSpPr>
        <p:spPr>
          <a:xfrm rot="16200000" flipV="1">
            <a:off x="8257680" y="2424240"/>
            <a:ext cx="12700" cy="1220400"/>
          </a:xfrm>
          <a:prstGeom prst="curvedConnector3">
            <a:avLst>
              <a:gd name="adj1" fmla="val 1800000"/>
            </a:avLst>
          </a:prstGeom>
          <a:noFill/>
          <a:ln w="36000">
            <a:solidFill>
              <a:srgbClr val="00FF00"/>
            </a:solidFill>
            <a:prstDash val="solid"/>
            <a:tailEnd type="arrow"/>
          </a:ln>
        </p:spPr>
      </p:cxnSp>
      <p:cxnSp>
        <p:nvCxnSpPr>
          <p:cNvPr id="18" name="Curved Connector 17"/>
          <p:cNvCxnSpPr>
            <a:stCxn id="15" idx="2"/>
          </p:cNvCxnSpPr>
          <p:nvPr/>
        </p:nvCxnSpPr>
        <p:spPr>
          <a:xfrm flipH="1">
            <a:off x="7581960" y="4172759"/>
            <a:ext cx="1297440" cy="0"/>
          </a:xfrm>
          <a:prstGeom prst="curvedConnector3">
            <a:avLst/>
          </a:prstGeom>
          <a:noFill/>
          <a:ln w="36000">
            <a:solidFill>
              <a:srgbClr val="FF0000"/>
            </a:solidFill>
            <a:prstDash val="solid"/>
            <a:tailEnd type="arrow"/>
          </a:ln>
        </p:spPr>
      </p:cxnSp>
      <p:sp>
        <p:nvSpPr>
          <p:cNvPr id="19" name="TextBox 18"/>
          <p:cNvSpPr txBox="1"/>
          <p:nvPr/>
        </p:nvSpPr>
        <p:spPr>
          <a:xfrm>
            <a:off x="8282880" y="37544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20" name="Freeform 19"/>
          <p:cNvSpPr/>
          <p:nvPr/>
        </p:nvSpPr>
        <p:spPr>
          <a:xfrm>
            <a:off x="5150160" y="3426479"/>
            <a:ext cx="1788840" cy="418320"/>
          </a:xfrm>
          <a:custGeom>
            <a:avLst>
              <a:gd name="f0" fmla="val 4300"/>
              <a:gd name="f1" fmla="val 5400"/>
            </a:avLst>
            <a:gdLst>
              <a:gd name="f2" fmla="val w"/>
              <a:gd name="f3" fmla="val h"/>
              <a:gd name="f4" fmla="val 0"/>
              <a:gd name="f5" fmla="val 21600"/>
              <a:gd name="f6" fmla="val 10800"/>
              <a:gd name="f7" fmla="*/ f2 1 21600"/>
              <a:gd name="f8" fmla="*/ f3 1 21600"/>
              <a:gd name="f9" fmla="pin 0 f0 10800"/>
              <a:gd name="f10" fmla="pin 0 f1 10800"/>
              <a:gd name="f11" fmla="val f9"/>
              <a:gd name="f12" fmla="val f10"/>
              <a:gd name="f13" fmla="+- 21600 0 f9"/>
              <a:gd name="f14" fmla="+- 21600 0 f10"/>
              <a:gd name="f15" fmla="+- 10800 0 f10"/>
              <a:gd name="f16" fmla="*/ f9 f7 1"/>
              <a:gd name="f17" fmla="*/ f10 f8 1"/>
              <a:gd name="f18" fmla="*/ f9 f15 1"/>
              <a:gd name="f19" fmla="*/ f14 f8 1"/>
              <a:gd name="f20" fmla="*/ f12 f8 1"/>
              <a:gd name="f21" fmla="*/ f18 1 10800"/>
              <a:gd name="f22" fmla="+- 21600 0 f21"/>
              <a:gd name="f23" fmla="*/ f21 f7 1"/>
              <a:gd name="f24" fmla="*/ f22 f7 1"/>
            </a:gdLst>
            <a:ahLst>
              <a:ahXY gdRefX="f0" minX="f4" maxX="f6" gdRefY="f1" minY="f4" maxY="f6">
                <a:pos x="f16" y="f17"/>
              </a:ahXY>
            </a:ahLst>
            <a:cxnLst>
              <a:cxn ang="3cd4">
                <a:pos x="hc" y="t"/>
              </a:cxn>
              <a:cxn ang="0">
                <a:pos x="r" y="vc"/>
              </a:cxn>
              <a:cxn ang="cd4">
                <a:pos x="hc" y="b"/>
              </a:cxn>
              <a:cxn ang="cd2">
                <a:pos x="l" y="vc"/>
              </a:cxn>
            </a:cxnLst>
            <a:rect l="f23" t="f20" r="f24" b="f19"/>
            <a:pathLst>
              <a:path w="21600" h="21600">
                <a:moveTo>
                  <a:pt x="f4" y="f6"/>
                </a:moveTo>
                <a:lnTo>
                  <a:pt x="f11" y="f4"/>
                </a:lnTo>
                <a:lnTo>
                  <a:pt x="f11" y="f12"/>
                </a:lnTo>
                <a:lnTo>
                  <a:pt x="f13" y="f12"/>
                </a:lnTo>
                <a:lnTo>
                  <a:pt x="f13" y="f4"/>
                </a:lnTo>
                <a:lnTo>
                  <a:pt x="f5" y="f6"/>
                </a:lnTo>
                <a:lnTo>
                  <a:pt x="f13" y="f5"/>
                </a:lnTo>
                <a:lnTo>
                  <a:pt x="f13" y="f14"/>
                </a:lnTo>
                <a:lnTo>
                  <a:pt x="f11" y="f14"/>
                </a:lnTo>
                <a:lnTo>
                  <a:pt x="f11" y="f5"/>
                </a:lnTo>
                <a:close/>
              </a:path>
            </a:pathLst>
          </a:custGeom>
          <a:solidFill>
            <a:srgbClr val="FF00FF"/>
          </a:solidFill>
          <a:ln w="0">
            <a:solidFill>
              <a:srgbClr val="80008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21" name="TextBox 20"/>
          <p:cNvSpPr txBox="1"/>
          <p:nvPr/>
        </p:nvSpPr>
        <p:spPr>
          <a:xfrm>
            <a:off x="514080" y="342612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22" name="TextBox 21"/>
          <p:cNvSpPr txBox="1"/>
          <p:nvPr/>
        </p:nvSpPr>
        <p:spPr>
          <a:xfrm>
            <a:off x="2674080" y="342612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23" name="TextBox 22"/>
          <p:cNvSpPr txBox="1"/>
          <p:nvPr/>
        </p:nvSpPr>
        <p:spPr>
          <a:xfrm>
            <a:off x="3394079" y="342612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24" name="TextBox 23"/>
          <p:cNvSpPr txBox="1"/>
          <p:nvPr/>
        </p:nvSpPr>
        <p:spPr>
          <a:xfrm>
            <a:off x="4762079" y="342612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name="page333">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pPr lvl="0"/>
            <a:fld id="{CBD60F9D-5EA8-43E4-AC84-594A40060F59}" type="slidenum">
              <a:t>333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Swapping values</a:t>
            </a:r>
          </a:p>
        </p:txBody>
      </p:sp>
      <p:sp>
        <p:nvSpPr>
          <p:cNvPr id="3" name="TextBox 2"/>
          <p:cNvSpPr txBox="1"/>
          <p:nvPr/>
        </p:nvSpPr>
        <p:spPr>
          <a:xfrm>
            <a:off x="514080" y="23461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4080" y="234612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alpha = 12</a:t>
            </a:r>
          </a:p>
        </p:txBody>
      </p:sp>
      <p:sp>
        <p:nvSpPr>
          <p:cNvPr id="5" name="TextBox 4"/>
          <p:cNvSpPr txBox="1"/>
          <p:nvPr/>
        </p:nvSpPr>
        <p:spPr>
          <a:xfrm>
            <a:off x="514080" y="30661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6" name="TextBox 5"/>
          <p:cNvSpPr txBox="1"/>
          <p:nvPr/>
        </p:nvSpPr>
        <p:spPr>
          <a:xfrm>
            <a:off x="1234080" y="306612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beta = 56</a:t>
            </a:r>
          </a:p>
        </p:txBody>
      </p:sp>
      <p:sp>
        <p:nvSpPr>
          <p:cNvPr id="7" name="TextBox 6"/>
          <p:cNvSpPr txBox="1"/>
          <p:nvPr/>
        </p:nvSpPr>
        <p:spPr>
          <a:xfrm>
            <a:off x="514080" y="37861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8" name="TextBox 7"/>
          <p:cNvSpPr txBox="1"/>
          <p:nvPr/>
        </p:nvSpPr>
        <p:spPr>
          <a:xfrm>
            <a:off x="1234080" y="3786120"/>
            <a:ext cx="5379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(alpha, beta) = (beta, alpha)</a:t>
            </a:r>
          </a:p>
        </p:txBody>
      </p:sp>
      <p:sp>
        <p:nvSpPr>
          <p:cNvPr id="9" name="TextBox 8"/>
          <p:cNvSpPr txBox="1"/>
          <p:nvPr/>
        </p:nvSpPr>
        <p:spPr>
          <a:xfrm>
            <a:off x="514080" y="45061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0" name="TextBox 9"/>
          <p:cNvSpPr txBox="1"/>
          <p:nvPr/>
        </p:nvSpPr>
        <p:spPr>
          <a:xfrm>
            <a:off x="1234080" y="450612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print(alpha)</a:t>
            </a:r>
          </a:p>
        </p:txBody>
      </p:sp>
      <p:sp>
        <p:nvSpPr>
          <p:cNvPr id="11" name="TextBox 10"/>
          <p:cNvSpPr txBox="1"/>
          <p:nvPr/>
        </p:nvSpPr>
        <p:spPr>
          <a:xfrm>
            <a:off x="514080" y="522612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56</a:t>
            </a:r>
          </a:p>
        </p:txBody>
      </p:sp>
      <p:sp>
        <p:nvSpPr>
          <p:cNvPr id="12" name="TextBox 11"/>
          <p:cNvSpPr txBox="1"/>
          <p:nvPr/>
        </p:nvSpPr>
        <p:spPr>
          <a:xfrm>
            <a:off x="514080" y="59461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3" name="TextBox 12"/>
          <p:cNvSpPr txBox="1"/>
          <p:nvPr/>
        </p:nvSpPr>
        <p:spPr>
          <a:xfrm>
            <a:off x="1234080" y="594612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print(beta)</a:t>
            </a:r>
          </a:p>
        </p:txBody>
      </p:sp>
      <p:sp>
        <p:nvSpPr>
          <p:cNvPr id="14" name="TextBox 13"/>
          <p:cNvSpPr txBox="1"/>
          <p:nvPr/>
        </p:nvSpPr>
        <p:spPr>
          <a:xfrm>
            <a:off x="514080" y="666612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12</a:t>
            </a:r>
          </a:p>
        </p:txBody>
      </p:sp>
      <p:sp>
        <p:nvSpPr>
          <p:cNvPr id="15" name="TextBox 14"/>
          <p:cNvSpPr txBox="1"/>
          <p:nvPr/>
        </p:nvSpPr>
        <p:spPr>
          <a:xfrm>
            <a:off x="6994079" y="3786120"/>
            <a:ext cx="237851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Swapping values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name="page334">
    <p:spTree>
      <p:nvGrpSpPr>
        <p:cNvPr id="1" name=""/>
        <p:cNvGrpSpPr/>
        <p:nvPr/>
      </p:nvGrpSpPr>
      <p:grpSpPr>
        <a:xfrm>
          <a:off x="0" y="0"/>
          <a:ext cx="0" cy="0"/>
          <a:chOff x="0" y="0"/>
          <a:chExt cx="0" cy="0"/>
        </a:xfrm>
      </p:grpSpPr>
      <p:sp>
        <p:nvSpPr>
          <p:cNvPr id="18" name="Slide Number Placeholder 1"/>
          <p:cNvSpPr>
            <a:spLocks noGrp="1"/>
          </p:cNvSpPr>
          <p:nvPr>
            <p:ph type="sldNum" sz="quarter" idx="10"/>
          </p:nvPr>
        </p:nvSpPr>
        <p:spPr/>
        <p:txBody>
          <a:bodyPr/>
          <a:lstStyle/>
          <a:p>
            <a:pPr lvl="0"/>
            <a:fld id="{2010659C-4E6B-4986-B3AE-5945DEEF06BF}" type="slidenum">
              <a:t>334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Assignment works right to left</a:t>
            </a:r>
          </a:p>
        </p:txBody>
      </p:sp>
      <p:sp>
        <p:nvSpPr>
          <p:cNvPr id="3" name="TextBox 2"/>
          <p:cNvSpPr txBox="1"/>
          <p:nvPr/>
        </p:nvSpPr>
        <p:spPr>
          <a:xfrm>
            <a:off x="505799" y="213624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alpha = 12</a:t>
            </a:r>
          </a:p>
        </p:txBody>
      </p:sp>
      <p:sp>
        <p:nvSpPr>
          <p:cNvPr id="4" name="TextBox 3"/>
          <p:cNvSpPr txBox="1"/>
          <p:nvPr/>
        </p:nvSpPr>
        <p:spPr>
          <a:xfrm>
            <a:off x="505799" y="285624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beta = 56</a:t>
            </a:r>
          </a:p>
        </p:txBody>
      </p:sp>
      <p:sp>
        <p:nvSpPr>
          <p:cNvPr id="5" name="TextBox 4"/>
          <p:cNvSpPr txBox="1"/>
          <p:nvPr/>
        </p:nvSpPr>
        <p:spPr>
          <a:xfrm>
            <a:off x="505799" y="3576239"/>
            <a:ext cx="5379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(alpha, beta) = (beta, alpha)</a:t>
            </a:r>
          </a:p>
        </p:txBody>
      </p:sp>
      <p:sp>
        <p:nvSpPr>
          <p:cNvPr id="6" name="TextBox 5"/>
          <p:cNvSpPr txBox="1"/>
          <p:nvPr/>
        </p:nvSpPr>
        <p:spPr>
          <a:xfrm>
            <a:off x="505799" y="4656240"/>
            <a:ext cx="120815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Stage 1:</a:t>
            </a:r>
          </a:p>
        </p:txBody>
      </p:sp>
      <p:sp>
        <p:nvSpPr>
          <p:cNvPr id="7" name="TextBox 6"/>
          <p:cNvSpPr txBox="1"/>
          <p:nvPr/>
        </p:nvSpPr>
        <p:spPr>
          <a:xfrm>
            <a:off x="2305800" y="465624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(beta, alpha)</a:t>
            </a:r>
          </a:p>
        </p:txBody>
      </p:sp>
      <p:sp>
        <p:nvSpPr>
          <p:cNvPr id="8" name="TextBox 7"/>
          <p:cNvSpPr txBox="1"/>
          <p:nvPr/>
        </p:nvSpPr>
        <p:spPr>
          <a:xfrm>
            <a:off x="5545800" y="465624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(56, 12)</a:t>
            </a:r>
          </a:p>
        </p:txBody>
      </p:sp>
      <p:cxnSp>
        <p:nvCxnSpPr>
          <p:cNvPr id="9" name="Straight Arrow Connector 8"/>
          <p:cNvCxnSpPr>
            <a:stCxn id="7" idx="3"/>
            <a:endCxn id="8" idx="1"/>
          </p:cNvCxnSpPr>
          <p:nvPr/>
        </p:nvCxnSpPr>
        <p:spPr>
          <a:xfrm>
            <a:off x="4757400" y="4865400"/>
            <a:ext cx="788400" cy="0"/>
          </a:xfrm>
          <a:prstGeom prst="straightConnector1">
            <a:avLst/>
          </a:prstGeom>
          <a:noFill/>
          <a:ln w="18000">
            <a:solidFill>
              <a:srgbClr val="800080"/>
            </a:solidFill>
            <a:prstDash val="solid"/>
            <a:tailEnd type="arrow"/>
          </a:ln>
        </p:spPr>
      </p:cxnSp>
      <p:sp>
        <p:nvSpPr>
          <p:cNvPr id="10" name="TextBox 9"/>
          <p:cNvSpPr txBox="1"/>
          <p:nvPr/>
        </p:nvSpPr>
        <p:spPr>
          <a:xfrm>
            <a:off x="496800" y="5727240"/>
            <a:ext cx="120815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Stage 2:</a:t>
            </a:r>
          </a:p>
        </p:txBody>
      </p:sp>
      <p:sp>
        <p:nvSpPr>
          <p:cNvPr id="11" name="TextBox 10"/>
          <p:cNvSpPr txBox="1"/>
          <p:nvPr/>
        </p:nvSpPr>
        <p:spPr>
          <a:xfrm>
            <a:off x="2296800" y="572724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(alpha,</a:t>
            </a:r>
          </a:p>
        </p:txBody>
      </p:sp>
      <p:sp>
        <p:nvSpPr>
          <p:cNvPr id="12" name="TextBox 11"/>
          <p:cNvSpPr txBox="1"/>
          <p:nvPr/>
        </p:nvSpPr>
        <p:spPr>
          <a:xfrm>
            <a:off x="6117119" y="5727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12)</a:t>
            </a:r>
          </a:p>
        </p:txBody>
      </p:sp>
      <p:sp>
        <p:nvSpPr>
          <p:cNvPr id="13" name="TextBox 12"/>
          <p:cNvSpPr txBox="1"/>
          <p:nvPr/>
        </p:nvSpPr>
        <p:spPr>
          <a:xfrm>
            <a:off x="5202720" y="572724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(56,</a:t>
            </a:r>
          </a:p>
        </p:txBody>
      </p:sp>
      <p:sp>
        <p:nvSpPr>
          <p:cNvPr id="14" name="TextBox 13"/>
          <p:cNvSpPr txBox="1"/>
          <p:nvPr/>
        </p:nvSpPr>
        <p:spPr>
          <a:xfrm>
            <a:off x="4836960" y="57272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5" name="TextBox 14"/>
          <p:cNvSpPr txBox="1"/>
          <p:nvPr/>
        </p:nvSpPr>
        <p:spPr>
          <a:xfrm>
            <a:off x="3748320" y="572724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beta)</a:t>
            </a:r>
          </a:p>
        </p:txBody>
      </p:sp>
      <p:cxnSp>
        <p:nvCxnSpPr>
          <p:cNvPr id="16" name="Curved Connector 15"/>
          <p:cNvCxnSpPr>
            <a:stCxn id="13" idx="0"/>
            <a:endCxn id="11" idx="0"/>
          </p:cNvCxnSpPr>
          <p:nvPr/>
        </p:nvCxnSpPr>
        <p:spPr>
          <a:xfrm rot="16200000" flipV="1">
            <a:off x="4289040" y="4411440"/>
            <a:ext cx="12700" cy="2631600"/>
          </a:xfrm>
          <a:prstGeom prst="curvedConnector3">
            <a:avLst>
              <a:gd name="adj1" fmla="val 1800000"/>
            </a:avLst>
          </a:prstGeom>
          <a:noFill/>
          <a:ln w="36000">
            <a:solidFill>
              <a:srgbClr val="00FF00"/>
            </a:solidFill>
            <a:prstDash val="solid"/>
            <a:tailEnd type="arrow"/>
          </a:ln>
        </p:spPr>
      </p:cxnSp>
      <p:cxnSp>
        <p:nvCxnSpPr>
          <p:cNvPr id="17" name="Curved Connector 16"/>
          <p:cNvCxnSpPr>
            <a:stCxn id="12" idx="2"/>
          </p:cNvCxnSpPr>
          <p:nvPr/>
        </p:nvCxnSpPr>
        <p:spPr>
          <a:xfrm flipH="1">
            <a:off x="4241880" y="6145560"/>
            <a:ext cx="2185920" cy="0"/>
          </a:xfrm>
          <a:prstGeom prst="curvedConnector3">
            <a:avLst/>
          </a:prstGeom>
          <a:noFill/>
          <a:ln w="36000">
            <a:solidFill>
              <a:srgbClr val="FF0000"/>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name="page335">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pPr lvl="0"/>
            <a:fld id="{7E1A87ED-863D-41DD-97AC-2F694D49B32F}" type="slidenum">
              <a:t>335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Recall this “gotcha”:</a:t>
            </a:r>
          </a:p>
        </p:txBody>
      </p:sp>
      <p:sp>
        <p:nvSpPr>
          <p:cNvPr id="3" name="TextBox 2"/>
          <p:cNvSpPr txBox="1"/>
          <p:nvPr/>
        </p:nvSpPr>
        <p:spPr>
          <a:xfrm>
            <a:off x="505799" y="213624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 = 10</a:t>
            </a:r>
          </a:p>
        </p:txBody>
      </p:sp>
      <p:sp>
        <p:nvSpPr>
          <p:cNvPr id="4" name="TextBox 3"/>
          <p:cNvSpPr txBox="1"/>
          <p:nvPr/>
        </p:nvSpPr>
        <p:spPr>
          <a:xfrm>
            <a:off x="505799" y="285624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 = 7</a:t>
            </a:r>
          </a:p>
        </p:txBody>
      </p:sp>
      <p:sp>
        <p:nvSpPr>
          <p:cNvPr id="5" name="TextBox 4"/>
          <p:cNvSpPr txBox="1"/>
          <p:nvPr/>
        </p:nvSpPr>
        <p:spPr>
          <a:xfrm>
            <a:off x="505799" y="3576239"/>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 = a + b</a:t>
            </a:r>
          </a:p>
        </p:txBody>
      </p:sp>
      <p:sp>
        <p:nvSpPr>
          <p:cNvPr id="6" name="TextBox 5"/>
          <p:cNvSpPr txBox="1"/>
          <p:nvPr/>
        </p:nvSpPr>
        <p:spPr>
          <a:xfrm>
            <a:off x="505799" y="429624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 = a - b</a:t>
            </a:r>
          </a:p>
        </p:txBody>
      </p:sp>
      <p:sp>
        <p:nvSpPr>
          <p:cNvPr id="7" name="TextBox 6"/>
          <p:cNvSpPr txBox="1"/>
          <p:nvPr/>
        </p:nvSpPr>
        <p:spPr>
          <a:xfrm>
            <a:off x="4105800" y="3576239"/>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a = 17</a:t>
            </a:r>
          </a:p>
        </p:txBody>
      </p:sp>
      <p:sp>
        <p:nvSpPr>
          <p:cNvPr id="8" name="TextBox 7"/>
          <p:cNvSpPr txBox="1"/>
          <p:nvPr/>
        </p:nvSpPr>
        <p:spPr>
          <a:xfrm>
            <a:off x="4105800" y="4296240"/>
            <a:ext cx="1902960" cy="11102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b = a  - b</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  = </a:t>
            </a:r>
            <a:r>
              <a:rPr lang="en-GB" sz="2400" b="1" i="0" u="none" strike="noStrike" kern="1200">
                <a:ln>
                  <a:noFill/>
                </a:ln>
                <a:solidFill>
                  <a:srgbClr val="0000FF"/>
                </a:solidFill>
                <a:latin typeface="Liberation Mono" pitchFamily="49"/>
                <a:ea typeface="WenQuanYi Micro Hei" pitchFamily="2"/>
                <a:cs typeface="Lohit Devanagari" pitchFamily="2"/>
              </a:rPr>
              <a:t>17</a:t>
            </a:r>
            <a:r>
              <a:rPr lang="en-GB" sz="2400" b="0" i="0" u="none" strike="noStrike" kern="1200">
                <a:ln>
                  <a:noFill/>
                </a:ln>
                <a:solidFill>
                  <a:srgbClr val="0000FF"/>
                </a:solidFill>
                <a:latin typeface="Liberation Mono" pitchFamily="49"/>
                <a:ea typeface="WenQuanYi Micro Hei" pitchFamily="2"/>
                <a:cs typeface="Lohit Devanagari" pitchFamily="2"/>
              </a:rPr>
              <a:t> - 7</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  = 10</a:t>
            </a:r>
          </a:p>
        </p:txBody>
      </p:sp>
      <p:sp>
        <p:nvSpPr>
          <p:cNvPr id="9" name="TextBox 8"/>
          <p:cNvSpPr txBox="1"/>
          <p:nvPr/>
        </p:nvSpPr>
        <p:spPr>
          <a:xfrm>
            <a:off x="6985799" y="429624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00"/>
                </a:solidFill>
                <a:latin typeface="Liberation Mono" pitchFamily="49"/>
                <a:ea typeface="WenQuanYi Micro Hei" pitchFamily="2"/>
                <a:cs typeface="Lohit Devanagari" pitchFamily="2"/>
              </a:rPr>
              <a:t>b </a:t>
            </a:r>
            <a:r>
              <a:rPr lang="en-GB" sz="2400" b="0" i="0" u="none" strike="noStrike" kern="1200">
                <a:ln>
                  <a:noFill/>
                </a:ln>
                <a:solidFill>
                  <a:srgbClr val="FF0000"/>
                </a:solidFill>
                <a:latin typeface="Liberation Mono" pitchFamily="49"/>
                <a:ea typeface="Liberation Mono" pitchFamily="49"/>
                <a:cs typeface="Liberation Mono" pitchFamily="49"/>
              </a:rPr>
              <a:t>≠</a:t>
            </a:r>
            <a:r>
              <a:rPr lang="en-GB" sz="2400" b="0" i="0" u="none" strike="noStrike" kern="1200">
                <a:ln>
                  <a:noFill/>
                </a:ln>
                <a:solidFill>
                  <a:srgbClr val="FF0000"/>
                </a:solidFill>
                <a:latin typeface="Liberation Mono" pitchFamily="49"/>
                <a:ea typeface="WenQuanYi Micro Hei" pitchFamily="2"/>
                <a:cs typeface="Lohit Devanagari" pitchFamily="2"/>
              </a:rPr>
              <a:t> </a:t>
            </a:r>
            <a:r>
              <a:rPr lang="en-GB" sz="2400" b="1" i="0" u="none" strike="noStrike" kern="1200">
                <a:ln>
                  <a:noFill/>
                </a:ln>
                <a:solidFill>
                  <a:srgbClr val="FF0000"/>
                </a:solidFill>
                <a:latin typeface="Liberation Mono" pitchFamily="49"/>
                <a:ea typeface="WenQuanYi Micro Hei" pitchFamily="2"/>
                <a:cs typeface="Lohit Devanagari" pitchFamily="2"/>
              </a:rPr>
              <a:t>10</a:t>
            </a:r>
            <a:r>
              <a:rPr lang="en-GB" sz="2400" b="0" i="0" u="none" strike="noStrike" kern="1200">
                <a:ln>
                  <a:noFill/>
                </a:ln>
                <a:solidFill>
                  <a:srgbClr val="FF0000"/>
                </a:solidFill>
                <a:latin typeface="Liberation Mono" pitchFamily="49"/>
                <a:ea typeface="WenQuanYi Micro Hei" pitchFamily="2"/>
                <a:cs typeface="Lohit Devanagari" pitchFamily="2"/>
              </a:rPr>
              <a:t> - 7 = 3</a:t>
            </a:r>
          </a:p>
        </p:txBody>
      </p:sp>
      <p:sp>
        <p:nvSpPr>
          <p:cNvPr id="10" name="TextBox 9"/>
          <p:cNvSpPr txBox="1"/>
          <p:nvPr/>
        </p:nvSpPr>
        <p:spPr>
          <a:xfrm>
            <a:off x="6985799" y="3576239"/>
            <a:ext cx="28022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 has now changed!</a:t>
            </a:r>
          </a:p>
        </p:txBody>
      </p:sp>
      <p:cxnSp>
        <p:nvCxnSpPr>
          <p:cNvPr id="11" name="Straight Arrow Connector 10"/>
          <p:cNvCxnSpPr>
            <a:stCxn id="10" idx="1"/>
          </p:cNvCxnSpPr>
          <p:nvPr/>
        </p:nvCxnSpPr>
        <p:spPr>
          <a:xfrm flipH="1">
            <a:off x="5275800" y="3782160"/>
            <a:ext cx="1709999" cy="3240"/>
          </a:xfrm>
          <a:prstGeom prst="straightConnector1">
            <a:avLst/>
          </a:prstGeom>
          <a:noFill/>
          <a:ln w="18000">
            <a:solidFill>
              <a:srgbClr val="00FFFF"/>
            </a:solidFill>
            <a:prstDash val="solid"/>
            <a:tailEnd type="arrow"/>
          </a:ln>
        </p:spPr>
      </p:cxnSp>
      <p:sp>
        <p:nvSpPr>
          <p:cNvPr id="12" name="Freeform 11"/>
          <p:cNvSpPr/>
          <p:nvPr/>
        </p:nvSpPr>
        <p:spPr>
          <a:xfrm>
            <a:off x="7703999" y="630360"/>
            <a:ext cx="1655999" cy="1368000"/>
          </a:xfrm>
          <a:custGeom>
            <a:avLst>
              <a:gd name="f0" fmla="val 10800"/>
            </a:avLst>
            <a:gdLst>
              <a:gd name="f1" fmla="val 10800000"/>
              <a:gd name="f2" fmla="val 5400000"/>
              <a:gd name="f3" fmla="val 180"/>
              <a:gd name="f4" fmla="val w"/>
              <a:gd name="f5" fmla="val h"/>
              <a:gd name="f6" fmla="val 0"/>
              <a:gd name="f7" fmla="val 21600"/>
              <a:gd name="f8" fmla="val -2147483647"/>
              <a:gd name="f9" fmla="val 2147483647"/>
              <a:gd name="f10" fmla="+- 0 0 0"/>
              <a:gd name="f11" fmla="*/ f4 1 21600"/>
              <a:gd name="f12" fmla="*/ f5 1 21600"/>
              <a:gd name="f13" fmla="pin 0 f0 21600"/>
              <a:gd name="f14" fmla="*/ f10 f1 1"/>
              <a:gd name="f15" fmla="val f13"/>
              <a:gd name="f16" fmla="*/ f13 1 2"/>
              <a:gd name="f17" fmla="*/ f13 f11 1"/>
              <a:gd name="f18" fmla="*/ f6 f12 1"/>
              <a:gd name="f19" fmla="*/ 18000 f12 1"/>
              <a:gd name="f20" fmla="*/ 10800 f12 1"/>
              <a:gd name="f21" fmla="*/ 10800 f11 1"/>
              <a:gd name="f22" fmla="*/ 0 f12 1"/>
              <a:gd name="f23" fmla="*/ f14 1 f3"/>
              <a:gd name="f24" fmla="*/ 0 f11 1"/>
              <a:gd name="f25" fmla="*/ 21600 f12 1"/>
              <a:gd name="f26" fmla="*/ 21600 f11 1"/>
              <a:gd name="f27" fmla="+- f16 10800 0"/>
              <a:gd name="f28" fmla="+- 21600 0 f15"/>
              <a:gd name="f29" fmla="*/ f16 f11 1"/>
              <a:gd name="f30" fmla="+- f23 0 f2"/>
              <a:gd name="f31" fmla="*/ f28 1 2"/>
              <a:gd name="f32" fmla="*/ f27 f11 1"/>
              <a:gd name="f33" fmla="+- 21600 0 f31"/>
              <a:gd name="f34" fmla="*/ f33 f11 1"/>
            </a:gdLst>
            <a:ahLst>
              <a:ahXY gdRefX="f0" minX="f6" maxX="f7">
                <a:pos x="f17" y="f18"/>
              </a:ahXY>
            </a:ahLst>
            <a:cxnLst>
              <a:cxn ang="3cd4">
                <a:pos x="hc" y="t"/>
              </a:cxn>
              <a:cxn ang="0">
                <a:pos x="r" y="vc"/>
              </a:cxn>
              <a:cxn ang="cd4">
                <a:pos x="hc" y="b"/>
              </a:cxn>
              <a:cxn ang="cd2">
                <a:pos x="l" y="vc"/>
              </a:cxn>
              <a:cxn ang="f30">
                <a:pos x="f21" y="f22"/>
              </a:cxn>
              <a:cxn ang="f30">
                <a:pos x="f29" y="f20"/>
              </a:cxn>
              <a:cxn ang="f30">
                <a:pos x="f24" y="f25"/>
              </a:cxn>
              <a:cxn ang="f30">
                <a:pos x="f21" y="f25"/>
              </a:cxn>
              <a:cxn ang="f30">
                <a:pos x="f26" y="f25"/>
              </a:cxn>
              <a:cxn ang="f30">
                <a:pos x="f34" y="f20"/>
              </a:cxn>
            </a:cxnLst>
            <a:rect l="f29" t="f20" r="f32" b="f19"/>
            <a:pathLst>
              <a:path w="21600" h="21600">
                <a:moveTo>
                  <a:pt x="f15" y="f6"/>
                </a:moveTo>
                <a:lnTo>
                  <a:pt x="f7" y="f7"/>
                </a:lnTo>
                <a:lnTo>
                  <a:pt x="f6" y="f7"/>
                </a:lnTo>
                <a:close/>
              </a:path>
            </a:pathLst>
          </a:custGeom>
          <a:noFill/>
          <a:ln w="180000">
            <a:solidFill>
              <a:srgbClr val="FF0000"/>
            </a:solidFill>
            <a:prstDash val="solid"/>
          </a:ln>
        </p:spPr>
        <p:txBody>
          <a:bodyPr vert="horz" wrap="none" lIns="180000" tIns="135000" rIns="180000" bIns="135000" anchor="ctr" anchorCtr="0" compatLnSpc="0"/>
          <a:lstStyle/>
          <a:p>
            <a:pPr marL="0" marR="0" lvl="0" indent="0" algn="ctr" rtl="0" hangingPunct="0">
              <a:lnSpc>
                <a:spcPct val="100000"/>
              </a:lnSpc>
              <a:spcBef>
                <a:spcPts val="0"/>
              </a:spcBef>
              <a:spcAft>
                <a:spcPts val="0"/>
              </a:spcAft>
              <a:buNone/>
              <a:tabLst/>
            </a:pPr>
            <a:r>
              <a:rPr lang="en-GB" sz="7200" b="0" i="0" u="none" strike="noStrike" kern="1200">
                <a:ln>
                  <a:noFill/>
                </a:ln>
                <a:latin typeface="Liberation Sans" pitchFamily="18"/>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name="page336">
    <p:spTree>
      <p:nvGrpSpPr>
        <p:cNvPr id="1" name=""/>
        <p:cNvGrpSpPr/>
        <p:nvPr/>
      </p:nvGrpSpPr>
      <p:grpSpPr>
        <a:xfrm>
          <a:off x="0" y="0"/>
          <a:ext cx="0" cy="0"/>
          <a:chOff x="0" y="0"/>
          <a:chExt cx="0" cy="0"/>
        </a:xfrm>
      </p:grpSpPr>
      <p:sp>
        <p:nvSpPr>
          <p:cNvPr id="20" name="Slide Number Placeholder 1"/>
          <p:cNvSpPr>
            <a:spLocks noGrp="1"/>
          </p:cNvSpPr>
          <p:nvPr>
            <p:ph type="sldNum" sz="quarter" idx="10"/>
          </p:nvPr>
        </p:nvSpPr>
        <p:spPr/>
        <p:txBody>
          <a:bodyPr/>
          <a:lstStyle/>
          <a:p>
            <a:pPr lvl="0"/>
            <a:fld id="{BCD328F7-2499-4626-80BB-D9ECF31A8449}" type="slidenum">
              <a:t>336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Again: assignment works right to left</a:t>
            </a:r>
          </a:p>
        </p:txBody>
      </p:sp>
      <p:sp>
        <p:nvSpPr>
          <p:cNvPr id="3" name="TextBox 2"/>
          <p:cNvSpPr txBox="1"/>
          <p:nvPr/>
        </p:nvSpPr>
        <p:spPr>
          <a:xfrm>
            <a:off x="505799" y="213624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 = 10</a:t>
            </a:r>
          </a:p>
        </p:txBody>
      </p:sp>
      <p:sp>
        <p:nvSpPr>
          <p:cNvPr id="4" name="TextBox 3"/>
          <p:cNvSpPr txBox="1"/>
          <p:nvPr/>
        </p:nvSpPr>
        <p:spPr>
          <a:xfrm>
            <a:off x="505799" y="285624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 = 7</a:t>
            </a:r>
          </a:p>
        </p:txBody>
      </p:sp>
      <p:sp>
        <p:nvSpPr>
          <p:cNvPr id="5" name="TextBox 4"/>
          <p:cNvSpPr txBox="1"/>
          <p:nvPr/>
        </p:nvSpPr>
        <p:spPr>
          <a:xfrm>
            <a:off x="505799" y="3576239"/>
            <a:ext cx="42818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 b) = (a + b, a - b)</a:t>
            </a:r>
          </a:p>
        </p:txBody>
      </p:sp>
      <p:sp>
        <p:nvSpPr>
          <p:cNvPr id="6" name="TextBox 5"/>
          <p:cNvSpPr txBox="1"/>
          <p:nvPr/>
        </p:nvSpPr>
        <p:spPr>
          <a:xfrm>
            <a:off x="505799" y="4656240"/>
            <a:ext cx="120815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Stage 1:</a:t>
            </a:r>
          </a:p>
        </p:txBody>
      </p:sp>
      <p:sp>
        <p:nvSpPr>
          <p:cNvPr id="7" name="TextBox 6"/>
          <p:cNvSpPr txBox="1"/>
          <p:nvPr/>
        </p:nvSpPr>
        <p:spPr>
          <a:xfrm>
            <a:off x="2305800" y="465624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(a+b, a-b)</a:t>
            </a:r>
          </a:p>
        </p:txBody>
      </p:sp>
      <p:sp>
        <p:nvSpPr>
          <p:cNvPr id="8" name="TextBox 7"/>
          <p:cNvSpPr txBox="1"/>
          <p:nvPr/>
        </p:nvSpPr>
        <p:spPr>
          <a:xfrm>
            <a:off x="4825800" y="465624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(10+7, 10-7)</a:t>
            </a:r>
          </a:p>
        </p:txBody>
      </p:sp>
      <p:sp>
        <p:nvSpPr>
          <p:cNvPr id="9" name="TextBox 8"/>
          <p:cNvSpPr txBox="1"/>
          <p:nvPr/>
        </p:nvSpPr>
        <p:spPr>
          <a:xfrm>
            <a:off x="8065799" y="465624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(17, 3)</a:t>
            </a:r>
          </a:p>
        </p:txBody>
      </p:sp>
      <p:cxnSp>
        <p:nvCxnSpPr>
          <p:cNvPr id="10" name="Straight Arrow Connector 9"/>
          <p:cNvCxnSpPr>
            <a:stCxn id="7" idx="3"/>
            <a:endCxn id="8" idx="1"/>
          </p:cNvCxnSpPr>
          <p:nvPr/>
        </p:nvCxnSpPr>
        <p:spPr>
          <a:xfrm>
            <a:off x="4208760" y="4865400"/>
            <a:ext cx="617040" cy="0"/>
          </a:xfrm>
          <a:prstGeom prst="straightConnector1">
            <a:avLst/>
          </a:prstGeom>
          <a:noFill/>
          <a:ln w="18000">
            <a:solidFill>
              <a:srgbClr val="800080"/>
            </a:solidFill>
            <a:prstDash val="solid"/>
            <a:tailEnd type="arrow"/>
          </a:ln>
        </p:spPr>
      </p:cxnSp>
      <p:cxnSp>
        <p:nvCxnSpPr>
          <p:cNvPr id="11" name="Straight Arrow Connector 10"/>
          <p:cNvCxnSpPr>
            <a:stCxn id="8" idx="3"/>
          </p:cNvCxnSpPr>
          <p:nvPr/>
        </p:nvCxnSpPr>
        <p:spPr>
          <a:xfrm>
            <a:off x="7094520" y="4865400"/>
            <a:ext cx="971279" cy="0"/>
          </a:xfrm>
          <a:prstGeom prst="straightConnector1">
            <a:avLst/>
          </a:prstGeom>
          <a:noFill/>
          <a:ln w="18000">
            <a:solidFill>
              <a:srgbClr val="800080"/>
            </a:solidFill>
            <a:prstDash val="solid"/>
            <a:tailEnd type="arrow"/>
          </a:ln>
        </p:spPr>
      </p:cxnSp>
      <p:sp>
        <p:nvSpPr>
          <p:cNvPr id="12" name="TextBox 11"/>
          <p:cNvSpPr txBox="1"/>
          <p:nvPr/>
        </p:nvSpPr>
        <p:spPr>
          <a:xfrm>
            <a:off x="496800" y="5727240"/>
            <a:ext cx="120815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Stage 2:</a:t>
            </a:r>
          </a:p>
        </p:txBody>
      </p:sp>
      <p:sp>
        <p:nvSpPr>
          <p:cNvPr id="13" name="TextBox 12"/>
          <p:cNvSpPr txBox="1"/>
          <p:nvPr/>
        </p:nvSpPr>
        <p:spPr>
          <a:xfrm>
            <a:off x="2296800" y="5727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sp>
        <p:nvSpPr>
          <p:cNvPr id="14" name="TextBox 13"/>
          <p:cNvSpPr txBox="1"/>
          <p:nvPr/>
        </p:nvSpPr>
        <p:spPr>
          <a:xfrm>
            <a:off x="4857120" y="572724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a:t>
            </a:r>
          </a:p>
        </p:txBody>
      </p:sp>
      <p:sp>
        <p:nvSpPr>
          <p:cNvPr id="15" name="TextBox 14"/>
          <p:cNvSpPr txBox="1"/>
          <p:nvPr/>
        </p:nvSpPr>
        <p:spPr>
          <a:xfrm>
            <a:off x="3942720" y="572724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(17,</a:t>
            </a:r>
          </a:p>
        </p:txBody>
      </p:sp>
      <p:sp>
        <p:nvSpPr>
          <p:cNvPr id="16" name="TextBox 15"/>
          <p:cNvSpPr txBox="1"/>
          <p:nvPr/>
        </p:nvSpPr>
        <p:spPr>
          <a:xfrm>
            <a:off x="3576960" y="57272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7" name="TextBox 16"/>
          <p:cNvSpPr txBox="1"/>
          <p:nvPr/>
        </p:nvSpPr>
        <p:spPr>
          <a:xfrm>
            <a:off x="3028320" y="572724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a:t>
            </a:r>
          </a:p>
        </p:txBody>
      </p:sp>
      <p:cxnSp>
        <p:nvCxnSpPr>
          <p:cNvPr id="18" name="Curved Connector 17"/>
          <p:cNvCxnSpPr>
            <a:stCxn id="15" idx="0"/>
            <a:endCxn id="13" idx="0"/>
          </p:cNvCxnSpPr>
          <p:nvPr/>
        </p:nvCxnSpPr>
        <p:spPr>
          <a:xfrm rot="16200000" flipV="1">
            <a:off x="3476160" y="4858560"/>
            <a:ext cx="12700" cy="1737360"/>
          </a:xfrm>
          <a:prstGeom prst="curvedConnector3">
            <a:avLst>
              <a:gd name="adj1" fmla="val 1800000"/>
            </a:avLst>
          </a:prstGeom>
          <a:noFill/>
          <a:ln w="36000">
            <a:solidFill>
              <a:srgbClr val="00FF00"/>
            </a:solidFill>
            <a:prstDash val="solid"/>
            <a:tailEnd type="arrow"/>
          </a:ln>
        </p:spPr>
      </p:cxnSp>
      <p:cxnSp>
        <p:nvCxnSpPr>
          <p:cNvPr id="19" name="Curved Connector 18"/>
          <p:cNvCxnSpPr>
            <a:stCxn id="14" idx="2"/>
          </p:cNvCxnSpPr>
          <p:nvPr/>
        </p:nvCxnSpPr>
        <p:spPr>
          <a:xfrm flipH="1">
            <a:off x="3247559" y="6145560"/>
            <a:ext cx="1828801" cy="0"/>
          </a:xfrm>
          <a:prstGeom prst="curvedConnector3">
            <a:avLst/>
          </a:prstGeom>
          <a:noFill/>
          <a:ln w="36000">
            <a:solidFill>
              <a:srgbClr val="FF0000"/>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name="page337">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pPr lvl="0"/>
            <a:fld id="{770B9625-302E-438C-BEF2-FCEB6DD638AA}" type="slidenum">
              <a:t>337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Progress</a:t>
            </a:r>
          </a:p>
        </p:txBody>
      </p:sp>
      <p:sp>
        <p:nvSpPr>
          <p:cNvPr id="3" name="TextBox 2"/>
          <p:cNvSpPr txBox="1"/>
          <p:nvPr/>
        </p:nvSpPr>
        <p:spPr>
          <a:xfrm>
            <a:off x="505799" y="2136240"/>
            <a:ext cx="20217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Multiple inputs</a:t>
            </a:r>
          </a:p>
        </p:txBody>
      </p:sp>
      <p:sp>
        <p:nvSpPr>
          <p:cNvPr id="4" name="TextBox 3"/>
          <p:cNvSpPr txBox="1"/>
          <p:nvPr/>
        </p:nvSpPr>
        <p:spPr>
          <a:xfrm>
            <a:off x="505799" y="3216600"/>
            <a:ext cx="22078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Multiple outputs</a:t>
            </a:r>
          </a:p>
        </p:txBody>
      </p:sp>
      <p:sp>
        <p:nvSpPr>
          <p:cNvPr id="5" name="TextBox 4"/>
          <p:cNvSpPr txBox="1"/>
          <p:nvPr/>
        </p:nvSpPr>
        <p:spPr>
          <a:xfrm>
            <a:off x="506159" y="4296960"/>
            <a:ext cx="11808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“Tuples”</a:t>
            </a:r>
          </a:p>
        </p:txBody>
      </p:sp>
      <p:sp>
        <p:nvSpPr>
          <p:cNvPr id="6" name="TextBox 5"/>
          <p:cNvSpPr txBox="1"/>
          <p:nvPr/>
        </p:nvSpPr>
        <p:spPr>
          <a:xfrm>
            <a:off x="506159" y="5377320"/>
            <a:ext cx="35643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Simultaneous assignment</a:t>
            </a:r>
          </a:p>
        </p:txBody>
      </p:sp>
      <p:sp>
        <p:nvSpPr>
          <p:cNvPr id="7" name="TextBox 6"/>
          <p:cNvSpPr txBox="1"/>
          <p:nvPr/>
        </p:nvSpPr>
        <p:spPr>
          <a:xfrm>
            <a:off x="5185800" y="2136240"/>
            <a:ext cx="4417200" cy="5076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def thing(in</a:t>
            </a:r>
            <a:r>
              <a:rPr lang="en-GB" sz="2400" b="0" i="0" u="none" strike="noStrike" kern="1200" baseline="-25000">
                <a:ln>
                  <a:noFill/>
                </a:ln>
                <a:solidFill>
                  <a:srgbClr val="0000FF"/>
                </a:solidFill>
                <a:latin typeface="Liberation Mono" pitchFamily="49"/>
                <a:ea typeface="WenQuanYi Micro Hei" pitchFamily="2"/>
                <a:cs typeface="Lohit Devanagari" pitchFamily="2"/>
              </a:rPr>
              <a:t>1</a:t>
            </a:r>
            <a:r>
              <a:rPr lang="en-GB" sz="2400" b="0" i="0" u="none" strike="noStrike" kern="1200">
                <a:ln>
                  <a:noFill/>
                </a:ln>
                <a:solidFill>
                  <a:srgbClr val="0000FF"/>
                </a:solidFill>
                <a:latin typeface="Liberation Mono" pitchFamily="49"/>
                <a:ea typeface="WenQuanYi Micro Hei" pitchFamily="2"/>
                <a:cs typeface="Lohit Devanagari" pitchFamily="2"/>
              </a:rPr>
              <a:t>, in</a:t>
            </a:r>
            <a:r>
              <a:rPr lang="en-GB" sz="2400" b="0" i="0" u="none" strike="noStrike" kern="1200" baseline="-25000">
                <a:ln>
                  <a:noFill/>
                </a:ln>
                <a:solidFill>
                  <a:srgbClr val="0000FF"/>
                </a:solidFill>
                <a:latin typeface="Liberation Mono" pitchFamily="49"/>
                <a:ea typeface="WenQuanYi Micro Hei" pitchFamily="2"/>
                <a:cs typeface="Lohit Devanagari" pitchFamily="2"/>
              </a:rPr>
              <a:t>2</a:t>
            </a:r>
            <a:r>
              <a:rPr lang="en-GB" sz="2400" b="0" i="0" u="none" strike="noStrike" kern="1200">
                <a:ln>
                  <a:noFill/>
                </a:ln>
                <a:solidFill>
                  <a:srgbClr val="0000FF"/>
                </a:solidFill>
                <a:latin typeface="Liberation Mono" pitchFamily="49"/>
                <a:ea typeface="WenQuanYi Micro Hei" pitchFamily="2"/>
                <a:cs typeface="Lohit Devanagari" pitchFamily="2"/>
              </a:rPr>
              <a:t>, in</a:t>
            </a:r>
            <a:r>
              <a:rPr lang="en-GB" sz="2400" b="0" i="0" u="none" strike="noStrike" kern="1200" baseline="-25000">
                <a:ln>
                  <a:noFill/>
                </a:ln>
                <a:solidFill>
                  <a:srgbClr val="0000FF"/>
                </a:solidFill>
                <a:latin typeface="Liberation Mono" pitchFamily="49"/>
                <a:ea typeface="WenQuanYi Micro Hei" pitchFamily="2"/>
                <a:cs typeface="Lohit Devanagari" pitchFamily="2"/>
              </a:rPr>
              <a:t>3</a:t>
            </a:r>
            <a:r>
              <a:rPr lang="en-GB" sz="2400" b="0" i="0" u="none" strike="noStrike" kern="1200">
                <a:ln>
                  <a:noFill/>
                </a:ln>
                <a:solidFill>
                  <a:srgbClr val="0000FF"/>
                </a:solidFill>
                <a:latin typeface="Liberation Mono" pitchFamily="49"/>
                <a:ea typeface="WenQuanYi Micro Hei" pitchFamily="2"/>
                <a:cs typeface="Lohit Devanagari" pitchFamily="2"/>
              </a:rPr>
              <a:t>):</a:t>
            </a:r>
          </a:p>
        </p:txBody>
      </p:sp>
      <p:sp>
        <p:nvSpPr>
          <p:cNvPr id="8" name="TextBox 7"/>
          <p:cNvSpPr txBox="1"/>
          <p:nvPr/>
        </p:nvSpPr>
        <p:spPr>
          <a:xfrm>
            <a:off x="5185800" y="3216600"/>
            <a:ext cx="4417200" cy="5076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return (out</a:t>
            </a:r>
            <a:r>
              <a:rPr lang="en-GB" sz="2400" b="0" i="0" u="none" strike="noStrike" kern="1200" baseline="-25000">
                <a:ln>
                  <a:noFill/>
                </a:ln>
                <a:solidFill>
                  <a:srgbClr val="0000FF"/>
                </a:solidFill>
                <a:latin typeface="Liberation Mono" pitchFamily="49"/>
                <a:ea typeface="WenQuanYi Micro Hei" pitchFamily="2"/>
                <a:cs typeface="Lohit Devanagari" pitchFamily="2"/>
              </a:rPr>
              <a:t>1</a:t>
            </a:r>
            <a:r>
              <a:rPr lang="en-GB" sz="2400" b="0" i="0" u="none" strike="noStrike" kern="1200">
                <a:ln>
                  <a:noFill/>
                </a:ln>
                <a:solidFill>
                  <a:srgbClr val="0000FF"/>
                </a:solidFill>
                <a:latin typeface="Liberation Mono" pitchFamily="49"/>
                <a:ea typeface="WenQuanYi Micro Hei" pitchFamily="2"/>
                <a:cs typeface="Lohit Devanagari" pitchFamily="2"/>
              </a:rPr>
              <a:t>, out</a:t>
            </a:r>
            <a:r>
              <a:rPr lang="en-GB" sz="2400" b="0" i="0" u="none" strike="noStrike" kern="1200" baseline="-25000">
                <a:ln>
                  <a:noFill/>
                </a:ln>
                <a:solidFill>
                  <a:srgbClr val="0000FF"/>
                </a:solidFill>
                <a:latin typeface="Liberation Mono" pitchFamily="49"/>
                <a:ea typeface="WenQuanYi Micro Hei" pitchFamily="2"/>
                <a:cs typeface="Lohit Devanagari" pitchFamily="2"/>
              </a:rPr>
              <a:t>2</a:t>
            </a:r>
            <a:r>
              <a:rPr lang="en-GB" sz="2400" b="0" i="0" u="none" strike="noStrike" kern="1200">
                <a:ln>
                  <a:noFill/>
                </a:ln>
                <a:solidFill>
                  <a:srgbClr val="0000FF"/>
                </a:solidFill>
                <a:latin typeface="Liberation Mono" pitchFamily="49"/>
                <a:ea typeface="WenQuanYi Micro Hei" pitchFamily="2"/>
                <a:cs typeface="Lohit Devanagari" pitchFamily="2"/>
              </a:rPr>
              <a:t>, out</a:t>
            </a:r>
            <a:r>
              <a:rPr lang="en-GB" sz="2400" b="0" i="0" u="none" strike="noStrike" kern="1200" baseline="-25000">
                <a:ln>
                  <a:noFill/>
                </a:ln>
                <a:solidFill>
                  <a:srgbClr val="0000FF"/>
                </a:solidFill>
                <a:latin typeface="Liberation Mono" pitchFamily="49"/>
                <a:ea typeface="WenQuanYi Micro Hei" pitchFamily="2"/>
                <a:cs typeface="Lohit Devanagari" pitchFamily="2"/>
              </a:rPr>
              <a:t>3</a:t>
            </a:r>
            <a:r>
              <a:rPr lang="en-GB" sz="2400" b="0" i="0" u="none" strike="noStrike" kern="1200" baseline="0">
                <a:ln>
                  <a:noFill/>
                </a:ln>
                <a:solidFill>
                  <a:srgbClr val="0000FF"/>
                </a:solidFill>
                <a:latin typeface="Liberation Mono" pitchFamily="49"/>
                <a:ea typeface="WenQuanYi Micro Hei" pitchFamily="2"/>
                <a:cs typeface="Lohit Devanagari" pitchFamily="2"/>
              </a:rPr>
              <a:t>)</a:t>
            </a:r>
          </a:p>
        </p:txBody>
      </p:sp>
      <p:sp>
        <p:nvSpPr>
          <p:cNvPr id="9" name="TextBox 8"/>
          <p:cNvSpPr txBox="1"/>
          <p:nvPr/>
        </p:nvSpPr>
        <p:spPr>
          <a:xfrm>
            <a:off x="5186160" y="429696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(a, b, c)</a:t>
            </a:r>
          </a:p>
        </p:txBody>
      </p:sp>
      <p:sp>
        <p:nvSpPr>
          <p:cNvPr id="10" name="TextBox 9"/>
          <p:cNvSpPr txBox="1"/>
          <p:nvPr/>
        </p:nvSpPr>
        <p:spPr>
          <a:xfrm>
            <a:off x="5186160" y="5377320"/>
            <a:ext cx="3548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(a, b) = (a+b, a-b)</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name="page338">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pPr lvl="0"/>
            <a:fld id="{F4C8D178-FF0F-4EAE-9677-B3253AAB0B27}" type="slidenum">
              <a:t>338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Exercise 19</a:t>
            </a:r>
          </a:p>
        </p:txBody>
      </p:sp>
      <p:grpSp>
        <p:nvGrpSpPr>
          <p:cNvPr id="3" name="Group 2"/>
          <p:cNvGrpSpPr/>
          <p:nvPr/>
        </p:nvGrpSpPr>
        <p:grpSpPr>
          <a:xfrm>
            <a:off x="7559279" y="6292799"/>
            <a:ext cx="2421001" cy="871200"/>
            <a:chOff x="7559279" y="6292799"/>
            <a:chExt cx="2421001" cy="871200"/>
          </a:xfrm>
        </p:grpSpPr>
        <p:sp>
          <p:nvSpPr>
            <p:cNvPr id="4" name="TextBox 3"/>
            <p:cNvSpPr txBox="1"/>
            <p:nvPr/>
          </p:nvSpPr>
          <p:spPr>
            <a:xfrm>
              <a:off x="8415720" y="6428160"/>
              <a:ext cx="15645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10 minutes</a:t>
              </a:r>
            </a:p>
          </p:txBody>
        </p:sp>
        <p:pic>
          <p:nvPicPr>
            <p:cNvPr id="5" name="Picture 4"/>
            <p:cNvPicPr>
              <a:picLocks noChangeAspect="1"/>
            </p:cNvPicPr>
            <p:nvPr/>
          </p:nvPicPr>
          <p:blipFill>
            <a:blip r:embed="rId3">
              <a:lum/>
              <a:alphaModFix/>
            </a:blip>
            <a:srcRect/>
            <a:stretch>
              <a:fillRect/>
            </a:stretch>
          </p:blipFill>
          <p:spPr>
            <a:xfrm>
              <a:off x="7559279" y="6292799"/>
              <a:ext cx="871200" cy="871200"/>
            </a:xfrm>
            <a:prstGeom prst="rect">
              <a:avLst/>
            </a:prstGeom>
            <a:noFill/>
            <a:ln>
              <a:noFill/>
            </a:ln>
          </p:spPr>
        </p:pic>
      </p:grpSp>
      <p:sp>
        <p:nvSpPr>
          <p:cNvPr id="6" name="TextBox 5"/>
          <p:cNvSpPr txBox="1"/>
          <p:nvPr/>
        </p:nvSpPr>
        <p:spPr>
          <a:xfrm>
            <a:off x="697319" y="2184840"/>
            <a:ext cx="8938080" cy="32677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dirty="0">
                <a:ln>
                  <a:noFill/>
                </a:ln>
                <a:latin typeface="Liberation Sans" pitchFamily="18"/>
                <a:ea typeface="WenQuanYi Micro Hei" pitchFamily="2"/>
                <a:cs typeface="Lohit Devanagari" pitchFamily="2"/>
              </a:rPr>
              <a:t>The script </a:t>
            </a:r>
            <a:r>
              <a:rPr lang="en-GB" sz="2400" b="0" i="0" u="none" strike="noStrike" kern="1200" dirty="0">
                <a:ln>
                  <a:noFill/>
                </a:ln>
                <a:solidFill>
                  <a:srgbClr val="0000FF"/>
                </a:solidFill>
                <a:latin typeface="Liberation Mono" pitchFamily="50"/>
                <a:ea typeface="WenQuanYi Micro Hei" pitchFamily="2"/>
                <a:cs typeface="Lohit Devanagari" pitchFamily="2"/>
              </a:rPr>
              <a:t>exercise19.py</a:t>
            </a:r>
            <a:r>
              <a:rPr lang="en-GB" sz="2400" b="0" i="0" u="none" strike="noStrike" kern="1200" dirty="0">
                <a:ln>
                  <a:noFill/>
                </a:ln>
                <a:latin typeface="Liberation Sans" pitchFamily="18"/>
                <a:ea typeface="WenQuanYi Micro Hei" pitchFamily="2"/>
                <a:cs typeface="Lohit Devanagari" pitchFamily="2"/>
              </a:rPr>
              <a:t> is an answer to </a:t>
            </a:r>
            <a:r>
              <a:rPr lang="en-GB" sz="2400" b="0" i="0" u="none" strike="noStrike" kern="1200" dirty="0">
                <a:ln>
                  <a:noFill/>
                </a:ln>
                <a:solidFill>
                  <a:srgbClr val="0000FF"/>
                </a:solidFill>
                <a:latin typeface="Liberation Sans" pitchFamily="18"/>
                <a:ea typeface="WenQuanYi Micro Hei" pitchFamily="2"/>
                <a:cs typeface="Lohit Devanagari" pitchFamily="2"/>
              </a:rPr>
              <a:t>exercise 16</a:t>
            </a:r>
            <a:r>
              <a:rPr lang="en-GB" sz="2400" b="0" i="0" u="none" strike="noStrike" kern="1200" dirty="0">
                <a:ln>
                  <a:noFill/>
                </a:ln>
                <a:latin typeface="Liberation Sans" pitchFamily="18"/>
                <a:ea typeface="WenQuanYi Micro Hei" pitchFamily="2"/>
                <a:cs typeface="Lohit Devanagari" pitchFamily="2"/>
              </a:rPr>
              <a:t>.</a:t>
            </a:r>
          </a:p>
          <a:p>
            <a:pPr marL="0" marR="0" lvl="0" indent="0" rtl="0" hangingPunct="0">
              <a:lnSpc>
                <a:spcPct val="100000"/>
              </a:lnSpc>
              <a:spcBef>
                <a:spcPts val="0"/>
              </a:spcBef>
              <a:spcAft>
                <a:spcPts val="0"/>
              </a:spcAft>
              <a:buNone/>
              <a:tabLst/>
            </a:pPr>
            <a:r>
              <a:rPr lang="en-GB" sz="2400" b="0" i="0" u="none" strike="noStrike" kern="1200" dirty="0">
                <a:ln>
                  <a:noFill/>
                </a:ln>
                <a:latin typeface="Liberation Sans" pitchFamily="18"/>
                <a:ea typeface="WenQuanYi Micro Hei" pitchFamily="2"/>
                <a:cs typeface="Lohit Devanagari" pitchFamily="2"/>
              </a:rPr>
              <a:t>Edit it to turn it into:</a:t>
            </a:r>
          </a:p>
          <a:p>
            <a:pPr marL="0" marR="0" lvl="0" indent="0" rtl="0" hangingPunct="0">
              <a:lnSpc>
                <a:spcPct val="100000"/>
              </a:lnSpc>
              <a:spcBef>
                <a:spcPts val="0"/>
              </a:spcBef>
              <a:spcAft>
                <a:spcPts val="0"/>
              </a:spcAft>
              <a:buNone/>
              <a:tabLst/>
            </a:pPr>
            <a:endParaRPr lang="en-GB" sz="2400" b="0" i="0" u="none" strike="noStrike" kern="1200" dirty="0">
              <a:ln>
                <a:noFill/>
              </a:ln>
              <a:latin typeface="Liberation Sans" pitchFamily="18"/>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400" b="0" i="0" u="none" strike="noStrike" kern="1200" dirty="0">
                <a:ln>
                  <a:noFill/>
                </a:ln>
                <a:latin typeface="Liberation Sans" pitchFamily="18"/>
                <a:ea typeface="WenQuanYi Micro Hei" pitchFamily="2"/>
                <a:cs typeface="Lohit Devanagari" pitchFamily="2"/>
              </a:rPr>
              <a:t>1.	the definition of a function </a:t>
            </a:r>
            <a:r>
              <a:rPr lang="en-GB" sz="2400" b="0" i="0" u="none" strike="noStrike" kern="1200" dirty="0" err="1">
                <a:ln>
                  <a:noFill/>
                </a:ln>
                <a:solidFill>
                  <a:srgbClr val="FF0000"/>
                </a:solidFill>
                <a:latin typeface="Liberation Mono" pitchFamily="49"/>
                <a:ea typeface="WenQuanYi Micro Hei" pitchFamily="2"/>
                <a:cs typeface="Lohit Devanagari" pitchFamily="2"/>
              </a:rPr>
              <a:t>file_stats</a:t>
            </a:r>
            <a:r>
              <a:rPr lang="en-GB" sz="2400" b="0" i="0" u="none" strike="noStrike" kern="1200" dirty="0">
                <a:ln>
                  <a:noFill/>
                </a:ln>
                <a:solidFill>
                  <a:srgbClr val="FF0000"/>
                </a:solidFill>
                <a:latin typeface="Liberation Mono" pitchFamily="49"/>
                <a:ea typeface="WenQuanYi Micro Hei" pitchFamily="2"/>
                <a:cs typeface="Lohit Devanagari" pitchFamily="2"/>
              </a:rPr>
              <a:t>()</a:t>
            </a:r>
            <a:r>
              <a:rPr lang="en-GB" sz="2400" b="0" i="0" u="none" strike="noStrike" kern="1200" dirty="0">
                <a:ln>
                  <a:noFill/>
                </a:ln>
                <a:latin typeface="Liberation Sans" pitchFamily="18"/>
                <a:ea typeface="WenQuanYi Micro Hei" pitchFamily="2"/>
                <a:cs typeface="Lohit Devanagari" pitchFamily="2"/>
              </a:rPr>
              <a:t> that takes a file</a:t>
            </a:r>
          </a:p>
          <a:p>
            <a:pPr marL="0" marR="0" lvl="0" indent="0" rtl="0" hangingPunct="0">
              <a:lnSpc>
                <a:spcPct val="100000"/>
              </a:lnSpc>
              <a:spcBef>
                <a:spcPts val="0"/>
              </a:spcBef>
              <a:spcAft>
                <a:spcPts val="0"/>
              </a:spcAft>
              <a:buNone/>
              <a:tabLst/>
            </a:pPr>
            <a:r>
              <a:rPr lang="en-GB" sz="2400" b="0" i="0" u="none" strike="noStrike" kern="1200" dirty="0">
                <a:ln>
                  <a:noFill/>
                </a:ln>
                <a:latin typeface="Liberation Sans" pitchFamily="18"/>
                <a:ea typeface="WenQuanYi Micro Hei" pitchFamily="2"/>
                <a:cs typeface="Lohit Devanagari" pitchFamily="2"/>
              </a:rPr>
              <a:t>	name and returns a triple </a:t>
            </a:r>
            <a:r>
              <a:rPr lang="en-GB" sz="2400" b="0" i="0" u="none" strike="noStrike" kern="1200" dirty="0">
                <a:ln>
                  <a:noFill/>
                </a:ln>
                <a:solidFill>
                  <a:srgbClr val="FF0000"/>
                </a:solidFill>
                <a:latin typeface="Liberation Mono" pitchFamily="49"/>
                <a:ea typeface="WenQuanYi Micro Hei" pitchFamily="2"/>
                <a:cs typeface="Lohit Devanagari" pitchFamily="2"/>
              </a:rPr>
              <a:t>(</a:t>
            </a:r>
            <a:r>
              <a:rPr lang="en-GB" sz="2400" b="0" i="0" u="none" strike="noStrike" kern="1200" dirty="0" err="1">
                <a:ln>
                  <a:noFill/>
                </a:ln>
                <a:solidFill>
                  <a:srgbClr val="FF0000"/>
                </a:solidFill>
                <a:latin typeface="Liberation Mono" pitchFamily="49"/>
                <a:ea typeface="WenQuanYi Micro Hei" pitchFamily="2"/>
                <a:cs typeface="Lohit Devanagari" pitchFamily="2"/>
              </a:rPr>
              <a:t>n_lines</a:t>
            </a:r>
            <a:r>
              <a:rPr lang="en-GB" sz="2400" b="0" i="0" u="none" strike="noStrike" kern="1200" dirty="0">
                <a:ln>
                  <a:noFill/>
                </a:ln>
                <a:solidFill>
                  <a:srgbClr val="FF0000"/>
                </a:solidFill>
                <a:latin typeface="Liberation Mono" pitchFamily="49"/>
                <a:ea typeface="WenQuanYi Micro Hei" pitchFamily="2"/>
                <a:cs typeface="Lohit Devanagari" pitchFamily="2"/>
              </a:rPr>
              <a:t>, </a:t>
            </a:r>
            <a:r>
              <a:rPr lang="en-GB" sz="2400" b="0" i="0" u="none" strike="noStrike" kern="1200" dirty="0" err="1">
                <a:ln>
                  <a:noFill/>
                </a:ln>
                <a:solidFill>
                  <a:srgbClr val="FF0000"/>
                </a:solidFill>
                <a:latin typeface="Liberation Mono" pitchFamily="49"/>
                <a:ea typeface="WenQuanYi Micro Hei" pitchFamily="2"/>
                <a:cs typeface="Lohit Devanagari" pitchFamily="2"/>
              </a:rPr>
              <a:t>n_words</a:t>
            </a:r>
            <a:r>
              <a:rPr lang="en-GB" sz="2400" b="0" i="0" u="none" strike="noStrike" kern="1200" dirty="0">
                <a:ln>
                  <a:noFill/>
                </a:ln>
                <a:solidFill>
                  <a:srgbClr val="FF0000"/>
                </a:solidFill>
                <a:latin typeface="Liberation Mono" pitchFamily="49"/>
                <a:ea typeface="WenQuanYi Micro Hei" pitchFamily="2"/>
                <a:cs typeface="Lohit Devanagari" pitchFamily="2"/>
              </a:rPr>
              <a:t>, </a:t>
            </a:r>
            <a:r>
              <a:rPr lang="en-GB" sz="2400" b="0" i="0" u="none" strike="noStrike" kern="1200" dirty="0" err="1">
                <a:ln>
                  <a:noFill/>
                </a:ln>
                <a:solidFill>
                  <a:srgbClr val="FF0000"/>
                </a:solidFill>
                <a:latin typeface="Liberation Mono" pitchFamily="49"/>
                <a:ea typeface="WenQuanYi Micro Hei" pitchFamily="2"/>
                <a:cs typeface="Lohit Devanagari" pitchFamily="2"/>
              </a:rPr>
              <a:t>n_chars</a:t>
            </a:r>
            <a:r>
              <a:rPr lang="en-GB" sz="2400" b="0" i="0" u="none" strike="noStrike" kern="1200" dirty="0">
                <a:ln>
                  <a:noFill/>
                </a:ln>
                <a:solidFill>
                  <a:srgbClr val="FF0000"/>
                </a:solidFill>
                <a:latin typeface="Liberation Mono" pitchFamily="49"/>
                <a:ea typeface="WenQuanYi Micro Hei" pitchFamily="2"/>
                <a:cs typeface="Lohit Devanagari" pitchFamily="2"/>
              </a:rPr>
              <a:t>)</a:t>
            </a:r>
          </a:p>
          <a:p>
            <a:pPr marL="0" marR="0" lvl="0" indent="0" rtl="0" hangingPunct="0">
              <a:lnSpc>
                <a:spcPct val="100000"/>
              </a:lnSpc>
              <a:spcBef>
                <a:spcPts val="0"/>
              </a:spcBef>
              <a:spcAft>
                <a:spcPts val="0"/>
              </a:spcAft>
              <a:buNone/>
              <a:tabLst/>
            </a:pPr>
            <a:endParaRPr lang="en-GB" sz="2400" b="0" i="0" u="none" strike="noStrike" kern="1200" dirty="0">
              <a:ln>
                <a:noFill/>
              </a:ln>
              <a:latin typeface="Liberation Sans" pitchFamily="18"/>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400" b="0" i="0" u="none" strike="noStrike" kern="1200" dirty="0">
                <a:ln>
                  <a:noFill/>
                </a:ln>
                <a:latin typeface="Liberation Sans" pitchFamily="18"/>
                <a:ea typeface="WenQuanYi Micro Hei" pitchFamily="2"/>
                <a:cs typeface="Lohit Devanagari" pitchFamily="2"/>
              </a:rPr>
              <a:t>2.	a call to that function for file name </a:t>
            </a:r>
            <a:r>
              <a:rPr lang="en-GB" sz="2400" b="0" i="0" u="none" strike="noStrike" kern="1200" dirty="0">
                <a:ln>
                  <a:noFill/>
                </a:ln>
                <a:solidFill>
                  <a:srgbClr val="FF0000"/>
                </a:solidFill>
                <a:latin typeface="Liberation Mono" pitchFamily="49"/>
                <a:ea typeface="WenQuanYi Micro Hei" pitchFamily="2"/>
                <a:cs typeface="Lohit Devanagari" pitchFamily="2"/>
              </a:rPr>
              <a:t>treasure.txt</a:t>
            </a:r>
          </a:p>
          <a:p>
            <a:pPr marL="0" marR="0" lvl="0" indent="0" rtl="0" hangingPunct="0">
              <a:lnSpc>
                <a:spcPct val="100000"/>
              </a:lnSpc>
              <a:spcBef>
                <a:spcPts val="0"/>
              </a:spcBef>
              <a:spcAft>
                <a:spcPts val="0"/>
              </a:spcAft>
              <a:buNone/>
              <a:tabLst/>
            </a:pPr>
            <a:endParaRPr lang="en-GB" sz="2400" b="0" i="0" u="none" strike="noStrike" kern="1200" dirty="0">
              <a:ln>
                <a:noFill/>
              </a:ln>
              <a:latin typeface="Liberation Sans" pitchFamily="18"/>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400" b="0" i="0" u="none" strike="noStrike" kern="1200" dirty="0">
                <a:ln>
                  <a:noFill/>
                </a:ln>
                <a:latin typeface="Liberation Sans" pitchFamily="18"/>
                <a:ea typeface="WenQuanYi Micro Hei" pitchFamily="2"/>
                <a:cs typeface="Lohit Devanagari" pitchFamily="2"/>
              </a:rPr>
              <a:t>3.	a </a:t>
            </a:r>
            <a:r>
              <a:rPr lang="en-GB" sz="2400" b="0" i="0" u="none" strike="noStrike" kern="1200" dirty="0">
                <a:ln>
                  <a:noFill/>
                </a:ln>
                <a:solidFill>
                  <a:srgbClr val="FF0000"/>
                </a:solidFill>
                <a:latin typeface="Liberation Mono" pitchFamily="49"/>
                <a:ea typeface="WenQuanYi Micro Hei" pitchFamily="2"/>
                <a:cs typeface="Lohit Devanagari" pitchFamily="2"/>
              </a:rPr>
              <a:t>print</a:t>
            </a:r>
            <a:r>
              <a:rPr lang="en-GB" sz="2400" b="0" i="0" u="none" strike="noStrike" kern="1200" dirty="0">
                <a:ln>
                  <a:noFill/>
                </a:ln>
                <a:latin typeface="Liberation Sans" pitchFamily="18"/>
                <a:ea typeface="WenQuanYi Micro Hei" pitchFamily="2"/>
                <a:cs typeface="Lohit Devanagari" pitchFamily="2"/>
              </a:rPr>
              <a:t> of that triple.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name="page339">
    <p:spTree>
      <p:nvGrpSpPr>
        <p:cNvPr id="1" name=""/>
        <p:cNvGrpSpPr/>
        <p:nvPr/>
      </p:nvGrpSpPr>
      <p:grpSpPr>
        <a:xfrm>
          <a:off x="0" y="0"/>
          <a:ext cx="0" cy="0"/>
          <a:chOff x="0" y="0"/>
          <a:chExt cx="0" cy="0"/>
        </a:xfrm>
      </p:grpSpPr>
      <p:sp>
        <p:nvSpPr>
          <p:cNvPr id="10" name="Slide Number Placeholder 1"/>
          <p:cNvSpPr>
            <a:spLocks noGrp="1"/>
          </p:cNvSpPr>
          <p:nvPr>
            <p:ph type="sldNum" sz="quarter" idx="10"/>
          </p:nvPr>
        </p:nvSpPr>
        <p:spPr/>
        <p:txBody>
          <a:bodyPr/>
          <a:lstStyle/>
          <a:p>
            <a:pPr lvl="0"/>
            <a:fld id="{41D50FFB-4457-47F9-BCA7-2E66544D0CF9}" type="slidenum">
              <a:t>339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One object or many?</a:t>
            </a:r>
          </a:p>
        </p:txBody>
      </p:sp>
      <p:sp>
        <p:nvSpPr>
          <p:cNvPr id="3" name="TextBox 2"/>
          <p:cNvSpPr txBox="1"/>
          <p:nvPr/>
        </p:nvSpPr>
        <p:spPr>
          <a:xfrm>
            <a:off x="2652119" y="3576239"/>
            <a:ext cx="4780440" cy="7534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Sans" pitchFamily="18"/>
                <a:ea typeface="WenQuanYi Micro Hei" pitchFamily="2"/>
                <a:cs typeface="Lohit Devanagari" pitchFamily="2"/>
              </a:rPr>
              <a:t>“a pair of objects”</a:t>
            </a:r>
          </a:p>
        </p:txBody>
      </p:sp>
      <p:grpSp>
        <p:nvGrpSpPr>
          <p:cNvPr id="4" name="Group 3"/>
          <p:cNvGrpSpPr/>
          <p:nvPr/>
        </p:nvGrpSpPr>
        <p:grpSpPr>
          <a:xfrm>
            <a:off x="-687960" y="2943720"/>
            <a:ext cx="6841080" cy="1054440"/>
            <a:chOff x="-687960" y="2943720"/>
            <a:chExt cx="6841080" cy="1054440"/>
          </a:xfrm>
        </p:grpSpPr>
        <p:sp>
          <p:nvSpPr>
            <p:cNvPr id="5" name="Freeform 4"/>
            <p:cNvSpPr/>
            <p:nvPr/>
          </p:nvSpPr>
          <p:spPr>
            <a:xfrm rot="5400000">
              <a:off x="1170180" y="1833660"/>
              <a:ext cx="306360" cy="402264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36000">
              <a:solidFill>
                <a:srgbClr val="800080"/>
              </a:solidFill>
              <a:prstDash val="solid"/>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6" name="TextBox 5"/>
            <p:cNvSpPr txBox="1"/>
            <p:nvPr/>
          </p:nvSpPr>
          <p:spPr>
            <a:xfrm>
              <a:off x="4554720" y="2943720"/>
              <a:ext cx="15984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Sans" pitchFamily="18"/>
                  <a:ea typeface="WenQuanYi Micro Hei" pitchFamily="2"/>
                  <a:cs typeface="Lohit Devanagari" pitchFamily="2"/>
                </a:rPr>
                <a:t>two objects</a:t>
              </a:r>
            </a:p>
          </p:txBody>
        </p:sp>
      </p:grpSp>
      <p:grpSp>
        <p:nvGrpSpPr>
          <p:cNvPr id="7" name="Group 6"/>
          <p:cNvGrpSpPr/>
          <p:nvPr/>
        </p:nvGrpSpPr>
        <p:grpSpPr>
          <a:xfrm>
            <a:off x="2795400" y="4214160"/>
            <a:ext cx="1562040" cy="726120"/>
            <a:chOff x="2795400" y="4214160"/>
            <a:chExt cx="1562040" cy="726120"/>
          </a:xfrm>
        </p:grpSpPr>
        <p:sp>
          <p:nvSpPr>
            <p:cNvPr id="8" name="Freeform 7"/>
            <p:cNvSpPr/>
            <p:nvPr/>
          </p:nvSpPr>
          <p:spPr>
            <a:xfrm rot="5400000">
              <a:off x="3423240" y="3586320"/>
              <a:ext cx="306360" cy="156204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36000">
              <a:solidFill>
                <a:srgbClr val="800080"/>
              </a:solidFill>
              <a:prstDash val="solid"/>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9" name="TextBox 8"/>
            <p:cNvSpPr txBox="1"/>
            <p:nvPr/>
          </p:nvSpPr>
          <p:spPr>
            <a:xfrm>
              <a:off x="2837520" y="4528080"/>
              <a:ext cx="1479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Sans" pitchFamily="18"/>
                  <a:ea typeface="WenQuanYi Micro Hei" pitchFamily="2"/>
                  <a:cs typeface="Lohit Devanagari" pitchFamily="2"/>
                </a:rPr>
                <a:t>one object</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sp>
        <p:nvSpPr>
          <p:cNvPr id="34" name="Slide Number Placeholder 1"/>
          <p:cNvSpPr>
            <a:spLocks noGrp="1"/>
          </p:cNvSpPr>
          <p:nvPr>
            <p:ph type="sldNum" sz="quarter" idx="10"/>
          </p:nvPr>
        </p:nvSpPr>
        <p:spPr/>
        <p:txBody>
          <a:bodyPr/>
          <a:lstStyle/>
          <a:p>
            <a:pPr lvl="0"/>
            <a:fld id="{33CF7A54-1BDD-4E66-9415-6F0AAD7A883A}" type="slidenum">
              <a:t>34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Inserting “special” characters</a:t>
            </a:r>
          </a:p>
        </p:txBody>
      </p:sp>
      <p:sp>
        <p:nvSpPr>
          <p:cNvPr id="3" name="TextBox 2"/>
          <p:cNvSpPr txBox="1"/>
          <p:nvPr/>
        </p:nvSpPr>
        <p:spPr>
          <a:xfrm>
            <a:off x="468720" y="18021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188719" y="180216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print('Hello,</a:t>
            </a:r>
          </a:p>
        </p:txBody>
      </p:sp>
      <p:sp>
        <p:nvSpPr>
          <p:cNvPr id="5" name="TextBox 4"/>
          <p:cNvSpPr txBox="1"/>
          <p:nvPr/>
        </p:nvSpPr>
        <p:spPr>
          <a:xfrm>
            <a:off x="468720" y="2162160"/>
            <a:ext cx="117000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Hello,</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world!</a:t>
            </a:r>
          </a:p>
        </p:txBody>
      </p:sp>
      <p:sp>
        <p:nvSpPr>
          <p:cNvPr id="6" name="TextBox 5"/>
          <p:cNvSpPr txBox="1"/>
          <p:nvPr/>
        </p:nvSpPr>
        <p:spPr>
          <a:xfrm>
            <a:off x="3931920" y="1802160"/>
            <a:ext cx="15357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world!</a:t>
            </a:r>
            <a:r>
              <a:rPr lang="en-GB" sz="2400" b="1" i="0" u="none" strike="noStrike" kern="1200">
                <a:ln>
                  <a:noFill/>
                </a:ln>
                <a:solidFill>
                  <a:srgbClr val="000000"/>
                </a:solidFill>
                <a:latin typeface="Liberation Mono" pitchFamily="49"/>
                <a:ea typeface="WenQuanYi Micro Hei" pitchFamily="2"/>
                <a:cs typeface="Lohit Devanagari" pitchFamily="2"/>
              </a:rPr>
              <a:t>')</a:t>
            </a:r>
          </a:p>
        </p:txBody>
      </p:sp>
      <p:sp>
        <p:nvSpPr>
          <p:cNvPr id="7" name="TextBox 6"/>
          <p:cNvSpPr txBox="1"/>
          <p:nvPr/>
        </p:nvSpPr>
        <p:spPr>
          <a:xfrm>
            <a:off x="3566160" y="1802160"/>
            <a:ext cx="43848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\n</a:t>
            </a:r>
          </a:p>
        </p:txBody>
      </p:sp>
      <p:sp>
        <p:nvSpPr>
          <p:cNvPr id="8" name="TextBox 7"/>
          <p:cNvSpPr txBox="1"/>
          <p:nvPr/>
        </p:nvSpPr>
        <p:spPr>
          <a:xfrm>
            <a:off x="6588720" y="2162520"/>
            <a:ext cx="153108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Treated as</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 new line.</a:t>
            </a:r>
          </a:p>
        </p:txBody>
      </p:sp>
      <p:cxnSp>
        <p:nvCxnSpPr>
          <p:cNvPr id="9" name="Elbow Connector 8"/>
          <p:cNvCxnSpPr>
            <a:endCxn id="7" idx="2"/>
          </p:cNvCxnSpPr>
          <p:nvPr/>
        </p:nvCxnSpPr>
        <p:spPr>
          <a:xfrm flipH="1" flipV="1">
            <a:off x="3785400" y="2220479"/>
            <a:ext cx="2803320" cy="317881"/>
          </a:xfrm>
          <a:prstGeom prst="bentConnector3">
            <a:avLst/>
          </a:prstGeom>
          <a:noFill/>
          <a:ln w="18000">
            <a:solidFill>
              <a:srgbClr val="00FFFF"/>
            </a:solidFill>
            <a:prstDash val="solid"/>
            <a:tailEnd type="arrow"/>
          </a:ln>
        </p:spPr>
      </p:cxnSp>
      <p:sp>
        <p:nvSpPr>
          <p:cNvPr id="10" name="Freeform 9"/>
          <p:cNvSpPr/>
          <p:nvPr/>
        </p:nvSpPr>
        <p:spPr>
          <a:xfrm>
            <a:off x="108720" y="4526640"/>
            <a:ext cx="626364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11" name="Freeform 10"/>
          <p:cNvSpPr/>
          <p:nvPr/>
        </p:nvSpPr>
        <p:spPr>
          <a:xfrm>
            <a:off x="793800" y="467028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13</a:t>
            </a:r>
          </a:p>
        </p:txBody>
      </p:sp>
      <p:sp>
        <p:nvSpPr>
          <p:cNvPr id="12" name="Freeform 11"/>
          <p:cNvSpPr/>
          <p:nvPr/>
        </p:nvSpPr>
        <p:spPr>
          <a:xfrm>
            <a:off x="1873800" y="467028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a:t>
            </a:r>
          </a:p>
        </p:txBody>
      </p:sp>
      <p:sp>
        <p:nvSpPr>
          <p:cNvPr id="13" name="Freeform 12"/>
          <p:cNvSpPr/>
          <p:nvPr/>
        </p:nvSpPr>
        <p:spPr>
          <a:xfrm>
            <a:off x="2233440" y="466992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14" name="Freeform 13"/>
          <p:cNvSpPr/>
          <p:nvPr/>
        </p:nvSpPr>
        <p:spPr>
          <a:xfrm>
            <a:off x="2593080" y="466956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15" name="Freeform 14"/>
          <p:cNvSpPr/>
          <p:nvPr/>
        </p:nvSpPr>
        <p:spPr>
          <a:xfrm>
            <a:off x="2952720" y="466920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o</a:t>
            </a:r>
          </a:p>
        </p:txBody>
      </p:sp>
      <p:sp>
        <p:nvSpPr>
          <p:cNvPr id="16" name="Freeform 15"/>
          <p:cNvSpPr/>
          <p:nvPr/>
        </p:nvSpPr>
        <p:spPr>
          <a:xfrm>
            <a:off x="3312359" y="466884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7" name="Freeform 16"/>
          <p:cNvSpPr/>
          <p:nvPr/>
        </p:nvSpPr>
        <p:spPr>
          <a:xfrm>
            <a:off x="3671999" y="466848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a:t>
            </a:r>
          </a:p>
        </p:txBody>
      </p:sp>
      <p:sp>
        <p:nvSpPr>
          <p:cNvPr id="18" name="Freeform 17"/>
          <p:cNvSpPr/>
          <p:nvPr/>
        </p:nvSpPr>
        <p:spPr>
          <a:xfrm>
            <a:off x="4031640" y="466812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a:t>
            </a:r>
          </a:p>
        </p:txBody>
      </p:sp>
      <p:sp>
        <p:nvSpPr>
          <p:cNvPr id="19" name="Freeform 18"/>
          <p:cNvSpPr/>
          <p:nvPr/>
        </p:nvSpPr>
        <p:spPr>
          <a:xfrm>
            <a:off x="4391279" y="466776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o</a:t>
            </a:r>
          </a:p>
        </p:txBody>
      </p:sp>
      <p:sp>
        <p:nvSpPr>
          <p:cNvPr id="20" name="Freeform 19"/>
          <p:cNvSpPr/>
          <p:nvPr/>
        </p:nvSpPr>
        <p:spPr>
          <a:xfrm>
            <a:off x="4750920" y="466740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a:t>
            </a:r>
          </a:p>
        </p:txBody>
      </p:sp>
      <p:sp>
        <p:nvSpPr>
          <p:cNvPr id="21" name="Freeform 20"/>
          <p:cNvSpPr/>
          <p:nvPr/>
        </p:nvSpPr>
        <p:spPr>
          <a:xfrm>
            <a:off x="5110560" y="466704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22" name="Freeform 21"/>
          <p:cNvSpPr/>
          <p:nvPr/>
        </p:nvSpPr>
        <p:spPr>
          <a:xfrm>
            <a:off x="5470200" y="466668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a:t>
            </a:r>
          </a:p>
        </p:txBody>
      </p:sp>
      <p:sp>
        <p:nvSpPr>
          <p:cNvPr id="23" name="Freeform 22"/>
          <p:cNvSpPr/>
          <p:nvPr/>
        </p:nvSpPr>
        <p:spPr>
          <a:xfrm>
            <a:off x="5829840" y="466632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24" name="Freeform 23"/>
          <p:cNvSpPr/>
          <p:nvPr/>
        </p:nvSpPr>
        <p:spPr>
          <a:xfrm>
            <a:off x="1513440" y="466992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a:t>
            </a:r>
          </a:p>
        </p:txBody>
      </p:sp>
      <p:sp>
        <p:nvSpPr>
          <p:cNvPr id="25" name="TextBox 24"/>
          <p:cNvSpPr txBox="1"/>
          <p:nvPr/>
        </p:nvSpPr>
        <p:spPr>
          <a:xfrm>
            <a:off x="3638160" y="3602879"/>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\n</a:t>
            </a:r>
          </a:p>
        </p:txBody>
      </p:sp>
      <p:cxnSp>
        <p:nvCxnSpPr>
          <p:cNvPr id="26" name="Straight Arrow Connector 25"/>
          <p:cNvCxnSpPr>
            <a:stCxn id="25" idx="2"/>
            <a:endCxn id="17" idx="0"/>
          </p:cNvCxnSpPr>
          <p:nvPr/>
        </p:nvCxnSpPr>
        <p:spPr>
          <a:xfrm flipH="1">
            <a:off x="3851819" y="4021199"/>
            <a:ext cx="5581" cy="647281"/>
          </a:xfrm>
          <a:prstGeom prst="straightConnector1">
            <a:avLst/>
          </a:prstGeom>
          <a:noFill/>
          <a:ln w="18000">
            <a:solidFill>
              <a:srgbClr val="800080"/>
            </a:solidFill>
            <a:prstDash val="solid"/>
            <a:tailEnd type="arrow"/>
          </a:ln>
        </p:spPr>
      </p:cxnSp>
      <p:sp>
        <p:nvSpPr>
          <p:cNvPr id="27" name="TextBox 26"/>
          <p:cNvSpPr txBox="1"/>
          <p:nvPr/>
        </p:nvSpPr>
        <p:spPr>
          <a:xfrm>
            <a:off x="6589080" y="3602879"/>
            <a:ext cx="231012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Converted into a</a:t>
            </a:r>
          </a:p>
          <a:p>
            <a:pPr marL="0" marR="0" lvl="0" indent="0" rtl="0" hangingPunct="0">
              <a:lnSpc>
                <a:spcPct val="100000"/>
              </a:lnSpc>
              <a:spcBef>
                <a:spcPts val="0"/>
              </a:spcBef>
              <a:spcAft>
                <a:spcPts val="0"/>
              </a:spcAft>
              <a:buNone/>
              <a:tabLst/>
            </a:pPr>
            <a:r>
              <a:rPr lang="en-GB" sz="2400" b="0" i="1" u="none" strike="noStrike" kern="1200">
                <a:ln>
                  <a:noFill/>
                </a:ln>
                <a:latin typeface="Liberation Sans" pitchFamily="18"/>
                <a:ea typeface="WenQuanYi Micro Hei" pitchFamily="2"/>
                <a:cs typeface="Lohit Devanagari" pitchFamily="2"/>
              </a:rPr>
              <a:t>single</a:t>
            </a:r>
            <a:r>
              <a:rPr lang="en-GB" sz="2400" b="0" i="0" u="none" strike="noStrike" kern="1200">
                <a:ln>
                  <a:noFill/>
                </a:ln>
                <a:latin typeface="Liberation Sans" pitchFamily="18"/>
                <a:ea typeface="WenQuanYi Micro Hei" pitchFamily="2"/>
                <a:cs typeface="Lohit Devanagari" pitchFamily="2"/>
              </a:rPr>
              <a:t> character.</a:t>
            </a:r>
          </a:p>
        </p:txBody>
      </p:sp>
      <p:sp>
        <p:nvSpPr>
          <p:cNvPr id="28" name="TextBox 27"/>
          <p:cNvSpPr txBox="1"/>
          <p:nvPr/>
        </p:nvSpPr>
        <p:spPr>
          <a:xfrm>
            <a:off x="468720" y="61225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29" name="TextBox 28"/>
          <p:cNvSpPr txBox="1"/>
          <p:nvPr/>
        </p:nvSpPr>
        <p:spPr>
          <a:xfrm>
            <a:off x="1188719" y="61225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len</a:t>
            </a:r>
          </a:p>
        </p:txBody>
      </p:sp>
      <p:sp>
        <p:nvSpPr>
          <p:cNvPr id="30" name="TextBox 29"/>
          <p:cNvSpPr txBox="1"/>
          <p:nvPr/>
        </p:nvSpPr>
        <p:spPr>
          <a:xfrm>
            <a:off x="468720" y="648252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13</a:t>
            </a:r>
          </a:p>
        </p:txBody>
      </p:sp>
      <p:sp>
        <p:nvSpPr>
          <p:cNvPr id="31" name="TextBox 30"/>
          <p:cNvSpPr txBox="1"/>
          <p:nvPr/>
        </p:nvSpPr>
        <p:spPr>
          <a:xfrm>
            <a:off x="6580079" y="6474239"/>
            <a:ext cx="3159000" cy="7794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len()</a:t>
            </a:r>
            <a:r>
              <a:rPr lang="en-GB" sz="2400" b="0" i="0" u="none" strike="noStrike" kern="1200">
                <a:ln>
                  <a:noFill/>
                </a:ln>
                <a:latin typeface="Liberation Sans" pitchFamily="18"/>
                <a:ea typeface="WenQuanYi Micro Hei" pitchFamily="2"/>
                <a:cs typeface="Lohit Devanagari" pitchFamily="2"/>
              </a:rPr>
              <a:t> function: gives</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length of the object</a:t>
            </a:r>
          </a:p>
        </p:txBody>
      </p:sp>
      <p:sp>
        <p:nvSpPr>
          <p:cNvPr id="32" name="TextBox 31"/>
          <p:cNvSpPr txBox="1"/>
          <p:nvPr/>
        </p:nvSpPr>
        <p:spPr>
          <a:xfrm>
            <a:off x="1737359" y="612252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('Hello,\nworld!</a:t>
            </a:r>
            <a:r>
              <a:rPr lang="en-GB" sz="2400" b="1" i="0" u="none" strike="noStrike" kern="1200">
                <a:ln>
                  <a:noFill/>
                </a:ln>
                <a:solidFill>
                  <a:srgbClr val="000000"/>
                </a:solidFill>
                <a:latin typeface="Liberation Mono" pitchFamily="49"/>
                <a:ea typeface="WenQuanYi Micro Hei" pitchFamily="2"/>
                <a:cs typeface="Lohit Devanagari" pitchFamily="2"/>
              </a:rPr>
              <a:t>')</a:t>
            </a:r>
          </a:p>
        </p:txBody>
      </p:sp>
      <p:cxnSp>
        <p:nvCxnSpPr>
          <p:cNvPr id="33" name="Elbow Connector 32"/>
          <p:cNvCxnSpPr>
            <a:endCxn id="29" idx="2"/>
          </p:cNvCxnSpPr>
          <p:nvPr/>
        </p:nvCxnSpPr>
        <p:spPr>
          <a:xfrm flipH="1" flipV="1">
            <a:off x="1499399" y="6540840"/>
            <a:ext cx="5080680" cy="322920"/>
          </a:xfrm>
          <a:prstGeom prst="bentConnector3">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name="page340">
    <p:spTree>
      <p:nvGrpSpPr>
        <p:cNvPr id="1" name=""/>
        <p:cNvGrpSpPr/>
        <p:nvPr/>
      </p:nvGrpSpPr>
      <p:grpSpPr>
        <a:xfrm>
          <a:off x="0" y="0"/>
          <a:ext cx="0" cy="0"/>
          <a:chOff x="0" y="0"/>
          <a:chExt cx="0" cy="0"/>
        </a:xfrm>
      </p:grpSpPr>
      <p:sp>
        <p:nvSpPr>
          <p:cNvPr id="22" name="Slide Number Placeholder 1"/>
          <p:cNvSpPr>
            <a:spLocks noGrp="1"/>
          </p:cNvSpPr>
          <p:nvPr>
            <p:ph type="sldNum" sz="quarter" idx="10"/>
          </p:nvPr>
        </p:nvSpPr>
        <p:spPr/>
        <p:txBody>
          <a:bodyPr/>
          <a:lstStyle/>
          <a:p>
            <a:pPr lvl="0"/>
            <a:fld id="{E2071824-EC25-49E7-8F3B-4E5225FE6CFE}" type="slidenum">
              <a:t>340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Tuples as single objects </a:t>
            </a:r>
            <a:r>
              <a:rPr lang="en-GB">
                <a:latin typeface="Liberation Sans" pitchFamily="34"/>
              </a:rPr>
              <a:t>―</a:t>
            </a:r>
            <a:r>
              <a:rPr lang="en-GB"/>
              <a:t> 1</a:t>
            </a:r>
          </a:p>
        </p:txBody>
      </p:sp>
      <p:sp>
        <p:nvSpPr>
          <p:cNvPr id="3" name="TextBox 2"/>
          <p:cNvSpPr txBox="1"/>
          <p:nvPr/>
        </p:nvSpPr>
        <p:spPr>
          <a:xfrm>
            <a:off x="505799" y="1776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177624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x = 20</a:t>
            </a:r>
          </a:p>
        </p:txBody>
      </p:sp>
      <p:sp>
        <p:nvSpPr>
          <p:cNvPr id="5" name="TextBox 4"/>
          <p:cNvSpPr txBox="1"/>
          <p:nvPr/>
        </p:nvSpPr>
        <p:spPr>
          <a:xfrm>
            <a:off x="505799" y="2316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6" name="TextBox 5"/>
          <p:cNvSpPr txBox="1"/>
          <p:nvPr/>
        </p:nvSpPr>
        <p:spPr>
          <a:xfrm>
            <a:off x="1237320" y="231624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type(x)</a:t>
            </a:r>
          </a:p>
        </p:txBody>
      </p:sp>
      <p:sp>
        <p:nvSpPr>
          <p:cNvPr id="7" name="TextBox 6"/>
          <p:cNvSpPr txBox="1"/>
          <p:nvPr/>
        </p:nvSpPr>
        <p:spPr>
          <a:xfrm>
            <a:off x="505799" y="375623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8" name="TextBox 7"/>
          <p:cNvSpPr txBox="1"/>
          <p:nvPr/>
        </p:nvSpPr>
        <p:spPr>
          <a:xfrm>
            <a:off x="505799" y="4296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9" name="TextBox 8"/>
          <p:cNvSpPr txBox="1"/>
          <p:nvPr/>
        </p:nvSpPr>
        <p:spPr>
          <a:xfrm>
            <a:off x="1237320" y="3756239"/>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y = 3.14</a:t>
            </a:r>
          </a:p>
        </p:txBody>
      </p:sp>
      <p:sp>
        <p:nvSpPr>
          <p:cNvPr id="10" name="TextBox 9"/>
          <p:cNvSpPr txBox="1"/>
          <p:nvPr/>
        </p:nvSpPr>
        <p:spPr>
          <a:xfrm>
            <a:off x="1237320" y="429624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type(y)</a:t>
            </a:r>
          </a:p>
        </p:txBody>
      </p:sp>
      <p:sp>
        <p:nvSpPr>
          <p:cNvPr id="11" name="TextBox 10"/>
          <p:cNvSpPr txBox="1"/>
          <p:nvPr/>
        </p:nvSpPr>
        <p:spPr>
          <a:xfrm>
            <a:off x="505799" y="285624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&lt;class 'int'&gt;</a:t>
            </a:r>
          </a:p>
        </p:txBody>
      </p:sp>
      <p:sp>
        <p:nvSpPr>
          <p:cNvPr id="12" name="TextBox 11"/>
          <p:cNvSpPr txBox="1"/>
          <p:nvPr/>
        </p:nvSpPr>
        <p:spPr>
          <a:xfrm>
            <a:off x="505799" y="483624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&lt;class 'float'&gt;</a:t>
            </a:r>
          </a:p>
        </p:txBody>
      </p:sp>
      <p:sp>
        <p:nvSpPr>
          <p:cNvPr id="13" name="TextBox 12"/>
          <p:cNvSpPr txBox="1"/>
          <p:nvPr/>
        </p:nvSpPr>
        <p:spPr>
          <a:xfrm>
            <a:off x="505799" y="5736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4" name="TextBox 13"/>
          <p:cNvSpPr txBox="1"/>
          <p:nvPr/>
        </p:nvSpPr>
        <p:spPr>
          <a:xfrm>
            <a:off x="1237320" y="573624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z = (20, 3.14)</a:t>
            </a:r>
          </a:p>
        </p:txBody>
      </p:sp>
      <p:sp>
        <p:nvSpPr>
          <p:cNvPr id="15" name="TextBox 14"/>
          <p:cNvSpPr txBox="1"/>
          <p:nvPr/>
        </p:nvSpPr>
        <p:spPr>
          <a:xfrm>
            <a:off x="505799" y="6276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6" name="TextBox 15"/>
          <p:cNvSpPr txBox="1"/>
          <p:nvPr/>
        </p:nvSpPr>
        <p:spPr>
          <a:xfrm>
            <a:off x="1237320" y="627624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type(z)</a:t>
            </a:r>
          </a:p>
        </p:txBody>
      </p:sp>
      <p:sp>
        <p:nvSpPr>
          <p:cNvPr id="17" name="TextBox 16"/>
          <p:cNvSpPr txBox="1"/>
          <p:nvPr/>
        </p:nvSpPr>
        <p:spPr>
          <a:xfrm>
            <a:off x="505799" y="681624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&lt;class 'tuple'&gt;</a:t>
            </a:r>
          </a:p>
        </p:txBody>
      </p:sp>
      <p:sp>
        <p:nvSpPr>
          <p:cNvPr id="18" name="TextBox 17"/>
          <p:cNvSpPr txBox="1"/>
          <p:nvPr/>
        </p:nvSpPr>
        <p:spPr>
          <a:xfrm>
            <a:off x="5545800" y="5736240"/>
            <a:ext cx="381887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One name → </a:t>
            </a:r>
            <a:r>
              <a:rPr lang="en-GB" sz="2400" b="0" i="1" u="none" strike="noStrike" kern="1200">
                <a:ln>
                  <a:noFill/>
                </a:ln>
                <a:latin typeface="Liberation Sans" pitchFamily="18"/>
                <a:ea typeface="WenQuanYi Micro Hei" pitchFamily="2"/>
                <a:cs typeface="Lohit Devanagari" pitchFamily="2"/>
              </a:rPr>
              <a:t>Pair</a:t>
            </a:r>
            <a:r>
              <a:rPr lang="en-GB" sz="2400" b="0" i="0" u="none" strike="noStrike" kern="1200">
                <a:ln>
                  <a:noFill/>
                </a:ln>
                <a:latin typeface="Liberation Sans" pitchFamily="18"/>
                <a:ea typeface="WenQuanYi Micro Hei" pitchFamily="2"/>
                <a:cs typeface="Lohit Devanagari" pitchFamily="2"/>
              </a:rPr>
              <a:t> of values</a:t>
            </a:r>
          </a:p>
        </p:txBody>
      </p:sp>
      <p:sp>
        <p:nvSpPr>
          <p:cNvPr id="19" name="TextBox 18"/>
          <p:cNvSpPr txBox="1"/>
          <p:nvPr/>
        </p:nvSpPr>
        <p:spPr>
          <a:xfrm>
            <a:off x="5545800" y="6816240"/>
            <a:ext cx="203867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 single object</a:t>
            </a:r>
          </a:p>
        </p:txBody>
      </p:sp>
      <p:cxnSp>
        <p:nvCxnSpPr>
          <p:cNvPr id="20" name="Straight Arrow Connector 19"/>
          <p:cNvCxnSpPr>
            <a:stCxn id="18" idx="1"/>
            <a:endCxn id="14" idx="3"/>
          </p:cNvCxnSpPr>
          <p:nvPr/>
        </p:nvCxnSpPr>
        <p:spPr>
          <a:xfrm flipH="1">
            <a:off x="3871800" y="5942340"/>
            <a:ext cx="1674000" cy="3060"/>
          </a:xfrm>
          <a:prstGeom prst="straightConnector1">
            <a:avLst/>
          </a:prstGeom>
          <a:noFill/>
          <a:ln w="18000">
            <a:solidFill>
              <a:srgbClr val="00FFFF"/>
            </a:solidFill>
            <a:prstDash val="solid"/>
            <a:tailEnd type="arrow"/>
          </a:ln>
        </p:spPr>
      </p:cxnSp>
      <p:cxnSp>
        <p:nvCxnSpPr>
          <p:cNvPr id="21" name="Straight Arrow Connector 20"/>
          <p:cNvCxnSpPr>
            <a:stCxn id="19" idx="1"/>
            <a:endCxn id="17" idx="3"/>
          </p:cNvCxnSpPr>
          <p:nvPr/>
        </p:nvCxnSpPr>
        <p:spPr>
          <a:xfrm flipH="1">
            <a:off x="3323159" y="7022340"/>
            <a:ext cx="2222641" cy="306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name="page341">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pPr lvl="0"/>
            <a:fld id="{9EC2790F-3F68-42F5-91E0-4F97A2BA8E8B}" type="slidenum">
              <a:t>341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dirty="0"/>
              <a:t>Tuples as single objects </a:t>
            </a:r>
            <a:r>
              <a:rPr lang="en-GB" dirty="0">
                <a:latin typeface="Liberation Sans" pitchFamily="34"/>
              </a:rPr>
              <a:t>―</a:t>
            </a:r>
            <a:r>
              <a:rPr lang="en-GB" dirty="0"/>
              <a:t> 2</a:t>
            </a:r>
          </a:p>
        </p:txBody>
      </p:sp>
      <p:sp>
        <p:nvSpPr>
          <p:cNvPr id="3" name="TextBox 2"/>
          <p:cNvSpPr txBox="1"/>
          <p:nvPr/>
        </p:nvSpPr>
        <p:spPr>
          <a:xfrm>
            <a:off x="505799" y="2136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213624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z = (20, 3.14)</a:t>
            </a:r>
          </a:p>
        </p:txBody>
      </p:sp>
      <p:sp>
        <p:nvSpPr>
          <p:cNvPr id="5" name="TextBox 4"/>
          <p:cNvSpPr txBox="1"/>
          <p:nvPr/>
        </p:nvSpPr>
        <p:spPr>
          <a:xfrm>
            <a:off x="505799" y="2856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6" name="TextBox 5"/>
          <p:cNvSpPr txBox="1"/>
          <p:nvPr/>
        </p:nvSpPr>
        <p:spPr>
          <a:xfrm>
            <a:off x="1237320" y="285624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print(z)</a:t>
            </a:r>
          </a:p>
        </p:txBody>
      </p:sp>
      <p:sp>
        <p:nvSpPr>
          <p:cNvPr id="7" name="TextBox 6"/>
          <p:cNvSpPr txBox="1"/>
          <p:nvPr/>
        </p:nvSpPr>
        <p:spPr>
          <a:xfrm>
            <a:off x="505799" y="3576239"/>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(20, 3.14)</a:t>
            </a:r>
          </a:p>
        </p:txBody>
      </p:sp>
      <p:sp>
        <p:nvSpPr>
          <p:cNvPr id="8" name="TextBox 7"/>
          <p:cNvSpPr txBox="1"/>
          <p:nvPr/>
        </p:nvSpPr>
        <p:spPr>
          <a:xfrm>
            <a:off x="505799" y="4296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9" name="TextBox 8"/>
          <p:cNvSpPr txBox="1"/>
          <p:nvPr/>
        </p:nvSpPr>
        <p:spPr>
          <a:xfrm>
            <a:off x="1237320" y="429624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w = z</a:t>
            </a:r>
          </a:p>
        </p:txBody>
      </p:sp>
      <p:sp>
        <p:nvSpPr>
          <p:cNvPr id="10" name="TextBox 9"/>
          <p:cNvSpPr txBox="1"/>
          <p:nvPr/>
        </p:nvSpPr>
        <p:spPr>
          <a:xfrm>
            <a:off x="505799" y="5016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1" name="TextBox 10"/>
          <p:cNvSpPr txBox="1"/>
          <p:nvPr/>
        </p:nvSpPr>
        <p:spPr>
          <a:xfrm>
            <a:off x="1237320" y="501624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print(w)</a:t>
            </a:r>
          </a:p>
        </p:txBody>
      </p:sp>
      <p:sp>
        <p:nvSpPr>
          <p:cNvPr id="12" name="TextBox 11"/>
          <p:cNvSpPr txBox="1"/>
          <p:nvPr/>
        </p:nvSpPr>
        <p:spPr>
          <a:xfrm>
            <a:off x="505799" y="573624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(20, 3.14)</a:t>
            </a:r>
          </a:p>
        </p:txBody>
      </p:sp>
      <p:sp>
        <p:nvSpPr>
          <p:cNvPr id="13" name="TextBox 12"/>
          <p:cNvSpPr txBox="1"/>
          <p:nvPr/>
        </p:nvSpPr>
        <p:spPr>
          <a:xfrm>
            <a:off x="5545800" y="4296240"/>
            <a:ext cx="38354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Single name → Single tuple</a:t>
            </a:r>
          </a:p>
        </p:txBody>
      </p:sp>
      <p:cxnSp>
        <p:nvCxnSpPr>
          <p:cNvPr id="14" name="Straight Arrow Connector 13"/>
          <p:cNvCxnSpPr>
            <a:stCxn id="13" idx="1"/>
            <a:endCxn id="9" idx="3"/>
          </p:cNvCxnSpPr>
          <p:nvPr/>
        </p:nvCxnSpPr>
        <p:spPr>
          <a:xfrm flipH="1">
            <a:off x="2224440" y="4502340"/>
            <a:ext cx="3321360" cy="306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name="page342">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pPr lvl="0"/>
            <a:fld id="{CB7921E4-5830-44B5-94B6-85D05E53D76A}" type="slidenum">
              <a:t>342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Splitting up a tuple</a:t>
            </a:r>
          </a:p>
        </p:txBody>
      </p:sp>
      <p:sp>
        <p:nvSpPr>
          <p:cNvPr id="3" name="TextBox 2"/>
          <p:cNvSpPr txBox="1"/>
          <p:nvPr/>
        </p:nvSpPr>
        <p:spPr>
          <a:xfrm>
            <a:off x="505799" y="2136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213624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print(z)</a:t>
            </a:r>
          </a:p>
        </p:txBody>
      </p:sp>
      <p:sp>
        <p:nvSpPr>
          <p:cNvPr id="5" name="TextBox 4"/>
          <p:cNvSpPr txBox="1"/>
          <p:nvPr/>
        </p:nvSpPr>
        <p:spPr>
          <a:xfrm>
            <a:off x="505799" y="285624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(20, 3.14)</a:t>
            </a:r>
          </a:p>
        </p:txBody>
      </p:sp>
      <p:sp>
        <p:nvSpPr>
          <p:cNvPr id="6" name="TextBox 5"/>
          <p:cNvSpPr txBox="1"/>
          <p:nvPr/>
        </p:nvSpPr>
        <p:spPr>
          <a:xfrm>
            <a:off x="505799" y="357623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1237320" y="3576239"/>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(a,b) = z</a:t>
            </a:r>
          </a:p>
        </p:txBody>
      </p:sp>
      <p:sp>
        <p:nvSpPr>
          <p:cNvPr id="8" name="TextBox 7"/>
          <p:cNvSpPr txBox="1"/>
          <p:nvPr/>
        </p:nvSpPr>
        <p:spPr>
          <a:xfrm>
            <a:off x="5536800" y="3567600"/>
            <a:ext cx="369971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Two names → Single tuple</a:t>
            </a:r>
          </a:p>
        </p:txBody>
      </p:sp>
      <p:sp>
        <p:nvSpPr>
          <p:cNvPr id="9" name="TextBox 8"/>
          <p:cNvSpPr txBox="1"/>
          <p:nvPr/>
        </p:nvSpPr>
        <p:spPr>
          <a:xfrm>
            <a:off x="505799" y="4296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0" name="TextBox 9"/>
          <p:cNvSpPr txBox="1"/>
          <p:nvPr/>
        </p:nvSpPr>
        <p:spPr>
          <a:xfrm>
            <a:off x="1237320" y="429624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print(a)</a:t>
            </a:r>
          </a:p>
        </p:txBody>
      </p:sp>
      <p:sp>
        <p:nvSpPr>
          <p:cNvPr id="11" name="TextBox 10"/>
          <p:cNvSpPr txBox="1"/>
          <p:nvPr/>
        </p:nvSpPr>
        <p:spPr>
          <a:xfrm>
            <a:off x="505799" y="501624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20</a:t>
            </a:r>
          </a:p>
        </p:txBody>
      </p:sp>
      <p:sp>
        <p:nvSpPr>
          <p:cNvPr id="12" name="TextBox 11"/>
          <p:cNvSpPr txBox="1"/>
          <p:nvPr/>
        </p:nvSpPr>
        <p:spPr>
          <a:xfrm>
            <a:off x="505799" y="5736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3" name="TextBox 12"/>
          <p:cNvSpPr txBox="1"/>
          <p:nvPr/>
        </p:nvSpPr>
        <p:spPr>
          <a:xfrm>
            <a:off x="1237320" y="573624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print(b)</a:t>
            </a:r>
          </a:p>
        </p:txBody>
      </p:sp>
      <p:sp>
        <p:nvSpPr>
          <p:cNvPr id="14" name="TextBox 13"/>
          <p:cNvSpPr txBox="1"/>
          <p:nvPr/>
        </p:nvSpPr>
        <p:spPr>
          <a:xfrm>
            <a:off x="505799" y="645624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3.14</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name="page343">
    <p:spTree>
      <p:nvGrpSpPr>
        <p:cNvPr id="1" name=""/>
        <p:cNvGrpSpPr/>
        <p:nvPr/>
      </p:nvGrpSpPr>
      <p:grpSpPr>
        <a:xfrm>
          <a:off x="0" y="0"/>
          <a:ext cx="0" cy="0"/>
          <a:chOff x="0" y="0"/>
          <a:chExt cx="0" cy="0"/>
        </a:xfrm>
      </p:grpSpPr>
      <p:sp>
        <p:nvSpPr>
          <p:cNvPr id="20" name="Slide Number Placeholder 1"/>
          <p:cNvSpPr>
            <a:spLocks noGrp="1"/>
          </p:cNvSpPr>
          <p:nvPr>
            <p:ph type="sldNum" sz="quarter" idx="10"/>
          </p:nvPr>
        </p:nvSpPr>
        <p:spPr/>
        <p:txBody>
          <a:bodyPr/>
          <a:lstStyle/>
          <a:p>
            <a:pPr lvl="0"/>
            <a:fld id="{EFD73D1E-BDA5-4121-A75A-06B785789099}" type="slidenum">
              <a:t>343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How tuples are like lists</a:t>
            </a:r>
          </a:p>
        </p:txBody>
      </p:sp>
      <p:sp>
        <p:nvSpPr>
          <p:cNvPr id="3" name="TextBox 2"/>
          <p:cNvSpPr txBox="1"/>
          <p:nvPr/>
        </p:nvSpPr>
        <p:spPr>
          <a:xfrm>
            <a:off x="505799" y="2136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213624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z = (20, 3.14)</a:t>
            </a:r>
          </a:p>
        </p:txBody>
      </p:sp>
      <p:sp>
        <p:nvSpPr>
          <p:cNvPr id="5" name="TextBox 4"/>
          <p:cNvSpPr txBox="1"/>
          <p:nvPr/>
        </p:nvSpPr>
        <p:spPr>
          <a:xfrm>
            <a:off x="505799" y="2856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6" name="TextBox 5"/>
          <p:cNvSpPr txBox="1"/>
          <p:nvPr/>
        </p:nvSpPr>
        <p:spPr>
          <a:xfrm>
            <a:off x="1237320" y="285624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z[1]</a:t>
            </a:r>
          </a:p>
        </p:txBody>
      </p:sp>
      <p:sp>
        <p:nvSpPr>
          <p:cNvPr id="7" name="TextBox 6"/>
          <p:cNvSpPr txBox="1"/>
          <p:nvPr/>
        </p:nvSpPr>
        <p:spPr>
          <a:xfrm>
            <a:off x="505799" y="3576239"/>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3.14</a:t>
            </a:r>
          </a:p>
        </p:txBody>
      </p:sp>
      <p:sp>
        <p:nvSpPr>
          <p:cNvPr id="8" name="TextBox 7"/>
          <p:cNvSpPr txBox="1"/>
          <p:nvPr/>
        </p:nvSpPr>
        <p:spPr>
          <a:xfrm>
            <a:off x="6265799" y="2856240"/>
            <a:ext cx="103895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Indices</a:t>
            </a:r>
          </a:p>
        </p:txBody>
      </p:sp>
      <p:cxnSp>
        <p:nvCxnSpPr>
          <p:cNvPr id="9" name="Straight Arrow Connector 8"/>
          <p:cNvCxnSpPr>
            <a:stCxn id="8" idx="1"/>
            <a:endCxn id="6" idx="3"/>
          </p:cNvCxnSpPr>
          <p:nvPr/>
        </p:nvCxnSpPr>
        <p:spPr>
          <a:xfrm flipH="1">
            <a:off x="2041560" y="3062340"/>
            <a:ext cx="4224239" cy="3060"/>
          </a:xfrm>
          <a:prstGeom prst="straightConnector1">
            <a:avLst/>
          </a:prstGeom>
          <a:noFill/>
          <a:ln w="18000">
            <a:solidFill>
              <a:srgbClr val="00FFFF"/>
            </a:solidFill>
            <a:prstDash val="solid"/>
            <a:tailEnd type="arrow"/>
          </a:ln>
        </p:spPr>
      </p:cxnSp>
      <p:sp>
        <p:nvSpPr>
          <p:cNvPr id="10" name="TextBox 9"/>
          <p:cNvSpPr txBox="1"/>
          <p:nvPr/>
        </p:nvSpPr>
        <p:spPr>
          <a:xfrm>
            <a:off x="505799" y="4296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1" name="TextBox 10"/>
          <p:cNvSpPr txBox="1"/>
          <p:nvPr/>
        </p:nvSpPr>
        <p:spPr>
          <a:xfrm>
            <a:off x="1237320" y="429624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len(z)</a:t>
            </a:r>
          </a:p>
        </p:txBody>
      </p:sp>
      <p:sp>
        <p:nvSpPr>
          <p:cNvPr id="12" name="TextBox 11"/>
          <p:cNvSpPr txBox="1"/>
          <p:nvPr/>
        </p:nvSpPr>
        <p:spPr>
          <a:xfrm>
            <a:off x="505799" y="50162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a:t>
            </a:r>
          </a:p>
        </p:txBody>
      </p:sp>
      <p:sp>
        <p:nvSpPr>
          <p:cNvPr id="13" name="TextBox 12"/>
          <p:cNvSpPr txBox="1"/>
          <p:nvPr/>
        </p:nvSpPr>
        <p:spPr>
          <a:xfrm>
            <a:off x="6256800" y="4287600"/>
            <a:ext cx="10054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Length</a:t>
            </a:r>
          </a:p>
        </p:txBody>
      </p:sp>
      <p:cxnSp>
        <p:nvCxnSpPr>
          <p:cNvPr id="14" name="Straight Arrow Connector 13"/>
          <p:cNvCxnSpPr>
            <a:stCxn id="13" idx="1"/>
            <a:endCxn id="11" idx="3"/>
          </p:cNvCxnSpPr>
          <p:nvPr/>
        </p:nvCxnSpPr>
        <p:spPr>
          <a:xfrm flipH="1">
            <a:off x="2407320" y="4493700"/>
            <a:ext cx="3849480" cy="11700"/>
          </a:xfrm>
          <a:prstGeom prst="straightConnector1">
            <a:avLst/>
          </a:prstGeom>
          <a:noFill/>
          <a:ln w="18000">
            <a:solidFill>
              <a:srgbClr val="00FFFF"/>
            </a:solidFill>
            <a:prstDash val="solid"/>
            <a:tailEnd type="arrow"/>
          </a:ln>
        </p:spPr>
      </p:cxnSp>
      <p:sp>
        <p:nvSpPr>
          <p:cNvPr id="15" name="TextBox 14"/>
          <p:cNvSpPr txBox="1"/>
          <p:nvPr/>
        </p:nvSpPr>
        <p:spPr>
          <a:xfrm>
            <a:off x="505799" y="5727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6" name="TextBox 15"/>
          <p:cNvSpPr txBox="1"/>
          <p:nvPr/>
        </p:nvSpPr>
        <p:spPr>
          <a:xfrm>
            <a:off x="1237320" y="572724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z + (10, 2.17)</a:t>
            </a:r>
          </a:p>
        </p:txBody>
      </p:sp>
      <p:sp>
        <p:nvSpPr>
          <p:cNvPr id="17" name="TextBox 16"/>
          <p:cNvSpPr txBox="1"/>
          <p:nvPr/>
        </p:nvSpPr>
        <p:spPr>
          <a:xfrm>
            <a:off x="505799" y="6447240"/>
            <a:ext cx="37317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(20, 3.14, 10, 2.17)</a:t>
            </a:r>
          </a:p>
        </p:txBody>
      </p:sp>
      <p:sp>
        <p:nvSpPr>
          <p:cNvPr id="18" name="TextBox 17"/>
          <p:cNvSpPr txBox="1"/>
          <p:nvPr/>
        </p:nvSpPr>
        <p:spPr>
          <a:xfrm>
            <a:off x="6256800" y="5718600"/>
            <a:ext cx="203867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Concatenation</a:t>
            </a:r>
          </a:p>
        </p:txBody>
      </p:sp>
      <p:cxnSp>
        <p:nvCxnSpPr>
          <p:cNvPr id="19" name="Straight Arrow Connector 18"/>
          <p:cNvCxnSpPr/>
          <p:nvPr/>
        </p:nvCxnSpPr>
        <p:spPr>
          <a:xfrm flipH="1">
            <a:off x="3871800" y="5924520"/>
            <a:ext cx="2385000" cy="11879"/>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name="page344">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pPr lvl="0"/>
            <a:fld id="{E13AB03F-69B8-4246-9B53-5769582E7B58}" type="slidenum">
              <a:t>344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How tuples are </a:t>
            </a:r>
            <a:r>
              <a:rPr lang="en-GB" i="1"/>
              <a:t>not</a:t>
            </a:r>
            <a:r>
              <a:rPr lang="en-GB"/>
              <a:t> like lists</a:t>
            </a:r>
          </a:p>
        </p:txBody>
      </p:sp>
      <p:sp>
        <p:nvSpPr>
          <p:cNvPr id="3" name="TextBox 2"/>
          <p:cNvSpPr txBox="1"/>
          <p:nvPr/>
        </p:nvSpPr>
        <p:spPr>
          <a:xfrm>
            <a:off x="505799" y="2136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213624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z = (20, 3.14)</a:t>
            </a:r>
          </a:p>
        </p:txBody>
      </p:sp>
      <p:sp>
        <p:nvSpPr>
          <p:cNvPr id="5" name="TextBox 4"/>
          <p:cNvSpPr txBox="1"/>
          <p:nvPr/>
        </p:nvSpPr>
        <p:spPr>
          <a:xfrm>
            <a:off x="505799" y="2856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6" name="TextBox 5"/>
          <p:cNvSpPr txBox="1"/>
          <p:nvPr/>
        </p:nvSpPr>
        <p:spPr>
          <a:xfrm>
            <a:off x="1237320" y="285624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z[0] = 10</a:t>
            </a:r>
          </a:p>
        </p:txBody>
      </p:sp>
      <p:sp>
        <p:nvSpPr>
          <p:cNvPr id="7" name="TextBox 6"/>
          <p:cNvSpPr txBox="1"/>
          <p:nvPr/>
        </p:nvSpPr>
        <p:spPr>
          <a:xfrm>
            <a:off x="505799" y="3576239"/>
            <a:ext cx="6842160" cy="11102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Traceback (most recent call last):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File "&lt;stdin&gt;", line 1, in &lt;module&gt;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TypeError:</a:t>
            </a:r>
          </a:p>
        </p:txBody>
      </p:sp>
      <p:sp>
        <p:nvSpPr>
          <p:cNvPr id="8" name="TextBox 7"/>
          <p:cNvSpPr txBox="1"/>
          <p:nvPr/>
        </p:nvSpPr>
        <p:spPr>
          <a:xfrm>
            <a:off x="2517480" y="4268520"/>
            <a:ext cx="4281840" cy="76428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'tuple' object does not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support item assignment</a:t>
            </a:r>
          </a:p>
        </p:txBody>
      </p:sp>
      <p:sp>
        <p:nvSpPr>
          <p:cNvPr id="9" name="TextBox 8"/>
          <p:cNvSpPr txBox="1"/>
          <p:nvPr/>
        </p:nvSpPr>
        <p:spPr>
          <a:xfrm>
            <a:off x="7917119" y="4444560"/>
            <a:ext cx="170063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“Immutable”</a:t>
            </a:r>
          </a:p>
        </p:txBody>
      </p:sp>
      <p:cxnSp>
        <p:nvCxnSpPr>
          <p:cNvPr id="10" name="Straight Arrow Connector 9"/>
          <p:cNvCxnSpPr>
            <a:endCxn id="8" idx="3"/>
          </p:cNvCxnSpPr>
          <p:nvPr/>
        </p:nvCxnSpPr>
        <p:spPr>
          <a:xfrm flipH="1">
            <a:off x="6799320" y="4650480"/>
            <a:ext cx="1117799" cy="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name="page345">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pPr lvl="0"/>
            <a:fld id="{06BA9AD3-CCEB-4B60-9360-432E4BF21254}" type="slidenum">
              <a:t>345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Progress</a:t>
            </a:r>
          </a:p>
        </p:txBody>
      </p:sp>
      <p:sp>
        <p:nvSpPr>
          <p:cNvPr id="3" name="TextBox 2"/>
          <p:cNvSpPr txBox="1"/>
          <p:nvPr/>
        </p:nvSpPr>
        <p:spPr>
          <a:xfrm>
            <a:off x="506159" y="2136960"/>
            <a:ext cx="33159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Tuples as single objects</a:t>
            </a:r>
          </a:p>
        </p:txBody>
      </p:sp>
      <p:sp>
        <p:nvSpPr>
          <p:cNvPr id="4" name="TextBox 3"/>
          <p:cNvSpPr txBox="1"/>
          <p:nvPr/>
        </p:nvSpPr>
        <p:spPr>
          <a:xfrm>
            <a:off x="5186160" y="2136960"/>
            <a:ext cx="3183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thing = (a, b, c)</a:t>
            </a:r>
          </a:p>
        </p:txBody>
      </p:sp>
      <p:sp>
        <p:nvSpPr>
          <p:cNvPr id="5" name="TextBox 4"/>
          <p:cNvSpPr txBox="1"/>
          <p:nvPr/>
        </p:nvSpPr>
        <p:spPr>
          <a:xfrm>
            <a:off x="506159" y="3217320"/>
            <a:ext cx="25812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Splitting up a tuple</a:t>
            </a:r>
          </a:p>
        </p:txBody>
      </p:sp>
      <p:sp>
        <p:nvSpPr>
          <p:cNvPr id="6" name="TextBox 5"/>
          <p:cNvSpPr txBox="1"/>
          <p:nvPr/>
        </p:nvSpPr>
        <p:spPr>
          <a:xfrm>
            <a:off x="5186160" y="3216960"/>
            <a:ext cx="3183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(x, y, z) = thing</a:t>
            </a:r>
          </a:p>
        </p:txBody>
      </p:sp>
      <p:sp>
        <p:nvSpPr>
          <p:cNvPr id="7" name="TextBox 6"/>
          <p:cNvSpPr txBox="1"/>
          <p:nvPr/>
        </p:nvSpPr>
        <p:spPr>
          <a:xfrm>
            <a:off x="506159" y="4297320"/>
            <a:ext cx="19929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Tuples as lists</a:t>
            </a:r>
          </a:p>
        </p:txBody>
      </p:sp>
      <p:sp>
        <p:nvSpPr>
          <p:cNvPr id="8" name="TextBox 7"/>
          <p:cNvSpPr txBox="1"/>
          <p:nvPr/>
        </p:nvSpPr>
        <p:spPr>
          <a:xfrm>
            <a:off x="5186160" y="429696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thing[0]</a:t>
            </a:r>
          </a:p>
        </p:txBody>
      </p:sp>
      <p:sp>
        <p:nvSpPr>
          <p:cNvPr id="9" name="TextBox 8"/>
          <p:cNvSpPr txBox="1"/>
          <p:nvPr/>
        </p:nvSpPr>
        <p:spPr>
          <a:xfrm>
            <a:off x="5186160" y="483696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len(thing)</a:t>
            </a:r>
          </a:p>
        </p:txBody>
      </p:sp>
      <p:sp>
        <p:nvSpPr>
          <p:cNvPr id="10" name="TextBox 9"/>
          <p:cNvSpPr txBox="1"/>
          <p:nvPr/>
        </p:nvSpPr>
        <p:spPr>
          <a:xfrm>
            <a:off x="5186160" y="537696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thing + thing</a:t>
            </a:r>
          </a:p>
        </p:txBody>
      </p:sp>
      <p:sp>
        <p:nvSpPr>
          <p:cNvPr id="11" name="TextBox 10"/>
          <p:cNvSpPr txBox="1"/>
          <p:nvPr/>
        </p:nvSpPr>
        <p:spPr>
          <a:xfrm>
            <a:off x="506159" y="6457680"/>
            <a:ext cx="16988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Immutability</a:t>
            </a:r>
          </a:p>
        </p:txBody>
      </p:sp>
      <p:sp>
        <p:nvSpPr>
          <p:cNvPr id="12" name="TextBox 11"/>
          <p:cNvSpPr txBox="1"/>
          <p:nvPr/>
        </p:nvSpPr>
        <p:spPr>
          <a:xfrm>
            <a:off x="5186160" y="645696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thing[0] = 10</a:t>
            </a:r>
          </a:p>
        </p:txBody>
      </p:sp>
      <p:sp>
        <p:nvSpPr>
          <p:cNvPr id="13" name="TextBox 12"/>
          <p:cNvSpPr txBox="1"/>
          <p:nvPr/>
        </p:nvSpPr>
        <p:spPr>
          <a:xfrm>
            <a:off x="7657200" y="6356160"/>
            <a:ext cx="441360" cy="6022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3600" b="0" i="0" u="none" strike="noStrike" kern="1200">
                <a:ln>
                  <a:noFill/>
                </a:ln>
                <a:solidFill>
                  <a:srgbClr val="800000"/>
                </a:solidFill>
                <a:latin typeface="Liberation Sans" pitchFamily="18"/>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name="page346">
    <p:spTree>
      <p:nvGrpSpPr>
        <p:cNvPr id="1" name=""/>
        <p:cNvGrpSpPr/>
        <p:nvPr/>
      </p:nvGrpSpPr>
      <p:grpSpPr>
        <a:xfrm>
          <a:off x="0" y="0"/>
          <a:ext cx="0" cy="0"/>
          <a:chOff x="0" y="0"/>
          <a:chExt cx="0" cy="0"/>
        </a:xfrm>
      </p:grpSpPr>
      <p:sp>
        <p:nvSpPr>
          <p:cNvPr id="6" name="Slide Number Placeholder 1"/>
          <p:cNvSpPr>
            <a:spLocks noGrp="1"/>
          </p:cNvSpPr>
          <p:nvPr>
            <p:ph type="sldNum" sz="quarter" idx="10"/>
          </p:nvPr>
        </p:nvSpPr>
        <p:spPr/>
        <p:txBody>
          <a:bodyPr/>
          <a:lstStyle/>
          <a:p>
            <a:pPr lvl="0"/>
            <a:fld id="{C1C49052-ABD3-4719-839A-B2E8188BEE85}" type="slidenum">
              <a:t>346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Functions we have written so far</a:t>
            </a:r>
          </a:p>
        </p:txBody>
      </p:sp>
      <p:sp>
        <p:nvSpPr>
          <p:cNvPr id="3" name="TextBox 2"/>
          <p:cNvSpPr txBox="1"/>
          <p:nvPr/>
        </p:nvSpPr>
        <p:spPr>
          <a:xfrm>
            <a:off x="505799" y="2136240"/>
            <a:ext cx="20844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total(</a:t>
            </a:r>
            <a:r>
              <a:rPr lang="en-GB" sz="2400" b="0" i="1" u="none" strike="noStrike" kern="1200">
                <a:ln>
                  <a:noFill/>
                </a:ln>
                <a:solidFill>
                  <a:srgbClr val="0000FF"/>
                </a:solidFill>
                <a:latin typeface="Liberation Mono" pitchFamily="49"/>
                <a:ea typeface="WenQuanYi Micro Hei" pitchFamily="2"/>
                <a:cs typeface="Lohit Devanagari" pitchFamily="2"/>
              </a:rPr>
              <a:t>list</a:t>
            </a:r>
            <a:r>
              <a:rPr lang="en-GB" sz="2400" b="0" i="0" u="none" strike="noStrike" kern="1200">
                <a:ln>
                  <a:noFill/>
                </a:ln>
                <a:latin typeface="Liberation Mono" pitchFamily="49"/>
                <a:ea typeface="WenQuanYi Micro Hei" pitchFamily="2"/>
                <a:cs typeface="Lohit Devanagari" pitchFamily="2"/>
              </a:rPr>
              <a:t>)</a:t>
            </a:r>
          </a:p>
        </p:txBody>
      </p:sp>
      <p:sp>
        <p:nvSpPr>
          <p:cNvPr id="4" name="TextBox 3"/>
          <p:cNvSpPr txBox="1"/>
          <p:nvPr/>
        </p:nvSpPr>
        <p:spPr>
          <a:xfrm>
            <a:off x="505799" y="3216239"/>
            <a:ext cx="3944880" cy="5076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add_lists(</a:t>
            </a:r>
            <a:r>
              <a:rPr lang="en-GB" sz="2400" b="0" i="1" u="none" strike="noStrike" kern="1200">
                <a:ln>
                  <a:noFill/>
                </a:ln>
                <a:solidFill>
                  <a:srgbClr val="0000FF"/>
                </a:solidFill>
                <a:latin typeface="Liberation Mono" pitchFamily="49"/>
                <a:ea typeface="WenQuanYi Micro Hei" pitchFamily="2"/>
                <a:cs typeface="Lohit Devanagari" pitchFamily="2"/>
              </a:rPr>
              <a:t>list</a:t>
            </a:r>
            <a:r>
              <a:rPr lang="en-GB" sz="2400" b="0" i="1" u="none" strike="noStrike" kern="1200" baseline="-25000">
                <a:ln>
                  <a:noFill/>
                </a:ln>
                <a:solidFill>
                  <a:srgbClr val="0000FF"/>
                </a:solidFill>
                <a:latin typeface="Liberation Mono" pitchFamily="49"/>
                <a:ea typeface="WenQuanYi Micro Hei" pitchFamily="2"/>
                <a:cs typeface="Lohit Devanagari" pitchFamily="2"/>
              </a:rPr>
              <a:t>1</a:t>
            </a:r>
            <a:r>
              <a:rPr lang="en-GB" sz="2400" b="0" i="0" u="none" strike="noStrike" kern="1200">
                <a:ln>
                  <a:noFill/>
                </a:ln>
                <a:latin typeface="Liberation Mono" pitchFamily="49"/>
                <a:ea typeface="WenQuanYi Micro Hei" pitchFamily="2"/>
                <a:cs typeface="Lohit Devanagari" pitchFamily="2"/>
              </a:rPr>
              <a:t>,</a:t>
            </a:r>
            <a:r>
              <a:rPr lang="en-GB" sz="2400" b="0" i="1" u="none" strike="noStrike" kern="1200">
                <a:ln>
                  <a:noFill/>
                </a:ln>
                <a:solidFill>
                  <a:srgbClr val="0000FF"/>
                </a:solidFill>
                <a:latin typeface="Liberation Mono" pitchFamily="49"/>
                <a:ea typeface="WenQuanYi Micro Hei" pitchFamily="2"/>
                <a:cs typeface="Lohit Devanagari" pitchFamily="2"/>
              </a:rPr>
              <a:t>list</a:t>
            </a:r>
            <a:r>
              <a:rPr lang="en-GB" sz="2400" b="0" i="1" u="none" strike="noStrike" kern="1200" baseline="-25000">
                <a:ln>
                  <a:noFill/>
                </a:ln>
                <a:solidFill>
                  <a:srgbClr val="0000FF"/>
                </a:solidFill>
                <a:latin typeface="Liberation Mono" pitchFamily="49"/>
                <a:ea typeface="WenQuanYi Micro Hei" pitchFamily="2"/>
                <a:cs typeface="Lohit Devanagari" pitchFamily="2"/>
              </a:rPr>
              <a:t>2</a:t>
            </a:r>
            <a:r>
              <a:rPr lang="en-GB" sz="2400" b="0" i="0" u="none" strike="noStrike" kern="1200">
                <a:ln>
                  <a:noFill/>
                </a:ln>
                <a:latin typeface="Liberation Mono" pitchFamily="49"/>
                <a:ea typeface="WenQuanYi Micro Hei" pitchFamily="2"/>
                <a:cs typeface="Lohit Devanagari" pitchFamily="2"/>
              </a:rPr>
              <a:t>)</a:t>
            </a:r>
          </a:p>
        </p:txBody>
      </p:sp>
      <p:sp>
        <p:nvSpPr>
          <p:cNvPr id="5" name="TextBox 4"/>
          <p:cNvSpPr txBox="1"/>
          <p:nvPr/>
        </p:nvSpPr>
        <p:spPr>
          <a:xfrm>
            <a:off x="505799" y="4296240"/>
            <a:ext cx="3183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minmax_list(</a:t>
            </a:r>
            <a:r>
              <a:rPr lang="en-GB" sz="2400" b="0" i="1" u="none" strike="noStrike" kern="1200">
                <a:ln>
                  <a:noFill/>
                </a:ln>
                <a:solidFill>
                  <a:srgbClr val="0000FF"/>
                </a:solidFill>
                <a:latin typeface="Liberation Mono" pitchFamily="49"/>
                <a:ea typeface="WenQuanYi Micro Hei" pitchFamily="2"/>
                <a:cs typeface="Lohit Devanagari" pitchFamily="2"/>
              </a:rPr>
              <a:t>list</a:t>
            </a:r>
            <a:r>
              <a:rPr lang="en-GB" sz="2400" b="0" i="0" u="none" strike="noStrike" kern="1200">
                <a:ln>
                  <a:noFill/>
                </a:ln>
                <a:latin typeface="Liberation Mono" pitchFamily="49"/>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name="page347">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pPr lvl="0"/>
            <a:fld id="{3E714EF5-B33F-4129-ACA3-9C5DE0109689}" type="slidenum">
              <a:t>347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Reusing functions within a script</a:t>
            </a:r>
          </a:p>
        </p:txBody>
      </p:sp>
      <p:sp>
        <p:nvSpPr>
          <p:cNvPr id="3" name="Freeform 2"/>
          <p:cNvSpPr/>
          <p:nvPr/>
        </p:nvSpPr>
        <p:spPr>
          <a:xfrm>
            <a:off x="615960" y="1835280"/>
            <a:ext cx="3972600" cy="501804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t" anchorCtr="0" compatLnSpc="0"/>
          <a:lstStyle/>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def square(limit):</a:t>
            </a:r>
          </a:p>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a:t>
            </a:r>
          </a:p>
          <a:p>
            <a:pPr marL="0" marR="0" lvl="0" indent="0" algn="l"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a:t>
            </a:r>
          </a:p>
          <a:p>
            <a:pPr marL="0" marR="0" lvl="0" indent="0" algn="l"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squares_a = square(34)</a:t>
            </a:r>
          </a:p>
          <a:p>
            <a:pPr marL="0" marR="0" lvl="0" indent="0" algn="l"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a:t>
            </a:r>
          </a:p>
          <a:p>
            <a:pPr marL="0" marR="0" lvl="0" indent="0" algn="l"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five_squares = squares(5)</a:t>
            </a:r>
          </a:p>
          <a:p>
            <a:pPr marL="0" marR="0" lvl="0" indent="0" algn="l"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a:t>
            </a:r>
          </a:p>
          <a:p>
            <a:pPr marL="0" marR="0" lvl="0" indent="0" algn="l"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squares_b = squares(56)</a:t>
            </a:r>
          </a:p>
          <a:p>
            <a:pPr marL="0" marR="0" lvl="0" indent="0" algn="l"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a:t>
            </a:r>
          </a:p>
        </p:txBody>
      </p:sp>
      <p:sp>
        <p:nvSpPr>
          <p:cNvPr id="4" name="TextBox 3"/>
          <p:cNvSpPr txBox="1"/>
          <p:nvPr/>
        </p:nvSpPr>
        <p:spPr>
          <a:xfrm>
            <a:off x="5088239" y="2015280"/>
            <a:ext cx="19548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One definition</a:t>
            </a:r>
          </a:p>
        </p:txBody>
      </p:sp>
      <p:sp>
        <p:nvSpPr>
          <p:cNvPr id="5" name="TextBox 4"/>
          <p:cNvSpPr txBox="1"/>
          <p:nvPr/>
        </p:nvSpPr>
        <p:spPr>
          <a:xfrm>
            <a:off x="5079240" y="4295160"/>
            <a:ext cx="217440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Multiple uses in</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same file</a:t>
            </a:r>
          </a:p>
        </p:txBody>
      </p:sp>
      <p:sp>
        <p:nvSpPr>
          <p:cNvPr id="6" name="Freeform 5"/>
          <p:cNvSpPr/>
          <p:nvPr/>
        </p:nvSpPr>
        <p:spPr>
          <a:xfrm>
            <a:off x="4542479" y="3171240"/>
            <a:ext cx="487800" cy="302004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18000">
            <a:solidFill>
              <a:srgbClr val="00FFFF"/>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7" name="TextBox 6"/>
          <p:cNvSpPr txBox="1"/>
          <p:nvPr/>
        </p:nvSpPr>
        <p:spPr>
          <a:xfrm>
            <a:off x="5070240" y="6626520"/>
            <a:ext cx="1596600" cy="7534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1" u="none" strike="noStrike" kern="1200">
                <a:ln>
                  <a:noFill/>
                </a:ln>
                <a:solidFill>
                  <a:srgbClr val="008000"/>
                </a:solidFill>
                <a:latin typeface="Liberation Sans" pitchFamily="18"/>
                <a:ea typeface="WenQuanYi Micro Hei" pitchFamily="2"/>
                <a:cs typeface="Lohit Devanagari" pitchFamily="2"/>
              </a:rPr>
              <a:t>Easy!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name="page348">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pPr lvl="0"/>
            <a:fld id="{825543C9-1673-460A-B839-B84288698C36}" type="slidenum">
              <a:t>348</a:t>
            </a:fld>
            <a:endParaRPr lang="en-GB"/>
          </a:p>
        </p:txBody>
      </p:sp>
      <p:sp>
        <p:nvSpPr>
          <p:cNvPr id="2" name="Freeform 1"/>
          <p:cNvSpPr/>
          <p:nvPr/>
        </p:nvSpPr>
        <p:spPr>
          <a:xfrm>
            <a:off x="615240" y="4354560"/>
            <a:ext cx="3972600" cy="125532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t" anchorCtr="0" compatLnSpc="0"/>
          <a:lstStyle/>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a:t>
            </a:r>
          </a:p>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squares_a = squares(34)</a:t>
            </a:r>
          </a:p>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a:t>
            </a:r>
          </a:p>
          <a:p>
            <a:pPr marL="0" marR="0" lvl="0" indent="0" algn="l"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p:txBody>
      </p:sp>
      <p:sp>
        <p:nvSpPr>
          <p:cNvPr id="3" name="Straight Connector 2"/>
          <p:cNvSpPr/>
          <p:nvPr/>
        </p:nvSpPr>
        <p:spPr>
          <a:xfrm flipH="1">
            <a:off x="3879719" y="4832280"/>
            <a:ext cx="1510201" cy="278640"/>
          </a:xfrm>
          <a:prstGeom prst="line">
            <a:avLst/>
          </a:prstGeom>
          <a:noFill/>
          <a:ln w="18000">
            <a:solidFill>
              <a:srgbClr val="00FFFF"/>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4" name="Freeform 3"/>
          <p:cNvSpPr/>
          <p:nvPr/>
        </p:nvSpPr>
        <p:spPr>
          <a:xfrm>
            <a:off x="5295600" y="4714920"/>
            <a:ext cx="3972600" cy="196416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t" anchorCtr="0" compatLnSpc="0"/>
          <a:lstStyle/>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a:t>
            </a:r>
          </a:p>
          <a:p>
            <a:pPr marL="0" marR="0" lvl="0" indent="0" algn="l"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five_squares = squares(5)</a:t>
            </a:r>
          </a:p>
          <a:p>
            <a:pPr marL="0" marR="0" lvl="0" indent="0" algn="l"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a:t>
            </a:r>
          </a:p>
        </p:txBody>
      </p:sp>
      <p:sp>
        <p:nvSpPr>
          <p:cNvPr id="5" name="Title 4"/>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Reusing functions between scripts?</a:t>
            </a:r>
          </a:p>
        </p:txBody>
      </p:sp>
      <p:sp>
        <p:nvSpPr>
          <p:cNvPr id="6" name="Freeform 5"/>
          <p:cNvSpPr/>
          <p:nvPr/>
        </p:nvSpPr>
        <p:spPr>
          <a:xfrm>
            <a:off x="615960" y="1835280"/>
            <a:ext cx="3972600" cy="163764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t" anchorCtr="0" compatLnSpc="0"/>
          <a:lstStyle/>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def squares(limit):</a:t>
            </a:r>
          </a:p>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a:t>
            </a:r>
          </a:p>
          <a:p>
            <a:pPr marL="0" marR="0" lvl="0" indent="0" algn="l"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p:txBody>
      </p:sp>
      <p:sp>
        <p:nvSpPr>
          <p:cNvPr id="7" name="TextBox 6"/>
          <p:cNvSpPr txBox="1"/>
          <p:nvPr/>
        </p:nvSpPr>
        <p:spPr>
          <a:xfrm>
            <a:off x="5088239" y="2015280"/>
            <a:ext cx="19548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One definition</a:t>
            </a:r>
          </a:p>
        </p:txBody>
      </p:sp>
      <p:sp>
        <p:nvSpPr>
          <p:cNvPr id="8" name="TextBox 7"/>
          <p:cNvSpPr txBox="1"/>
          <p:nvPr/>
        </p:nvSpPr>
        <p:spPr>
          <a:xfrm>
            <a:off x="5070240" y="6626520"/>
            <a:ext cx="1630079" cy="7534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1" u="none" strike="noStrike" kern="1200">
                <a:ln>
                  <a:noFill/>
                </a:ln>
                <a:solidFill>
                  <a:srgbClr val="FF0000"/>
                </a:solidFill>
                <a:latin typeface="Liberation Sans" pitchFamily="18"/>
                <a:ea typeface="WenQuanYi Micro Hei" pitchFamily="2"/>
                <a:cs typeface="Lohit Devanagari" pitchFamily="2"/>
              </a:rPr>
              <a:t>How?</a:t>
            </a:r>
          </a:p>
        </p:txBody>
      </p:sp>
      <p:sp>
        <p:nvSpPr>
          <p:cNvPr id="9" name="Freeform 8"/>
          <p:cNvSpPr/>
          <p:nvPr/>
        </p:nvSpPr>
        <p:spPr>
          <a:xfrm>
            <a:off x="615240" y="5794560"/>
            <a:ext cx="3972600" cy="1511279"/>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t" anchorCtr="0" compatLnSpc="0"/>
          <a:lstStyle/>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a:t>
            </a:r>
          </a:p>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squares_b = squares(56)</a:t>
            </a:r>
          </a:p>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a:t>
            </a:r>
          </a:p>
        </p:txBody>
      </p:sp>
      <p:sp>
        <p:nvSpPr>
          <p:cNvPr id="10" name="Straight Connector 9"/>
          <p:cNvSpPr/>
          <p:nvPr/>
        </p:nvSpPr>
        <p:spPr>
          <a:xfrm flipH="1">
            <a:off x="3879719" y="4913279"/>
            <a:ext cx="1510201" cy="1196640"/>
          </a:xfrm>
          <a:prstGeom prst="line">
            <a:avLst/>
          </a:prstGeom>
          <a:noFill/>
          <a:ln w="18000">
            <a:solidFill>
              <a:srgbClr val="00FFFF"/>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11" name="Straight Connector 10"/>
          <p:cNvSpPr/>
          <p:nvPr/>
        </p:nvSpPr>
        <p:spPr>
          <a:xfrm>
            <a:off x="7108920" y="5006520"/>
            <a:ext cx="371879" cy="325080"/>
          </a:xfrm>
          <a:prstGeom prst="line">
            <a:avLst/>
          </a:prstGeom>
          <a:noFill/>
          <a:ln w="18000">
            <a:solidFill>
              <a:srgbClr val="00FFFF"/>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12" name="TextBox 11"/>
          <p:cNvSpPr txBox="1"/>
          <p:nvPr/>
        </p:nvSpPr>
        <p:spPr>
          <a:xfrm>
            <a:off x="5079240" y="4475160"/>
            <a:ext cx="217440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Multiple uses in</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multiple files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name="page349">
    <p:spTree>
      <p:nvGrpSpPr>
        <p:cNvPr id="1" name=""/>
        <p:cNvGrpSpPr/>
        <p:nvPr/>
      </p:nvGrpSpPr>
      <p:grpSpPr>
        <a:xfrm>
          <a:off x="0" y="0"/>
          <a:ext cx="0" cy="0"/>
          <a:chOff x="0" y="0"/>
          <a:chExt cx="0" cy="0"/>
        </a:xfrm>
      </p:grpSpPr>
      <p:sp>
        <p:nvSpPr>
          <p:cNvPr id="22" name="Slide Number Placeholder 1"/>
          <p:cNvSpPr>
            <a:spLocks noGrp="1"/>
          </p:cNvSpPr>
          <p:nvPr>
            <p:ph type="sldNum" sz="quarter" idx="10"/>
          </p:nvPr>
        </p:nvSpPr>
        <p:spPr/>
        <p:txBody>
          <a:bodyPr/>
          <a:lstStyle/>
          <a:p>
            <a:pPr lvl="0"/>
            <a:fld id="{E38D5996-0D5F-4BBA-A116-30C489343853}" type="slidenum">
              <a:t>349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“Modules”</a:t>
            </a:r>
          </a:p>
        </p:txBody>
      </p:sp>
      <p:sp>
        <p:nvSpPr>
          <p:cNvPr id="3" name="Freeform 2"/>
          <p:cNvSpPr/>
          <p:nvPr/>
        </p:nvSpPr>
        <p:spPr>
          <a:xfrm>
            <a:off x="5294879" y="1835280"/>
            <a:ext cx="3972600" cy="243936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t" anchorCtr="0" compatLnSpc="0"/>
          <a:lstStyle/>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p:txBody>
      </p:sp>
      <p:sp>
        <p:nvSpPr>
          <p:cNvPr id="4" name="Freeform 3"/>
          <p:cNvSpPr/>
          <p:nvPr/>
        </p:nvSpPr>
        <p:spPr>
          <a:xfrm>
            <a:off x="615240" y="1834919"/>
            <a:ext cx="3972600" cy="243972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t" anchorCtr="0" compatLnSpc="0"/>
          <a:lstStyle/>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p:txBody>
      </p:sp>
      <p:sp>
        <p:nvSpPr>
          <p:cNvPr id="5" name="TextBox 4"/>
          <p:cNvSpPr txBox="1"/>
          <p:nvPr/>
        </p:nvSpPr>
        <p:spPr>
          <a:xfrm>
            <a:off x="615240" y="2114640"/>
            <a:ext cx="621360" cy="418320"/>
          </a:xfrm>
          <a:prstGeom prst="rect">
            <a:avLst/>
          </a:prstGeom>
          <a:noFill/>
          <a:ln>
            <a:noFill/>
          </a:ln>
        </p:spPr>
        <p:txBody>
          <a:bodyPr vert="horz" wrap="none" lIns="36000" tIns="36000" rIns="36000" bIns="36000" anchorCtr="0" compatLnSpc="0">
            <a:spAutoFit/>
          </a:bodyPr>
          <a:lstStyle/>
          <a:p>
            <a:pPr marL="0" marR="0" lvl="0" indent="0" algn="l"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def</a:t>
            </a:r>
          </a:p>
        </p:txBody>
      </p:sp>
      <p:sp>
        <p:nvSpPr>
          <p:cNvPr id="6" name="TextBox 5"/>
          <p:cNvSpPr txBox="1"/>
          <p:nvPr/>
        </p:nvSpPr>
        <p:spPr>
          <a:xfrm>
            <a:off x="1335240" y="2460600"/>
            <a:ext cx="621360" cy="418320"/>
          </a:xfrm>
          <a:prstGeom prst="rect">
            <a:avLst/>
          </a:prstGeom>
          <a:noFill/>
          <a:ln>
            <a:noFill/>
          </a:ln>
        </p:spPr>
        <p:txBody>
          <a:bodyPr vert="horz" wrap="none" lIns="36000" tIns="36000" rIns="36000" bIns="36000" anchorCtr="0" compatLnSpc="0">
            <a:spAutoFit/>
          </a:bodyPr>
          <a:lstStyle/>
          <a:p>
            <a:pPr marL="0" marR="0" lvl="0" indent="0" algn="l"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1346760" y="2114640"/>
            <a:ext cx="24516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algn="l"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square(limit)</a:t>
            </a:r>
          </a:p>
        </p:txBody>
      </p:sp>
      <p:sp>
        <p:nvSpPr>
          <p:cNvPr id="8" name="TextBox 7"/>
          <p:cNvSpPr txBox="1"/>
          <p:nvPr/>
        </p:nvSpPr>
        <p:spPr>
          <a:xfrm>
            <a:off x="5320079" y="2869560"/>
            <a:ext cx="1170000" cy="418320"/>
          </a:xfrm>
          <a:prstGeom prst="rect">
            <a:avLst/>
          </a:prstGeom>
          <a:noFill/>
          <a:ln>
            <a:noFill/>
          </a:ln>
        </p:spPr>
        <p:txBody>
          <a:bodyPr vert="horz" wrap="none" lIns="36000" tIns="36000" rIns="36000" bIns="36000" anchorCtr="0" compatLnSpc="0">
            <a:spAutoFit/>
          </a:bodyPr>
          <a:lstStyle/>
          <a:p>
            <a:pPr marL="0" marR="0" lvl="0" indent="0" algn="l"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five =</a:t>
            </a:r>
          </a:p>
        </p:txBody>
      </p:sp>
      <p:sp>
        <p:nvSpPr>
          <p:cNvPr id="9" name="TextBox 8"/>
          <p:cNvSpPr txBox="1"/>
          <p:nvPr/>
        </p:nvSpPr>
        <p:spPr>
          <a:xfrm>
            <a:off x="6600240" y="2869560"/>
            <a:ext cx="190296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algn="l"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squares(5)</a:t>
            </a:r>
          </a:p>
        </p:txBody>
      </p:sp>
      <p:sp>
        <p:nvSpPr>
          <p:cNvPr id="10" name="TextBox 9"/>
          <p:cNvSpPr txBox="1"/>
          <p:nvPr/>
        </p:nvSpPr>
        <p:spPr>
          <a:xfrm>
            <a:off x="3724200" y="2114280"/>
            <a:ext cx="255600" cy="418320"/>
          </a:xfrm>
          <a:prstGeom prst="rect">
            <a:avLst/>
          </a:prstGeom>
          <a:noFill/>
          <a:ln>
            <a:noFill/>
          </a:ln>
        </p:spPr>
        <p:txBody>
          <a:bodyPr vert="horz" wrap="none" lIns="36000" tIns="36000" rIns="36000" bIns="36000" anchorCtr="0" compatLnSpc="0">
            <a:spAutoFit/>
          </a:bodyPr>
          <a:lstStyle/>
          <a:p>
            <a:pPr marL="0" marR="0" lvl="0" indent="0" algn="l"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1" name="TextBox 10"/>
          <p:cNvSpPr txBox="1"/>
          <p:nvPr/>
        </p:nvSpPr>
        <p:spPr>
          <a:xfrm>
            <a:off x="5295240" y="2100600"/>
            <a:ext cx="621360" cy="418320"/>
          </a:xfrm>
          <a:prstGeom prst="rect">
            <a:avLst/>
          </a:prstGeom>
          <a:noFill/>
          <a:ln>
            <a:noFill/>
          </a:ln>
        </p:spPr>
        <p:txBody>
          <a:bodyPr vert="horz" wrap="none" lIns="36000" tIns="36000" rIns="36000" bIns="36000" anchorCtr="0" compatLnSpc="0">
            <a:spAutoFit/>
          </a:bodyPr>
          <a:lstStyle/>
          <a:p>
            <a:pPr marL="0" marR="0" lvl="0" indent="0" algn="l"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2" name="TextBox 11"/>
          <p:cNvSpPr txBox="1"/>
          <p:nvPr/>
        </p:nvSpPr>
        <p:spPr>
          <a:xfrm>
            <a:off x="5295240" y="3540600"/>
            <a:ext cx="621360" cy="418320"/>
          </a:xfrm>
          <a:prstGeom prst="rect">
            <a:avLst/>
          </a:prstGeom>
          <a:noFill/>
          <a:ln>
            <a:noFill/>
          </a:ln>
        </p:spPr>
        <p:txBody>
          <a:bodyPr vert="horz" wrap="none" lIns="36000" tIns="36000" rIns="36000" bIns="36000" anchorCtr="0" compatLnSpc="0">
            <a:spAutoFit/>
          </a:bodyPr>
          <a:lstStyle/>
          <a:p>
            <a:pPr marL="0" marR="0" lvl="0" indent="0" algn="l"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cxnSp>
        <p:nvCxnSpPr>
          <p:cNvPr id="13" name="Curved Connector 12"/>
          <p:cNvCxnSpPr>
            <a:stCxn id="7" idx="2"/>
            <a:endCxn id="9" idx="0"/>
          </p:cNvCxnSpPr>
          <p:nvPr/>
        </p:nvCxnSpPr>
        <p:spPr>
          <a:xfrm rot="16200000" flipH="1">
            <a:off x="4893840" y="211680"/>
            <a:ext cx="336600" cy="4979160"/>
          </a:xfrm>
          <a:prstGeom prst="curvedConnector3">
            <a:avLst/>
          </a:prstGeom>
          <a:noFill/>
          <a:ln w="18000">
            <a:solidFill>
              <a:srgbClr val="800080"/>
            </a:solidFill>
            <a:prstDash val="solid"/>
            <a:tailEnd type="arrow"/>
          </a:ln>
        </p:spPr>
      </p:cxnSp>
      <p:sp>
        <p:nvSpPr>
          <p:cNvPr id="14" name="TextBox 13"/>
          <p:cNvSpPr txBox="1"/>
          <p:nvPr/>
        </p:nvSpPr>
        <p:spPr>
          <a:xfrm>
            <a:off x="615240" y="4994640"/>
            <a:ext cx="13438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Definition</a:t>
            </a:r>
          </a:p>
        </p:txBody>
      </p:sp>
      <p:sp>
        <p:nvSpPr>
          <p:cNvPr id="15" name="TextBox 14"/>
          <p:cNvSpPr txBox="1"/>
          <p:nvPr/>
        </p:nvSpPr>
        <p:spPr>
          <a:xfrm>
            <a:off x="5295240" y="4995000"/>
            <a:ext cx="615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Use</a:t>
            </a:r>
          </a:p>
        </p:txBody>
      </p:sp>
      <p:sp>
        <p:nvSpPr>
          <p:cNvPr id="16" name="TextBox 15"/>
          <p:cNvSpPr txBox="1"/>
          <p:nvPr/>
        </p:nvSpPr>
        <p:spPr>
          <a:xfrm>
            <a:off x="615240" y="6435000"/>
            <a:ext cx="44618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Module</a:t>
            </a:r>
            <a:r>
              <a:rPr lang="en-GB" sz="2400" b="0" i="0" u="none" strike="noStrike" kern="1200">
                <a:ln>
                  <a:noFill/>
                </a:ln>
                <a:latin typeface="Liberation Sans" pitchFamily="18"/>
                <a:ea typeface="WenQuanYi Micro Hei" pitchFamily="2"/>
                <a:cs typeface="Lohit Devanagari" pitchFamily="2"/>
              </a:rPr>
              <a:t>: a container of functions</a:t>
            </a:r>
          </a:p>
        </p:txBody>
      </p:sp>
      <p:cxnSp>
        <p:nvCxnSpPr>
          <p:cNvPr id="17" name="Straight Arrow Connector 16"/>
          <p:cNvCxnSpPr>
            <a:stCxn id="14" idx="3"/>
          </p:cNvCxnSpPr>
          <p:nvPr/>
        </p:nvCxnSpPr>
        <p:spPr>
          <a:xfrm>
            <a:off x="1959120" y="5200560"/>
            <a:ext cx="3336120" cy="360"/>
          </a:xfrm>
          <a:prstGeom prst="straightConnector1">
            <a:avLst/>
          </a:prstGeom>
          <a:noFill/>
          <a:ln w="18000">
            <a:solidFill>
              <a:srgbClr val="800080"/>
            </a:solidFill>
            <a:prstDash val="solid"/>
            <a:tailEnd type="arrow"/>
          </a:ln>
        </p:spPr>
      </p:cxnSp>
      <p:sp>
        <p:nvSpPr>
          <p:cNvPr id="18" name="TextBox 17"/>
          <p:cNvSpPr txBox="1"/>
          <p:nvPr/>
        </p:nvSpPr>
        <p:spPr>
          <a:xfrm>
            <a:off x="615240" y="3554640"/>
            <a:ext cx="621360" cy="418320"/>
          </a:xfrm>
          <a:prstGeom prst="rect">
            <a:avLst/>
          </a:prstGeom>
          <a:noFill/>
          <a:ln>
            <a:noFill/>
          </a:ln>
        </p:spPr>
        <p:txBody>
          <a:bodyPr vert="horz" wrap="none" lIns="36000" tIns="36000" rIns="36000" bIns="36000" anchorCtr="0" compatLnSpc="0">
            <a:spAutoFit/>
          </a:bodyPr>
          <a:lstStyle/>
          <a:p>
            <a:pPr marL="0" marR="0" lvl="0" indent="0" algn="l"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def</a:t>
            </a:r>
          </a:p>
        </p:txBody>
      </p:sp>
      <p:sp>
        <p:nvSpPr>
          <p:cNvPr id="19" name="TextBox 18"/>
          <p:cNvSpPr txBox="1"/>
          <p:nvPr/>
        </p:nvSpPr>
        <p:spPr>
          <a:xfrm>
            <a:off x="1335240" y="3900600"/>
            <a:ext cx="621360" cy="418320"/>
          </a:xfrm>
          <a:prstGeom prst="rect">
            <a:avLst/>
          </a:prstGeom>
          <a:noFill/>
          <a:ln>
            <a:noFill/>
          </a:ln>
        </p:spPr>
        <p:txBody>
          <a:bodyPr vert="horz" wrap="none" lIns="36000" tIns="36000" rIns="36000" bIns="36000" anchorCtr="0" compatLnSpc="0">
            <a:spAutoFit/>
          </a:bodyPr>
          <a:lstStyle/>
          <a:p>
            <a:pPr marL="0" marR="0" lvl="0" indent="0" algn="l"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20" name="TextBox 19"/>
          <p:cNvSpPr txBox="1"/>
          <p:nvPr/>
        </p:nvSpPr>
        <p:spPr>
          <a:xfrm>
            <a:off x="1346760" y="3554640"/>
            <a:ext cx="2268720" cy="418320"/>
          </a:xfrm>
          <a:prstGeom prst="rect">
            <a:avLst/>
          </a:prstGeom>
          <a:noFill/>
          <a:ln>
            <a:noFill/>
          </a:ln>
        </p:spPr>
        <p:txBody>
          <a:bodyPr vert="horz" wrap="none" lIns="36000" tIns="36000" rIns="36000" bIns="36000" anchorCtr="0" compatLnSpc="0">
            <a:spAutoFit/>
          </a:bodyPr>
          <a:lstStyle/>
          <a:p>
            <a:pPr marL="0" marR="0" lvl="0" indent="0" algn="l"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cubes(limit)</a:t>
            </a:r>
          </a:p>
        </p:txBody>
      </p:sp>
      <p:sp>
        <p:nvSpPr>
          <p:cNvPr id="21" name="TextBox 20"/>
          <p:cNvSpPr txBox="1"/>
          <p:nvPr/>
        </p:nvSpPr>
        <p:spPr>
          <a:xfrm>
            <a:off x="3544200" y="3554280"/>
            <a:ext cx="255600" cy="418320"/>
          </a:xfrm>
          <a:prstGeom prst="rect">
            <a:avLst/>
          </a:prstGeom>
          <a:noFill/>
          <a:ln>
            <a:noFill/>
          </a:ln>
        </p:spPr>
        <p:txBody>
          <a:bodyPr vert="horz" wrap="none" lIns="36000" tIns="36000" rIns="36000" bIns="36000" anchorCtr="0" compatLnSpc="0">
            <a:spAutoFit/>
          </a:bodyPr>
          <a:lstStyle/>
          <a:p>
            <a:pPr marL="0" marR="0" lvl="0" indent="0" algn="l"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name="page35">
    <p:spTree>
      <p:nvGrpSpPr>
        <p:cNvPr id="1" name=""/>
        <p:cNvGrpSpPr/>
        <p:nvPr/>
      </p:nvGrpSpPr>
      <p:grpSpPr>
        <a:xfrm>
          <a:off x="0" y="0"/>
          <a:ext cx="0" cy="0"/>
          <a:chOff x="0" y="0"/>
          <a:chExt cx="0" cy="0"/>
        </a:xfrm>
      </p:grpSpPr>
      <p:sp>
        <p:nvSpPr>
          <p:cNvPr id="21" name="Slide Number Placeholder 1"/>
          <p:cNvSpPr>
            <a:spLocks noGrp="1"/>
          </p:cNvSpPr>
          <p:nvPr>
            <p:ph type="sldNum" sz="quarter" idx="10"/>
          </p:nvPr>
        </p:nvSpPr>
        <p:spPr/>
        <p:txBody>
          <a:bodyPr/>
          <a:lstStyle/>
          <a:p>
            <a:pPr lvl="0"/>
            <a:fld id="{9222FFC3-40C7-43E2-A0D9-AA6157733380}" type="slidenum">
              <a:t>35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The backslash</a:t>
            </a:r>
          </a:p>
        </p:txBody>
      </p:sp>
      <p:sp>
        <p:nvSpPr>
          <p:cNvPr id="3" name="TextBox 2"/>
          <p:cNvSpPr txBox="1"/>
          <p:nvPr/>
        </p:nvSpPr>
        <p:spPr>
          <a:xfrm>
            <a:off x="5869080" y="1801800"/>
            <a:ext cx="560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00"/>
                </a:solidFill>
                <a:latin typeface="Liberation Mono" pitchFamily="49"/>
                <a:ea typeface="WenQuanYi Micro Hei" pitchFamily="2"/>
                <a:cs typeface="Lohit Devanagari" pitchFamily="2"/>
              </a:rPr>
              <a:t>\'</a:t>
            </a:r>
          </a:p>
        </p:txBody>
      </p:sp>
      <p:sp>
        <p:nvSpPr>
          <p:cNvPr id="4" name="TextBox 3"/>
          <p:cNvSpPr txBox="1"/>
          <p:nvPr/>
        </p:nvSpPr>
        <p:spPr>
          <a:xfrm>
            <a:off x="5869440" y="2881800"/>
            <a:ext cx="56016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00"/>
                </a:solidFill>
                <a:latin typeface="Liberation Mono" pitchFamily="49"/>
                <a:ea typeface="WenQuanYi Micro Hei" pitchFamily="2"/>
                <a:cs typeface="Lohit Devanagari" pitchFamily="2"/>
              </a:rPr>
              <a:t>\</a:t>
            </a:r>
            <a:r>
              <a:rPr lang="en-GB" sz="3200" b="0" i="0" u="none" strike="noStrike" kern="1200">
                <a:ln>
                  <a:noFill/>
                </a:ln>
                <a:solidFill>
                  <a:srgbClr val="000000"/>
                </a:solidFill>
                <a:latin typeface="Liberation Mono" pitchFamily="49"/>
                <a:ea typeface="Liberation Mono" pitchFamily="49"/>
                <a:cs typeface="Liberation Mono" pitchFamily="49"/>
              </a:rPr>
              <a:t>"</a:t>
            </a:r>
          </a:p>
        </p:txBody>
      </p:sp>
      <p:sp>
        <p:nvSpPr>
          <p:cNvPr id="5" name="TextBox 4"/>
          <p:cNvSpPr txBox="1"/>
          <p:nvPr/>
        </p:nvSpPr>
        <p:spPr>
          <a:xfrm>
            <a:off x="8749440" y="180180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00"/>
                </a:solidFill>
                <a:latin typeface="Liberation Mono" pitchFamily="49"/>
                <a:ea typeface="WenQuanYi Micro Hei" pitchFamily="2"/>
                <a:cs typeface="Lohit Devanagari" pitchFamily="2"/>
              </a:rPr>
              <a:t>'</a:t>
            </a:r>
          </a:p>
        </p:txBody>
      </p:sp>
      <p:sp>
        <p:nvSpPr>
          <p:cNvPr id="6" name="TextBox 5"/>
          <p:cNvSpPr txBox="1"/>
          <p:nvPr/>
        </p:nvSpPr>
        <p:spPr>
          <a:xfrm>
            <a:off x="8749800" y="2881800"/>
            <a:ext cx="31644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00"/>
                </a:solidFill>
                <a:latin typeface="Liberation Mono" pitchFamily="49"/>
                <a:ea typeface="Liberation Mono" pitchFamily="49"/>
                <a:cs typeface="Liberation Mono" pitchFamily="49"/>
              </a:rPr>
              <a:t>"</a:t>
            </a:r>
          </a:p>
        </p:txBody>
      </p:sp>
      <p:cxnSp>
        <p:nvCxnSpPr>
          <p:cNvPr id="7" name="Straight Arrow Connector 6"/>
          <p:cNvCxnSpPr>
            <a:stCxn id="3" idx="3"/>
            <a:endCxn id="5" idx="1"/>
          </p:cNvCxnSpPr>
          <p:nvPr/>
        </p:nvCxnSpPr>
        <p:spPr>
          <a:xfrm>
            <a:off x="6429600" y="2068200"/>
            <a:ext cx="2319840" cy="0"/>
          </a:xfrm>
          <a:prstGeom prst="straightConnector1">
            <a:avLst/>
          </a:prstGeom>
          <a:noFill/>
          <a:ln w="18000">
            <a:solidFill>
              <a:srgbClr val="800080"/>
            </a:solidFill>
            <a:prstDash val="solid"/>
            <a:tailEnd type="arrow"/>
          </a:ln>
        </p:spPr>
      </p:cxnSp>
      <p:cxnSp>
        <p:nvCxnSpPr>
          <p:cNvPr id="8" name="Straight Arrow Connector 7"/>
          <p:cNvCxnSpPr>
            <a:stCxn id="4" idx="3"/>
            <a:endCxn id="6" idx="1"/>
          </p:cNvCxnSpPr>
          <p:nvPr/>
        </p:nvCxnSpPr>
        <p:spPr>
          <a:xfrm>
            <a:off x="6429600" y="3148200"/>
            <a:ext cx="2320200" cy="0"/>
          </a:xfrm>
          <a:prstGeom prst="straightConnector1">
            <a:avLst/>
          </a:prstGeom>
          <a:noFill/>
          <a:ln w="18000">
            <a:solidFill>
              <a:srgbClr val="800080"/>
            </a:solidFill>
            <a:prstDash val="solid"/>
            <a:tailEnd type="arrow"/>
          </a:ln>
        </p:spPr>
      </p:cxnSp>
      <p:sp>
        <p:nvSpPr>
          <p:cNvPr id="9" name="TextBox 8"/>
          <p:cNvSpPr txBox="1"/>
          <p:nvPr/>
        </p:nvSpPr>
        <p:spPr>
          <a:xfrm>
            <a:off x="469440" y="1801800"/>
            <a:ext cx="107243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Sans" pitchFamily="18"/>
                <a:ea typeface="WenQuanYi Micro Hei" pitchFamily="2"/>
                <a:cs typeface="Lohit Devanagari" pitchFamily="2"/>
              </a:rPr>
              <a:t>Special</a:t>
            </a:r>
          </a:p>
        </p:txBody>
      </p:sp>
      <p:sp>
        <p:nvSpPr>
          <p:cNvPr id="10" name="TextBox 9"/>
          <p:cNvSpPr txBox="1"/>
          <p:nvPr/>
        </p:nvSpPr>
        <p:spPr>
          <a:xfrm>
            <a:off x="2989800" y="1802160"/>
            <a:ext cx="1241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Sans" pitchFamily="18"/>
                <a:ea typeface="WenQuanYi Micro Hei" pitchFamily="2"/>
                <a:cs typeface="Lohit Devanagari" pitchFamily="2"/>
              </a:rPr>
              <a:t>Ordinary</a:t>
            </a:r>
          </a:p>
        </p:txBody>
      </p:sp>
      <p:cxnSp>
        <p:nvCxnSpPr>
          <p:cNvPr id="11" name="Straight Arrow Connector 10"/>
          <p:cNvCxnSpPr/>
          <p:nvPr/>
        </p:nvCxnSpPr>
        <p:spPr>
          <a:xfrm>
            <a:off x="1541880" y="2007720"/>
            <a:ext cx="1447920" cy="360"/>
          </a:xfrm>
          <a:prstGeom prst="straightConnector1">
            <a:avLst/>
          </a:prstGeom>
          <a:noFill/>
          <a:ln w="18000">
            <a:solidFill>
              <a:srgbClr val="800080"/>
            </a:solidFill>
            <a:prstDash val="solid"/>
            <a:tailEnd type="arrow"/>
          </a:ln>
        </p:spPr>
      </p:cxnSp>
      <p:sp>
        <p:nvSpPr>
          <p:cNvPr id="12" name="TextBox 11"/>
          <p:cNvSpPr txBox="1"/>
          <p:nvPr/>
        </p:nvSpPr>
        <p:spPr>
          <a:xfrm>
            <a:off x="5869080" y="4681800"/>
            <a:ext cx="560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00"/>
                </a:solidFill>
                <a:latin typeface="Liberation Mono" pitchFamily="49"/>
                <a:ea typeface="WenQuanYi Micro Hei" pitchFamily="2"/>
                <a:cs typeface="Lohit Devanagari" pitchFamily="2"/>
              </a:rPr>
              <a:t>\n</a:t>
            </a:r>
          </a:p>
        </p:txBody>
      </p:sp>
      <p:sp>
        <p:nvSpPr>
          <p:cNvPr id="13" name="TextBox 12"/>
          <p:cNvSpPr txBox="1"/>
          <p:nvPr/>
        </p:nvSpPr>
        <p:spPr>
          <a:xfrm>
            <a:off x="5869440" y="5761800"/>
            <a:ext cx="56016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00"/>
                </a:solidFill>
                <a:latin typeface="Liberation Mono" pitchFamily="49"/>
                <a:ea typeface="WenQuanYi Micro Hei" pitchFamily="2"/>
                <a:cs typeface="Lohit Devanagari" pitchFamily="2"/>
              </a:rPr>
              <a:t>\</a:t>
            </a:r>
            <a:r>
              <a:rPr lang="en-GB" sz="3200" b="0" i="0" u="none" strike="noStrike" kern="1200">
                <a:ln>
                  <a:noFill/>
                </a:ln>
                <a:solidFill>
                  <a:srgbClr val="000000"/>
                </a:solidFill>
                <a:latin typeface="Liberation Mono" pitchFamily="49"/>
                <a:ea typeface="Liberation Mono" pitchFamily="49"/>
                <a:cs typeface="Liberation Mono" pitchFamily="49"/>
              </a:rPr>
              <a:t>t</a:t>
            </a:r>
          </a:p>
        </p:txBody>
      </p:sp>
      <p:sp>
        <p:nvSpPr>
          <p:cNvPr id="14" name="TextBox 13"/>
          <p:cNvSpPr txBox="1"/>
          <p:nvPr/>
        </p:nvSpPr>
        <p:spPr>
          <a:xfrm>
            <a:off x="8749440" y="4681800"/>
            <a:ext cx="479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00"/>
                </a:solidFill>
                <a:latin typeface="Liberation Mono" pitchFamily="49"/>
                <a:ea typeface="WenQuanYi Micro Hei" pitchFamily="2"/>
                <a:cs typeface="Lohit Devanagari" pitchFamily="2"/>
              </a:rPr>
              <a:t>↵</a:t>
            </a:r>
          </a:p>
        </p:txBody>
      </p:sp>
      <p:sp>
        <p:nvSpPr>
          <p:cNvPr id="15" name="TextBox 14"/>
          <p:cNvSpPr txBox="1"/>
          <p:nvPr/>
        </p:nvSpPr>
        <p:spPr>
          <a:xfrm>
            <a:off x="8749800" y="5761800"/>
            <a:ext cx="479520" cy="5328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200" b="0" i="0" u="none" strike="noStrike" kern="1200">
                <a:ln>
                  <a:noFill/>
                </a:ln>
                <a:solidFill>
                  <a:srgbClr val="000000"/>
                </a:solidFill>
                <a:latin typeface="Liberation Mono" pitchFamily="49"/>
                <a:ea typeface="Liberation Mono" pitchFamily="49"/>
                <a:cs typeface="Liberation Mono" pitchFamily="49"/>
              </a:rPr>
              <a:t>⇥</a:t>
            </a:r>
          </a:p>
        </p:txBody>
      </p:sp>
      <p:cxnSp>
        <p:nvCxnSpPr>
          <p:cNvPr id="16" name="Straight Arrow Connector 15"/>
          <p:cNvCxnSpPr>
            <a:stCxn id="12" idx="3"/>
            <a:endCxn id="14" idx="1"/>
          </p:cNvCxnSpPr>
          <p:nvPr/>
        </p:nvCxnSpPr>
        <p:spPr>
          <a:xfrm>
            <a:off x="6429600" y="4948200"/>
            <a:ext cx="2319840" cy="0"/>
          </a:xfrm>
          <a:prstGeom prst="straightConnector1">
            <a:avLst/>
          </a:prstGeom>
          <a:noFill/>
          <a:ln w="18000">
            <a:solidFill>
              <a:srgbClr val="800080"/>
            </a:solidFill>
            <a:prstDash val="solid"/>
            <a:tailEnd type="arrow"/>
          </a:ln>
        </p:spPr>
      </p:cxnSp>
      <p:cxnSp>
        <p:nvCxnSpPr>
          <p:cNvPr id="17" name="Straight Arrow Connector 16"/>
          <p:cNvCxnSpPr>
            <a:stCxn id="13" idx="3"/>
            <a:endCxn id="15" idx="1"/>
          </p:cNvCxnSpPr>
          <p:nvPr/>
        </p:nvCxnSpPr>
        <p:spPr>
          <a:xfrm>
            <a:off x="6429600" y="6028200"/>
            <a:ext cx="2320200" cy="0"/>
          </a:xfrm>
          <a:prstGeom prst="straightConnector1">
            <a:avLst/>
          </a:prstGeom>
          <a:noFill/>
          <a:ln w="18000">
            <a:solidFill>
              <a:srgbClr val="800080"/>
            </a:solidFill>
            <a:prstDash val="solid"/>
            <a:tailEnd type="arrow"/>
          </a:ln>
        </p:spPr>
      </p:cxnSp>
      <p:sp>
        <p:nvSpPr>
          <p:cNvPr id="18" name="TextBox 17"/>
          <p:cNvSpPr txBox="1"/>
          <p:nvPr/>
        </p:nvSpPr>
        <p:spPr>
          <a:xfrm>
            <a:off x="469440" y="4681800"/>
            <a:ext cx="1241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Sans" pitchFamily="18"/>
                <a:ea typeface="WenQuanYi Micro Hei" pitchFamily="2"/>
                <a:cs typeface="Lohit Devanagari" pitchFamily="2"/>
              </a:rPr>
              <a:t>Ordinary</a:t>
            </a:r>
          </a:p>
        </p:txBody>
      </p:sp>
      <p:sp>
        <p:nvSpPr>
          <p:cNvPr id="19" name="TextBox 18"/>
          <p:cNvSpPr txBox="1"/>
          <p:nvPr/>
        </p:nvSpPr>
        <p:spPr>
          <a:xfrm>
            <a:off x="2989800" y="4682160"/>
            <a:ext cx="107243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Sans" pitchFamily="18"/>
                <a:ea typeface="WenQuanYi Micro Hei" pitchFamily="2"/>
                <a:cs typeface="Lohit Devanagari" pitchFamily="2"/>
              </a:rPr>
              <a:t>Special</a:t>
            </a:r>
          </a:p>
        </p:txBody>
      </p:sp>
      <p:cxnSp>
        <p:nvCxnSpPr>
          <p:cNvPr id="20" name="Straight Arrow Connector 19"/>
          <p:cNvCxnSpPr/>
          <p:nvPr/>
        </p:nvCxnSpPr>
        <p:spPr>
          <a:xfrm>
            <a:off x="1711080" y="4887720"/>
            <a:ext cx="1278720" cy="360"/>
          </a:xfrm>
          <a:prstGeom prst="straightConnector1">
            <a:avLst/>
          </a:prstGeom>
          <a:noFill/>
          <a:ln w="18000">
            <a:solidFill>
              <a:srgbClr val="800080"/>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name="page350">
    <p:spTree>
      <p:nvGrpSpPr>
        <p:cNvPr id="1" name=""/>
        <p:cNvGrpSpPr/>
        <p:nvPr/>
      </p:nvGrpSpPr>
      <p:grpSpPr>
        <a:xfrm>
          <a:off x="0" y="0"/>
          <a:ext cx="0" cy="0"/>
          <a:chOff x="0" y="0"/>
          <a:chExt cx="0" cy="0"/>
        </a:xfrm>
      </p:grpSpPr>
      <p:sp>
        <p:nvSpPr>
          <p:cNvPr id="9" name="Slide Number Placeholder 1"/>
          <p:cNvSpPr>
            <a:spLocks noGrp="1"/>
          </p:cNvSpPr>
          <p:nvPr>
            <p:ph type="sldNum" sz="quarter" idx="10"/>
          </p:nvPr>
        </p:nvSpPr>
        <p:spPr/>
        <p:txBody>
          <a:bodyPr/>
          <a:lstStyle/>
          <a:p>
            <a:pPr lvl="0"/>
            <a:fld id="{FECA7E38-F1E8-4662-A5E9-EF3F743CBE03}" type="slidenum">
              <a:t>350</a:t>
            </a:fld>
            <a:endParaRPr lang="en-GB"/>
          </a:p>
        </p:txBody>
      </p:sp>
      <p:sp>
        <p:nvSpPr>
          <p:cNvPr id="2" name="Freeform 1"/>
          <p:cNvSpPr/>
          <p:nvPr/>
        </p:nvSpPr>
        <p:spPr>
          <a:xfrm>
            <a:off x="5293440" y="1833480"/>
            <a:ext cx="4415760" cy="570924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Ctr="0" compatLnSpc="0"/>
          <a:lstStyle/>
          <a:p>
            <a:pPr marL="0" marR="0" lvl="0" indent="0" rtl="0" hangingPunct="0">
              <a:lnSpc>
                <a:spcPct val="100000"/>
              </a:lnSpc>
              <a:spcBef>
                <a:spcPts val="0"/>
              </a:spcBef>
              <a:spcAft>
                <a:spcPts val="0"/>
              </a:spcAft>
              <a:buNone/>
              <a:tabLst/>
            </a:pPr>
            <a:r>
              <a:rPr lang="en-GB" sz="2000" b="0" i="0" u="none" strike="noStrike" kern="1200">
                <a:ln>
                  <a:noFill/>
                </a:ln>
                <a:solidFill>
                  <a:srgbClr val="008000"/>
                </a:solidFill>
                <a:latin typeface="Liberation Mono" pitchFamily="49"/>
                <a:ea typeface="WenQuanYi Micro Hei" pitchFamily="2"/>
                <a:cs typeface="Lohit Devanagari" pitchFamily="2"/>
              </a:rPr>
              <a:t>def squares(limit):</a:t>
            </a:r>
          </a:p>
          <a:p>
            <a:pPr marL="0" marR="0" lvl="0" indent="0" rtl="0" hangingPunct="0">
              <a:lnSpc>
                <a:spcPct val="100000"/>
              </a:lnSpc>
              <a:spcBef>
                <a:spcPts val="0"/>
              </a:spcBef>
              <a:spcAft>
                <a:spcPts val="0"/>
              </a:spcAft>
              <a:buNone/>
              <a:tabLst/>
            </a:pPr>
            <a:r>
              <a:rPr lang="en-GB" sz="2000" b="0" i="0" u="none" strike="noStrike" kern="1200">
                <a:ln>
                  <a:noFill/>
                </a:ln>
                <a:solidFill>
                  <a:srgbClr val="008000"/>
                </a:solidFill>
                <a:latin typeface="Liberation Mono" pitchFamily="49"/>
                <a:ea typeface="WenQuanYi Micro Hei" pitchFamily="2"/>
                <a:cs typeface="Lohit Devanagari" pitchFamily="2"/>
              </a:rPr>
              <a:t>    answer = []</a:t>
            </a:r>
          </a:p>
          <a:p>
            <a:pPr marL="0" marR="0" lvl="0" indent="0" rtl="0" hangingPunct="0">
              <a:lnSpc>
                <a:spcPct val="100000"/>
              </a:lnSpc>
              <a:spcBef>
                <a:spcPts val="0"/>
              </a:spcBef>
              <a:spcAft>
                <a:spcPts val="0"/>
              </a:spcAft>
              <a:buNone/>
              <a:tabLst/>
            </a:pPr>
            <a:r>
              <a:rPr lang="en-GB" sz="2000" b="0" i="0" u="none" strike="noStrike" kern="1200">
                <a:ln>
                  <a:noFill/>
                </a:ln>
                <a:solidFill>
                  <a:srgbClr val="008000"/>
                </a:solidFill>
                <a:latin typeface="Liberation Mono" pitchFamily="49"/>
                <a:ea typeface="WenQuanYi Micro Hei" pitchFamily="2"/>
                <a:cs typeface="Lohit Devanagari" pitchFamily="2"/>
              </a:rPr>
              <a:t>    for n in range(0,limit):</a:t>
            </a:r>
          </a:p>
          <a:p>
            <a:pPr marL="0" marR="0" lvl="0" indent="0" rtl="0" hangingPunct="0">
              <a:lnSpc>
                <a:spcPct val="100000"/>
              </a:lnSpc>
              <a:spcBef>
                <a:spcPts val="0"/>
              </a:spcBef>
              <a:spcAft>
                <a:spcPts val="0"/>
              </a:spcAft>
              <a:buNone/>
              <a:tabLst/>
            </a:pPr>
            <a:r>
              <a:rPr lang="en-GB" sz="2000" b="0" i="0" u="none" strike="noStrike" kern="1200">
                <a:ln>
                  <a:noFill/>
                </a:ln>
                <a:solidFill>
                  <a:srgbClr val="008000"/>
                </a:solidFill>
                <a:latin typeface="Liberation Mono" pitchFamily="49"/>
                <a:ea typeface="WenQuanYi Micro Hei" pitchFamily="2"/>
                <a:cs typeface="Lohit Devanagari" pitchFamily="2"/>
              </a:rPr>
              <a:t>        answer.append(n**2)</a:t>
            </a:r>
          </a:p>
          <a:p>
            <a:pPr marL="0" marR="0" lvl="0" indent="0" rtl="0" hangingPunct="0">
              <a:lnSpc>
                <a:spcPct val="100000"/>
              </a:lnSpc>
              <a:spcBef>
                <a:spcPts val="0"/>
              </a:spcBef>
              <a:spcAft>
                <a:spcPts val="0"/>
              </a:spcAft>
              <a:buNone/>
              <a:tabLst/>
            </a:pPr>
            <a:r>
              <a:rPr lang="en-GB" sz="2000" b="0" i="0" u="none" strike="noStrike" kern="1200">
                <a:ln>
                  <a:noFill/>
                </a:ln>
                <a:solidFill>
                  <a:srgbClr val="008000"/>
                </a:solidFill>
                <a:latin typeface="Liberation Mono" pitchFamily="49"/>
                <a:ea typeface="WenQuanYi Micro Hei" pitchFamily="2"/>
                <a:cs typeface="Lohit Devanagari" pitchFamily="2"/>
              </a:rPr>
              <a:t>    return answer</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000" b="0" i="0" u="none" strike="noStrike" kern="1200">
                <a:ln>
                  <a:noFill/>
                </a:ln>
                <a:solidFill>
                  <a:srgbClr val="800000"/>
                </a:solidFill>
                <a:latin typeface="Liberation Mono" pitchFamily="49"/>
                <a:ea typeface="WenQuanYi Micro Hei" pitchFamily="2"/>
                <a:cs typeface="Lohit Devanagari" pitchFamily="2"/>
              </a:rPr>
              <a:t>def total(numbers):</a:t>
            </a:r>
          </a:p>
          <a:p>
            <a:pPr marL="0" marR="0" lvl="0" indent="0" rtl="0" hangingPunct="0">
              <a:lnSpc>
                <a:spcPct val="100000"/>
              </a:lnSpc>
              <a:spcBef>
                <a:spcPts val="0"/>
              </a:spcBef>
              <a:spcAft>
                <a:spcPts val="0"/>
              </a:spcAft>
              <a:buNone/>
              <a:tabLst/>
            </a:pPr>
            <a:r>
              <a:rPr lang="en-GB" sz="2000" b="0" i="0" u="none" strike="noStrike" kern="1200">
                <a:ln>
                  <a:noFill/>
                </a:ln>
                <a:solidFill>
                  <a:srgbClr val="800000"/>
                </a:solidFill>
                <a:latin typeface="Liberation Mono" pitchFamily="49"/>
                <a:ea typeface="WenQuanYi Micro Hei" pitchFamily="2"/>
                <a:cs typeface="Lohit Devanagari" pitchFamily="2"/>
              </a:rPr>
              <a:t>    sum_so_far = 0</a:t>
            </a:r>
          </a:p>
          <a:p>
            <a:pPr marL="0" marR="0" lvl="0" indent="0" rtl="0" hangingPunct="0">
              <a:lnSpc>
                <a:spcPct val="100000"/>
              </a:lnSpc>
              <a:spcBef>
                <a:spcPts val="0"/>
              </a:spcBef>
              <a:spcAft>
                <a:spcPts val="0"/>
              </a:spcAft>
              <a:buNone/>
              <a:tabLst/>
            </a:pPr>
            <a:r>
              <a:rPr lang="en-GB" sz="2000" b="0" i="0" u="none" strike="noStrike" kern="1200">
                <a:ln>
                  <a:noFill/>
                </a:ln>
                <a:solidFill>
                  <a:srgbClr val="800000"/>
                </a:solidFill>
                <a:latin typeface="Liberation Mono" pitchFamily="49"/>
                <a:ea typeface="WenQuanYi Micro Hei" pitchFamily="2"/>
                <a:cs typeface="Lohit Devanagari" pitchFamily="2"/>
              </a:rPr>
              <a:t>    for number in numbers:</a:t>
            </a:r>
          </a:p>
          <a:p>
            <a:pPr marL="0" marR="0" lvl="0" indent="0" rtl="0" hangingPunct="0">
              <a:lnSpc>
                <a:spcPct val="100000"/>
              </a:lnSpc>
              <a:spcBef>
                <a:spcPts val="0"/>
              </a:spcBef>
              <a:spcAft>
                <a:spcPts val="0"/>
              </a:spcAft>
              <a:buNone/>
              <a:tabLst/>
            </a:pPr>
            <a:r>
              <a:rPr lang="en-GB" sz="2000" b="0" i="0" u="none" strike="noStrike" kern="1200">
                <a:ln>
                  <a:noFill/>
                </a:ln>
                <a:solidFill>
                  <a:srgbClr val="800000"/>
                </a:solidFill>
                <a:latin typeface="Liberation Mono" pitchFamily="49"/>
                <a:ea typeface="WenQuanYi Micro Hei" pitchFamily="2"/>
                <a:cs typeface="Lohit Devanagari" pitchFamily="2"/>
              </a:rPr>
              <a:t>        sum_so_far += number</a:t>
            </a:r>
          </a:p>
          <a:p>
            <a:pPr marL="0" marR="0" lvl="0" indent="0" rtl="0" hangingPunct="0">
              <a:lnSpc>
                <a:spcPct val="100000"/>
              </a:lnSpc>
              <a:spcBef>
                <a:spcPts val="0"/>
              </a:spcBef>
              <a:spcAft>
                <a:spcPts val="0"/>
              </a:spcAft>
              <a:buNone/>
              <a:tabLst/>
            </a:pPr>
            <a:r>
              <a:rPr lang="en-GB" sz="2000" b="0" i="0" u="none" strike="noStrike" kern="1200">
                <a:ln>
                  <a:noFill/>
                </a:ln>
                <a:solidFill>
                  <a:srgbClr val="800000"/>
                </a:solidFill>
                <a:latin typeface="Liberation Mono" pitchFamily="49"/>
                <a:ea typeface="WenQuanYi Micro Hei" pitchFamily="2"/>
                <a:cs typeface="Lohit Devanagari" pitchFamily="2"/>
              </a:rPr>
              <a:t>    return sum_so_far</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text = input('Number? ')</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number = int(text)</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squares_n = </a:t>
            </a:r>
            <a:r>
              <a:rPr lang="en-GB" sz="2000" b="0" i="0" u="none" strike="noStrike" kern="1200">
                <a:ln>
                  <a:noFill/>
                </a:ln>
                <a:solidFill>
                  <a:srgbClr val="008000"/>
                </a:solidFill>
                <a:latin typeface="Liberation Mono" pitchFamily="49"/>
                <a:ea typeface="WenQuanYi Micro Hei" pitchFamily="2"/>
                <a:cs typeface="Lohit Devanagari" pitchFamily="2"/>
              </a:rPr>
              <a:t>squares</a:t>
            </a:r>
            <a:r>
              <a:rPr lang="en-GB" sz="2000" b="0" i="0" u="none" strike="noStrike" kern="1200">
                <a:ln>
                  <a:noFill/>
                </a:ln>
                <a:latin typeface="Liberation Mono" pitchFamily="49"/>
                <a:ea typeface="WenQuanYi Micro Hei" pitchFamily="2"/>
                <a:cs typeface="Lohit Devanagari" pitchFamily="2"/>
              </a:rPr>
              <a:t>(number)</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total_n = </a:t>
            </a:r>
            <a:r>
              <a:rPr lang="en-GB" sz="2000" b="0" i="0" u="none" strike="noStrike" kern="1200">
                <a:ln>
                  <a:noFill/>
                </a:ln>
                <a:solidFill>
                  <a:srgbClr val="800000"/>
                </a:solidFill>
                <a:latin typeface="Liberation Mono" pitchFamily="49"/>
                <a:ea typeface="WenQuanYi Micro Hei" pitchFamily="2"/>
                <a:cs typeface="Lohit Devanagari" pitchFamily="2"/>
              </a:rPr>
              <a:t>total</a:t>
            </a:r>
            <a:r>
              <a:rPr lang="en-GB" sz="2000" b="0" i="0" u="none" strike="noStrike" kern="1200">
                <a:ln>
                  <a:noFill/>
                </a:ln>
                <a:latin typeface="Liberation Mono" pitchFamily="49"/>
                <a:ea typeface="WenQuanYi Micro Hei" pitchFamily="2"/>
                <a:cs typeface="Lohit Devanagari" pitchFamily="2"/>
              </a:rPr>
              <a:t>(squares_n)</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print(total_n)</a:t>
            </a:r>
          </a:p>
        </p:txBody>
      </p:sp>
      <p:sp>
        <p:nvSpPr>
          <p:cNvPr id="3" name="Title 2"/>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Modules: a worked example </a:t>
            </a:r>
            <a:r>
              <a:rPr lang="en-GB">
                <a:latin typeface="Liberation Sans" pitchFamily="34"/>
              </a:rPr>
              <a:t>―</a:t>
            </a:r>
            <a:r>
              <a:rPr lang="en-GB"/>
              <a:t> 1a</a:t>
            </a:r>
          </a:p>
        </p:txBody>
      </p:sp>
      <p:sp>
        <p:nvSpPr>
          <p:cNvPr id="4" name="TextBox 3"/>
          <p:cNvSpPr txBox="1"/>
          <p:nvPr/>
        </p:nvSpPr>
        <p:spPr>
          <a:xfrm>
            <a:off x="6549480" y="7016039"/>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sum_squares.py</a:t>
            </a:r>
          </a:p>
        </p:txBody>
      </p:sp>
      <p:sp>
        <p:nvSpPr>
          <p:cNvPr id="5" name="Freeform 4"/>
          <p:cNvSpPr/>
          <p:nvPr/>
        </p:nvSpPr>
        <p:spPr>
          <a:xfrm>
            <a:off x="301680" y="1834200"/>
            <a:ext cx="2230919" cy="108144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Ctr="0" compatLnSpc="0"/>
          <a:lstStyle/>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p:txBody>
      </p:sp>
      <p:sp>
        <p:nvSpPr>
          <p:cNvPr id="6" name="TextBox 5"/>
          <p:cNvSpPr txBox="1"/>
          <p:nvPr/>
        </p:nvSpPr>
        <p:spPr>
          <a:xfrm>
            <a:off x="522720" y="3937679"/>
            <a:ext cx="17841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Starts empty</a:t>
            </a:r>
          </a:p>
        </p:txBody>
      </p:sp>
      <p:sp>
        <p:nvSpPr>
          <p:cNvPr id="7" name="TextBox 6"/>
          <p:cNvSpPr txBox="1"/>
          <p:nvPr/>
        </p:nvSpPr>
        <p:spPr>
          <a:xfrm>
            <a:off x="711360" y="251604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utils.py</a:t>
            </a:r>
          </a:p>
        </p:txBody>
      </p:sp>
      <p:cxnSp>
        <p:nvCxnSpPr>
          <p:cNvPr id="8" name="Straight Arrow Connector 7"/>
          <p:cNvCxnSpPr>
            <a:stCxn id="6" idx="0"/>
            <a:endCxn id="5" idx="6"/>
          </p:cNvCxnSpPr>
          <p:nvPr/>
        </p:nvCxnSpPr>
        <p:spPr>
          <a:xfrm flipV="1">
            <a:off x="1414800" y="2915640"/>
            <a:ext cx="2340" cy="1022039"/>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name="page351">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pPr lvl="0"/>
            <a:fld id="{CBB5B793-F109-489A-B3AA-6EF036F15C43}" type="slidenum">
              <a:t>351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Modules: a worked example </a:t>
            </a:r>
            <a:r>
              <a:rPr lang="en-GB">
                <a:latin typeface="Liberation Sans" pitchFamily="34"/>
              </a:rPr>
              <a:t>―</a:t>
            </a:r>
            <a:r>
              <a:rPr lang="en-GB"/>
              <a:t> 1b</a:t>
            </a:r>
          </a:p>
        </p:txBody>
      </p:sp>
      <p:sp>
        <p:nvSpPr>
          <p:cNvPr id="3" name="TextBox 2"/>
          <p:cNvSpPr txBox="1"/>
          <p:nvPr/>
        </p:nvSpPr>
        <p:spPr>
          <a:xfrm>
            <a:off x="505799" y="21362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4" name="TextBox 3"/>
          <p:cNvSpPr txBox="1"/>
          <p:nvPr/>
        </p:nvSpPr>
        <p:spPr>
          <a:xfrm>
            <a:off x="871559" y="2136240"/>
            <a:ext cx="40975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python3 sum_squares.py</a:t>
            </a:r>
          </a:p>
        </p:txBody>
      </p:sp>
      <p:sp>
        <p:nvSpPr>
          <p:cNvPr id="5" name="TextBox 4"/>
          <p:cNvSpPr txBox="1"/>
          <p:nvPr/>
        </p:nvSpPr>
        <p:spPr>
          <a:xfrm>
            <a:off x="505799" y="285624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a:t>
            </a:r>
          </a:p>
        </p:txBody>
      </p:sp>
      <p:sp>
        <p:nvSpPr>
          <p:cNvPr id="6" name="TextBox 5"/>
          <p:cNvSpPr txBox="1"/>
          <p:nvPr/>
        </p:nvSpPr>
        <p:spPr>
          <a:xfrm>
            <a:off x="1945800" y="28562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5</a:t>
            </a:r>
          </a:p>
        </p:txBody>
      </p:sp>
      <p:sp>
        <p:nvSpPr>
          <p:cNvPr id="7" name="TextBox 6"/>
          <p:cNvSpPr txBox="1"/>
          <p:nvPr/>
        </p:nvSpPr>
        <p:spPr>
          <a:xfrm>
            <a:off x="505799" y="3576239"/>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30</a:t>
            </a:r>
          </a:p>
        </p:txBody>
      </p:sp>
      <p:sp>
        <p:nvSpPr>
          <p:cNvPr id="8" name="TextBox 7"/>
          <p:cNvSpPr txBox="1"/>
          <p:nvPr/>
        </p:nvSpPr>
        <p:spPr>
          <a:xfrm>
            <a:off x="505799" y="46562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9" name="TextBox 8"/>
          <p:cNvSpPr txBox="1"/>
          <p:nvPr/>
        </p:nvSpPr>
        <p:spPr>
          <a:xfrm>
            <a:off x="871559" y="4656240"/>
            <a:ext cx="40975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python3 sum_squares.py</a:t>
            </a:r>
          </a:p>
        </p:txBody>
      </p:sp>
      <p:sp>
        <p:nvSpPr>
          <p:cNvPr id="10" name="TextBox 9"/>
          <p:cNvSpPr txBox="1"/>
          <p:nvPr/>
        </p:nvSpPr>
        <p:spPr>
          <a:xfrm>
            <a:off x="505799" y="537624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a:t>
            </a:r>
          </a:p>
        </p:txBody>
      </p:sp>
      <p:sp>
        <p:nvSpPr>
          <p:cNvPr id="11" name="TextBox 10"/>
          <p:cNvSpPr txBox="1"/>
          <p:nvPr/>
        </p:nvSpPr>
        <p:spPr>
          <a:xfrm>
            <a:off x="1945800" y="53762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7</a:t>
            </a:r>
          </a:p>
        </p:txBody>
      </p:sp>
      <p:sp>
        <p:nvSpPr>
          <p:cNvPr id="12" name="TextBox 11"/>
          <p:cNvSpPr txBox="1"/>
          <p:nvPr/>
        </p:nvSpPr>
        <p:spPr>
          <a:xfrm>
            <a:off x="505799" y="609624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91</a:t>
            </a:r>
          </a:p>
        </p:txBody>
      </p:sp>
      <p:sp>
        <p:nvSpPr>
          <p:cNvPr id="13" name="TextBox 12"/>
          <p:cNvSpPr txBox="1"/>
          <p:nvPr/>
        </p:nvSpPr>
        <p:spPr>
          <a:xfrm>
            <a:off x="5545800" y="3576239"/>
            <a:ext cx="27428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 0 + 1 + 4 + 9 + 16</a:t>
            </a:r>
          </a:p>
        </p:txBody>
      </p:sp>
      <p:sp>
        <p:nvSpPr>
          <p:cNvPr id="14" name="TextBox 13"/>
          <p:cNvSpPr txBox="1"/>
          <p:nvPr/>
        </p:nvSpPr>
        <p:spPr>
          <a:xfrm>
            <a:off x="5545800" y="6096600"/>
            <a:ext cx="41158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 0 + 1 + 4 + 9 + 16 + 25 + 36</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name="page352">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pPr lvl="0"/>
            <a:fld id="{9015FC34-5E09-47B0-B7EC-3D405A55D8E7}" type="slidenum">
              <a:t>352</a:t>
            </a:fld>
            <a:endParaRPr lang="en-GB"/>
          </a:p>
        </p:txBody>
      </p:sp>
      <p:sp>
        <p:nvSpPr>
          <p:cNvPr id="2" name="Freeform 1"/>
          <p:cNvSpPr/>
          <p:nvPr/>
        </p:nvSpPr>
        <p:spPr>
          <a:xfrm>
            <a:off x="3880079" y="2184480"/>
            <a:ext cx="302040" cy="3135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FE7F5"/>
          </a:solidFill>
          <a:ln w="0">
            <a:solidFill>
              <a:srgbClr val="80808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3" name="Freeform 2"/>
          <p:cNvSpPr/>
          <p:nvPr/>
        </p:nvSpPr>
        <p:spPr>
          <a:xfrm>
            <a:off x="5679720" y="2184119"/>
            <a:ext cx="302040" cy="3135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FE7F5"/>
          </a:solidFill>
          <a:ln w="0">
            <a:solidFill>
              <a:srgbClr val="80808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4" name="Freeform 3"/>
          <p:cNvSpPr/>
          <p:nvPr/>
        </p:nvSpPr>
        <p:spPr>
          <a:xfrm>
            <a:off x="5293440" y="1833480"/>
            <a:ext cx="4263480" cy="342612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Ctr="0" compatLnSpc="0"/>
          <a:lstStyle/>
          <a:p>
            <a:pPr marL="0" marR="0" lvl="0" indent="0" rtl="0" hangingPunct="0">
              <a:lnSpc>
                <a:spcPct val="100000"/>
              </a:lnSpc>
              <a:spcBef>
                <a:spcPts val="0"/>
              </a:spcBef>
              <a:spcAft>
                <a:spcPts val="0"/>
              </a:spcAft>
              <a:buNone/>
              <a:tabLst/>
            </a:pPr>
            <a:endParaRPr lang="en-GB" sz="2000" b="0" i="0" u="none" strike="noStrike" kern="1200">
              <a:ln>
                <a:noFill/>
              </a:ln>
              <a:solidFill>
                <a:srgbClr val="008000"/>
              </a:solidFill>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text = input('Number? ')</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number = int(text)</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squares_n = </a:t>
            </a:r>
            <a:r>
              <a:rPr lang="en-GB" sz="2000" b="0" i="0" u="none" strike="noStrike" kern="1200">
                <a:ln>
                  <a:noFill/>
                </a:ln>
                <a:solidFill>
                  <a:srgbClr val="008000"/>
                </a:solidFill>
                <a:latin typeface="Liberation Mono" pitchFamily="49"/>
                <a:ea typeface="WenQuanYi Micro Hei" pitchFamily="2"/>
                <a:cs typeface="Lohit Devanagari" pitchFamily="2"/>
              </a:rPr>
              <a:t>squares</a:t>
            </a:r>
            <a:r>
              <a:rPr lang="en-GB" sz="2000" b="0" i="0" u="none" strike="noStrike" kern="1200">
                <a:ln>
                  <a:noFill/>
                </a:ln>
                <a:latin typeface="Liberation Mono" pitchFamily="49"/>
                <a:ea typeface="WenQuanYi Micro Hei" pitchFamily="2"/>
                <a:cs typeface="Lohit Devanagari" pitchFamily="2"/>
              </a:rPr>
              <a:t>(number)</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total_n = </a:t>
            </a:r>
            <a:r>
              <a:rPr lang="en-GB" sz="2000" b="0" i="0" u="none" strike="noStrike" kern="1200">
                <a:ln>
                  <a:noFill/>
                </a:ln>
                <a:solidFill>
                  <a:srgbClr val="800000"/>
                </a:solidFill>
                <a:latin typeface="Liberation Mono" pitchFamily="49"/>
                <a:ea typeface="WenQuanYi Micro Hei" pitchFamily="2"/>
                <a:cs typeface="Lohit Devanagari" pitchFamily="2"/>
              </a:rPr>
              <a:t>total</a:t>
            </a:r>
            <a:r>
              <a:rPr lang="en-GB" sz="2000" b="0" i="0" u="none" strike="noStrike" kern="1200">
                <a:ln>
                  <a:noFill/>
                </a:ln>
                <a:latin typeface="Liberation Mono" pitchFamily="49"/>
                <a:ea typeface="WenQuanYi Micro Hei" pitchFamily="2"/>
                <a:cs typeface="Lohit Devanagari" pitchFamily="2"/>
              </a:rPr>
              <a:t>(squares_n)</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print(total_n)</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p:txBody>
      </p:sp>
      <p:sp>
        <p:nvSpPr>
          <p:cNvPr id="5" name="Title 4"/>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Modules: a worked example </a:t>
            </a:r>
            <a:r>
              <a:rPr lang="en-GB">
                <a:latin typeface="Liberation Sans" pitchFamily="34"/>
              </a:rPr>
              <a:t>―</a:t>
            </a:r>
            <a:r>
              <a:rPr lang="en-GB"/>
              <a:t> 2a</a:t>
            </a:r>
          </a:p>
        </p:txBody>
      </p:sp>
      <p:sp>
        <p:nvSpPr>
          <p:cNvPr id="6" name="Freeform 5"/>
          <p:cNvSpPr/>
          <p:nvPr/>
        </p:nvSpPr>
        <p:spPr>
          <a:xfrm>
            <a:off x="302040" y="1834560"/>
            <a:ext cx="4415760" cy="407808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Ctr="0" compatLnSpc="0"/>
          <a:lstStyle/>
          <a:p>
            <a:pPr marL="0" marR="0" lvl="0" indent="0" rtl="0" hangingPunct="0">
              <a:lnSpc>
                <a:spcPct val="100000"/>
              </a:lnSpc>
              <a:spcBef>
                <a:spcPts val="0"/>
              </a:spcBef>
              <a:spcAft>
                <a:spcPts val="0"/>
              </a:spcAft>
              <a:buNone/>
              <a:tabLst/>
            </a:pPr>
            <a:r>
              <a:rPr lang="en-GB" sz="2000" b="0" i="0" u="none" strike="noStrike" kern="1200">
                <a:ln>
                  <a:noFill/>
                </a:ln>
                <a:solidFill>
                  <a:srgbClr val="008000"/>
                </a:solidFill>
                <a:latin typeface="Liberation Mono" pitchFamily="49"/>
                <a:ea typeface="WenQuanYi Micro Hei" pitchFamily="2"/>
                <a:cs typeface="Lohit Devanagari" pitchFamily="2"/>
              </a:rPr>
              <a:t>def squares(limit):</a:t>
            </a:r>
          </a:p>
          <a:p>
            <a:pPr marL="0" marR="0" lvl="0" indent="0" rtl="0" hangingPunct="0">
              <a:lnSpc>
                <a:spcPct val="100000"/>
              </a:lnSpc>
              <a:spcBef>
                <a:spcPts val="0"/>
              </a:spcBef>
              <a:spcAft>
                <a:spcPts val="0"/>
              </a:spcAft>
              <a:buNone/>
              <a:tabLst/>
            </a:pPr>
            <a:r>
              <a:rPr lang="en-GB" sz="2000" b="0" i="0" u="none" strike="noStrike" kern="1200">
                <a:ln>
                  <a:noFill/>
                </a:ln>
                <a:solidFill>
                  <a:srgbClr val="008000"/>
                </a:solidFill>
                <a:latin typeface="Liberation Mono" pitchFamily="49"/>
                <a:ea typeface="WenQuanYi Micro Hei" pitchFamily="2"/>
                <a:cs typeface="Lohit Devanagari" pitchFamily="2"/>
              </a:rPr>
              <a:t>    answer = []</a:t>
            </a:r>
          </a:p>
          <a:p>
            <a:pPr marL="0" marR="0" lvl="0" indent="0" rtl="0" hangingPunct="0">
              <a:lnSpc>
                <a:spcPct val="100000"/>
              </a:lnSpc>
              <a:spcBef>
                <a:spcPts val="0"/>
              </a:spcBef>
              <a:spcAft>
                <a:spcPts val="0"/>
              </a:spcAft>
              <a:buNone/>
              <a:tabLst/>
            </a:pPr>
            <a:r>
              <a:rPr lang="en-GB" sz="2000" b="0" i="0" u="none" strike="noStrike" kern="1200">
                <a:ln>
                  <a:noFill/>
                </a:ln>
                <a:solidFill>
                  <a:srgbClr val="008000"/>
                </a:solidFill>
                <a:latin typeface="Liberation Mono" pitchFamily="49"/>
                <a:ea typeface="WenQuanYi Micro Hei" pitchFamily="2"/>
                <a:cs typeface="Lohit Devanagari" pitchFamily="2"/>
              </a:rPr>
              <a:t>    for n in range(0,limit):</a:t>
            </a:r>
          </a:p>
          <a:p>
            <a:pPr marL="0" marR="0" lvl="0" indent="0" rtl="0" hangingPunct="0">
              <a:lnSpc>
                <a:spcPct val="100000"/>
              </a:lnSpc>
              <a:spcBef>
                <a:spcPts val="0"/>
              </a:spcBef>
              <a:spcAft>
                <a:spcPts val="0"/>
              </a:spcAft>
              <a:buNone/>
              <a:tabLst/>
            </a:pPr>
            <a:r>
              <a:rPr lang="en-GB" sz="2000" b="0" i="0" u="none" strike="noStrike" kern="1200">
                <a:ln>
                  <a:noFill/>
                </a:ln>
                <a:solidFill>
                  <a:srgbClr val="008000"/>
                </a:solidFill>
                <a:latin typeface="Liberation Mono" pitchFamily="49"/>
                <a:ea typeface="WenQuanYi Micro Hei" pitchFamily="2"/>
                <a:cs typeface="Lohit Devanagari" pitchFamily="2"/>
              </a:rPr>
              <a:t>        answer.append(n**2)</a:t>
            </a:r>
          </a:p>
          <a:p>
            <a:pPr marL="0" marR="0" lvl="0" indent="0" rtl="0" hangingPunct="0">
              <a:lnSpc>
                <a:spcPct val="100000"/>
              </a:lnSpc>
              <a:spcBef>
                <a:spcPts val="0"/>
              </a:spcBef>
              <a:spcAft>
                <a:spcPts val="0"/>
              </a:spcAft>
              <a:buNone/>
              <a:tabLst/>
            </a:pPr>
            <a:r>
              <a:rPr lang="en-GB" sz="2000" b="0" i="0" u="none" strike="noStrike" kern="1200">
                <a:ln>
                  <a:noFill/>
                </a:ln>
                <a:solidFill>
                  <a:srgbClr val="008000"/>
                </a:solidFill>
                <a:latin typeface="Liberation Mono" pitchFamily="49"/>
                <a:ea typeface="WenQuanYi Micro Hei" pitchFamily="2"/>
                <a:cs typeface="Lohit Devanagari" pitchFamily="2"/>
              </a:rPr>
              <a:t>    return answer</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000" b="0" i="0" u="none" strike="noStrike" kern="1200">
                <a:ln>
                  <a:noFill/>
                </a:ln>
                <a:solidFill>
                  <a:srgbClr val="800000"/>
                </a:solidFill>
                <a:latin typeface="Liberation Mono" pitchFamily="49"/>
                <a:ea typeface="WenQuanYi Micro Hei" pitchFamily="2"/>
                <a:cs typeface="Lohit Devanagari" pitchFamily="2"/>
              </a:rPr>
              <a:t>def total(numbers):</a:t>
            </a:r>
          </a:p>
          <a:p>
            <a:pPr marL="0" marR="0" lvl="0" indent="0" rtl="0" hangingPunct="0">
              <a:lnSpc>
                <a:spcPct val="100000"/>
              </a:lnSpc>
              <a:spcBef>
                <a:spcPts val="0"/>
              </a:spcBef>
              <a:spcAft>
                <a:spcPts val="0"/>
              </a:spcAft>
              <a:buNone/>
              <a:tabLst/>
            </a:pPr>
            <a:r>
              <a:rPr lang="en-GB" sz="2000" b="0" i="0" u="none" strike="noStrike" kern="1200">
                <a:ln>
                  <a:noFill/>
                </a:ln>
                <a:solidFill>
                  <a:srgbClr val="800000"/>
                </a:solidFill>
                <a:latin typeface="Liberation Mono" pitchFamily="49"/>
                <a:ea typeface="WenQuanYi Micro Hei" pitchFamily="2"/>
                <a:cs typeface="Lohit Devanagari" pitchFamily="2"/>
              </a:rPr>
              <a:t>    sum_so_far = 0</a:t>
            </a:r>
          </a:p>
          <a:p>
            <a:pPr marL="0" marR="0" lvl="0" indent="0" rtl="0" hangingPunct="0">
              <a:lnSpc>
                <a:spcPct val="100000"/>
              </a:lnSpc>
              <a:spcBef>
                <a:spcPts val="0"/>
              </a:spcBef>
              <a:spcAft>
                <a:spcPts val="0"/>
              </a:spcAft>
              <a:buNone/>
              <a:tabLst/>
            </a:pPr>
            <a:r>
              <a:rPr lang="en-GB" sz="2000" b="0" i="0" u="none" strike="noStrike" kern="1200">
                <a:ln>
                  <a:noFill/>
                </a:ln>
                <a:solidFill>
                  <a:srgbClr val="800000"/>
                </a:solidFill>
                <a:latin typeface="Liberation Mono" pitchFamily="49"/>
                <a:ea typeface="WenQuanYi Micro Hei" pitchFamily="2"/>
                <a:cs typeface="Lohit Devanagari" pitchFamily="2"/>
              </a:rPr>
              <a:t>    for number in numbers:</a:t>
            </a:r>
          </a:p>
          <a:p>
            <a:pPr marL="0" marR="0" lvl="0" indent="0" rtl="0" hangingPunct="0">
              <a:lnSpc>
                <a:spcPct val="100000"/>
              </a:lnSpc>
              <a:spcBef>
                <a:spcPts val="0"/>
              </a:spcBef>
              <a:spcAft>
                <a:spcPts val="0"/>
              </a:spcAft>
              <a:buNone/>
              <a:tabLst/>
            </a:pPr>
            <a:r>
              <a:rPr lang="en-GB" sz="2000" b="0" i="0" u="none" strike="noStrike" kern="1200">
                <a:ln>
                  <a:noFill/>
                </a:ln>
                <a:solidFill>
                  <a:srgbClr val="800000"/>
                </a:solidFill>
                <a:latin typeface="Liberation Mono" pitchFamily="49"/>
                <a:ea typeface="WenQuanYi Micro Hei" pitchFamily="2"/>
                <a:cs typeface="Lohit Devanagari" pitchFamily="2"/>
              </a:rPr>
              <a:t>        sum_so_far += number</a:t>
            </a:r>
          </a:p>
          <a:p>
            <a:pPr marL="0" marR="0" lvl="0" indent="0" rtl="0" hangingPunct="0">
              <a:lnSpc>
                <a:spcPct val="100000"/>
              </a:lnSpc>
              <a:spcBef>
                <a:spcPts val="0"/>
              </a:spcBef>
              <a:spcAft>
                <a:spcPts val="0"/>
              </a:spcAft>
              <a:buNone/>
              <a:tabLst/>
            </a:pPr>
            <a:r>
              <a:rPr lang="en-GB" sz="2000" b="0" i="0" u="none" strike="noStrike" kern="1200">
                <a:ln>
                  <a:noFill/>
                </a:ln>
                <a:solidFill>
                  <a:srgbClr val="800000"/>
                </a:solidFill>
                <a:latin typeface="Liberation Mono" pitchFamily="49"/>
                <a:ea typeface="WenQuanYi Micro Hei" pitchFamily="2"/>
                <a:cs typeface="Lohit Devanagari" pitchFamily="2"/>
              </a:rPr>
              <a:t>    return sum_so_far</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p:txBody>
      </p:sp>
      <p:sp>
        <p:nvSpPr>
          <p:cNvPr id="7" name="TextBox 6"/>
          <p:cNvSpPr txBox="1"/>
          <p:nvPr/>
        </p:nvSpPr>
        <p:spPr>
          <a:xfrm>
            <a:off x="2691360" y="557604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utils.py</a:t>
            </a:r>
          </a:p>
        </p:txBody>
      </p:sp>
      <p:sp>
        <p:nvSpPr>
          <p:cNvPr id="8" name="TextBox 7"/>
          <p:cNvSpPr txBox="1"/>
          <p:nvPr/>
        </p:nvSpPr>
        <p:spPr>
          <a:xfrm>
            <a:off x="6549480" y="485604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sum_squares.py</a:t>
            </a:r>
          </a:p>
        </p:txBody>
      </p:sp>
      <p:cxnSp>
        <p:nvCxnSpPr>
          <p:cNvPr id="9" name="Curved Connector 8"/>
          <p:cNvCxnSpPr>
            <a:stCxn id="3" idx="0"/>
            <a:endCxn id="2" idx="0"/>
          </p:cNvCxnSpPr>
          <p:nvPr/>
        </p:nvCxnSpPr>
        <p:spPr>
          <a:xfrm rot="16200000" flipH="1" flipV="1">
            <a:off x="4930739" y="1284478"/>
            <a:ext cx="361" cy="1799641"/>
          </a:xfrm>
          <a:prstGeom prst="curvedConnector3">
            <a:avLst>
              <a:gd name="adj1" fmla="val -63324100"/>
            </a:avLst>
          </a:prstGeom>
          <a:noFill/>
          <a:ln w="54000">
            <a:solidFill>
              <a:srgbClr val="800080"/>
            </a:solidFill>
            <a:prstDash val="solid"/>
            <a:tailEnd type="arrow"/>
          </a:ln>
        </p:spPr>
      </p:cxnSp>
      <p:sp>
        <p:nvSpPr>
          <p:cNvPr id="10" name="TextBox 9"/>
          <p:cNvSpPr txBox="1"/>
          <p:nvPr/>
        </p:nvSpPr>
        <p:spPr>
          <a:xfrm>
            <a:off x="5293440" y="5880240"/>
            <a:ext cx="278532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Move the definitions</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into the other file.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name="page353">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pPr lvl="0"/>
            <a:fld id="{D0E72406-4057-44C0-B259-E4103D7C7CA8}" type="slidenum">
              <a:t>353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Modules: a worked example </a:t>
            </a:r>
            <a:r>
              <a:rPr lang="en-GB">
                <a:latin typeface="Liberation Sans" pitchFamily="34"/>
              </a:rPr>
              <a:t>―</a:t>
            </a:r>
            <a:r>
              <a:rPr lang="en-GB"/>
              <a:t> 2b</a:t>
            </a:r>
          </a:p>
        </p:txBody>
      </p:sp>
      <p:sp>
        <p:nvSpPr>
          <p:cNvPr id="3" name="TextBox 2"/>
          <p:cNvSpPr txBox="1"/>
          <p:nvPr/>
        </p:nvSpPr>
        <p:spPr>
          <a:xfrm>
            <a:off x="505799" y="21362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4" name="TextBox 3"/>
          <p:cNvSpPr txBox="1"/>
          <p:nvPr/>
        </p:nvSpPr>
        <p:spPr>
          <a:xfrm>
            <a:off x="871559" y="2136240"/>
            <a:ext cx="40975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python3 sum_squares.py</a:t>
            </a:r>
          </a:p>
        </p:txBody>
      </p:sp>
      <p:sp>
        <p:nvSpPr>
          <p:cNvPr id="5" name="TextBox 4"/>
          <p:cNvSpPr txBox="1"/>
          <p:nvPr/>
        </p:nvSpPr>
        <p:spPr>
          <a:xfrm>
            <a:off x="505799" y="285624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a:t>
            </a:r>
          </a:p>
        </p:txBody>
      </p:sp>
      <p:sp>
        <p:nvSpPr>
          <p:cNvPr id="6" name="TextBox 5"/>
          <p:cNvSpPr txBox="1"/>
          <p:nvPr/>
        </p:nvSpPr>
        <p:spPr>
          <a:xfrm>
            <a:off x="1945800" y="28562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5</a:t>
            </a:r>
          </a:p>
        </p:txBody>
      </p:sp>
      <p:sp>
        <p:nvSpPr>
          <p:cNvPr id="7" name="TextBox 6"/>
          <p:cNvSpPr txBox="1"/>
          <p:nvPr/>
        </p:nvSpPr>
        <p:spPr>
          <a:xfrm>
            <a:off x="505799" y="3576239"/>
            <a:ext cx="8124120" cy="11102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Traceback (most recent call last):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File "sum_squares.py", line 4, in &lt;module&gt;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squares_n = squares(number)</a:t>
            </a:r>
          </a:p>
        </p:txBody>
      </p:sp>
      <p:sp>
        <p:nvSpPr>
          <p:cNvPr id="8" name="TextBox 7"/>
          <p:cNvSpPr txBox="1"/>
          <p:nvPr/>
        </p:nvSpPr>
        <p:spPr>
          <a:xfrm>
            <a:off x="505799" y="4614120"/>
            <a:ext cx="73926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NameError: name 'squares' is not defined</a:t>
            </a:r>
          </a:p>
        </p:txBody>
      </p:sp>
      <p:sp>
        <p:nvSpPr>
          <p:cNvPr id="9" name="TextBox 8"/>
          <p:cNvSpPr txBox="1"/>
          <p:nvPr/>
        </p:nvSpPr>
        <p:spPr>
          <a:xfrm>
            <a:off x="505799" y="5736240"/>
            <a:ext cx="57330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Because we have (re)moved its definition.</a:t>
            </a:r>
          </a:p>
        </p:txBody>
      </p:sp>
      <p:sp>
        <p:nvSpPr>
          <p:cNvPr id="10" name="Straight Connector 9"/>
          <p:cNvSpPr/>
          <p:nvPr/>
        </p:nvSpPr>
        <p:spPr>
          <a:xfrm flipV="1">
            <a:off x="3426840" y="5041080"/>
            <a:ext cx="0" cy="673920"/>
          </a:xfrm>
          <a:prstGeom prst="line">
            <a:avLst/>
          </a:prstGeom>
          <a:noFill/>
          <a:ln w="18000">
            <a:solidFill>
              <a:srgbClr val="00FFFF"/>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name="page354">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pPr lvl="0"/>
            <a:fld id="{7E9C1401-5DFA-4B98-979B-A393846BBB0D}" type="slidenum">
              <a:t>354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Modules: a worked example </a:t>
            </a:r>
            <a:r>
              <a:rPr lang="en-GB">
                <a:latin typeface="Liberation Sans" pitchFamily="34"/>
              </a:rPr>
              <a:t>―</a:t>
            </a:r>
            <a:r>
              <a:rPr lang="en-GB"/>
              <a:t> 3a</a:t>
            </a:r>
          </a:p>
        </p:txBody>
      </p:sp>
      <p:sp>
        <p:nvSpPr>
          <p:cNvPr id="3" name="Freeform 2"/>
          <p:cNvSpPr/>
          <p:nvPr/>
        </p:nvSpPr>
        <p:spPr>
          <a:xfrm>
            <a:off x="3160079" y="5603760"/>
            <a:ext cx="302040" cy="3135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FE7F5"/>
          </a:solidFill>
          <a:ln w="0">
            <a:solidFill>
              <a:srgbClr val="80808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4" name="Freeform 3"/>
          <p:cNvSpPr/>
          <p:nvPr/>
        </p:nvSpPr>
        <p:spPr>
          <a:xfrm>
            <a:off x="6579720" y="1823399"/>
            <a:ext cx="302040" cy="3135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FE7F5"/>
          </a:solidFill>
          <a:ln w="0">
            <a:solidFill>
              <a:srgbClr val="80808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5" name="Freeform 4"/>
          <p:cNvSpPr/>
          <p:nvPr/>
        </p:nvSpPr>
        <p:spPr>
          <a:xfrm>
            <a:off x="5293440" y="1832760"/>
            <a:ext cx="4263480" cy="342576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Ctr="0" compatLnSpc="0"/>
          <a:lstStyle/>
          <a:p>
            <a:pPr marL="0" marR="0" lvl="0" indent="0" rtl="0" hangingPunct="0">
              <a:lnSpc>
                <a:spcPct val="100000"/>
              </a:lnSpc>
              <a:spcBef>
                <a:spcPts val="0"/>
              </a:spcBef>
              <a:spcAft>
                <a:spcPts val="0"/>
              </a:spcAft>
              <a:buNone/>
              <a:tabLst/>
            </a:pPr>
            <a:r>
              <a:rPr lang="en-GB" sz="2000" b="0" i="0" u="none" strike="noStrike" kern="1200">
                <a:ln>
                  <a:noFill/>
                </a:ln>
                <a:solidFill>
                  <a:srgbClr val="0000FF"/>
                </a:solidFill>
                <a:latin typeface="Liberation Mono" pitchFamily="49"/>
                <a:ea typeface="WenQuanYi Micro Hei" pitchFamily="2"/>
                <a:cs typeface="Lohit Devanagari" pitchFamily="2"/>
              </a:rPr>
              <a:t>import utils</a:t>
            </a:r>
          </a:p>
          <a:p>
            <a:pPr marL="0" marR="0" lvl="0" indent="0" rtl="0" hangingPunct="0">
              <a:lnSpc>
                <a:spcPct val="100000"/>
              </a:lnSpc>
              <a:spcBef>
                <a:spcPts val="0"/>
              </a:spcBef>
              <a:spcAft>
                <a:spcPts val="0"/>
              </a:spcAft>
              <a:buNone/>
              <a:tabLst/>
            </a:pPr>
            <a:endParaRPr lang="en-GB" sz="2000" b="0" i="0" u="none" strike="noStrike" kern="1200">
              <a:ln>
                <a:noFill/>
              </a:ln>
              <a:solidFill>
                <a:srgbClr val="0000FF"/>
              </a:solidFill>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endParaRPr lang="en-GB" sz="2000" b="0" i="0" u="none" strike="noStrike" kern="1200">
              <a:ln>
                <a:noFill/>
              </a:ln>
              <a:solidFill>
                <a:srgbClr val="0000FF"/>
              </a:solidFill>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text = input('Number? ')</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number = int(text)</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squares_n = </a:t>
            </a:r>
            <a:r>
              <a:rPr lang="en-GB" sz="2000" b="0" i="0" u="none" strike="noStrike" kern="1200">
                <a:ln>
                  <a:noFill/>
                </a:ln>
                <a:solidFill>
                  <a:srgbClr val="008000"/>
                </a:solidFill>
                <a:latin typeface="Liberation Mono" pitchFamily="49"/>
                <a:ea typeface="WenQuanYi Micro Hei" pitchFamily="2"/>
                <a:cs typeface="Lohit Devanagari" pitchFamily="2"/>
              </a:rPr>
              <a:t>squares</a:t>
            </a:r>
            <a:r>
              <a:rPr lang="en-GB" sz="2000" b="0" i="0" u="none" strike="noStrike" kern="1200">
                <a:ln>
                  <a:noFill/>
                </a:ln>
                <a:latin typeface="Liberation Mono" pitchFamily="49"/>
                <a:ea typeface="WenQuanYi Micro Hei" pitchFamily="2"/>
                <a:cs typeface="Lohit Devanagari" pitchFamily="2"/>
              </a:rPr>
              <a:t>(number)</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total_n = </a:t>
            </a:r>
            <a:r>
              <a:rPr lang="en-GB" sz="2000" b="0" i="0" u="none" strike="noStrike" kern="1200">
                <a:ln>
                  <a:noFill/>
                </a:ln>
                <a:solidFill>
                  <a:srgbClr val="800000"/>
                </a:solidFill>
                <a:latin typeface="Liberation Mono" pitchFamily="49"/>
                <a:ea typeface="WenQuanYi Micro Hei" pitchFamily="2"/>
                <a:cs typeface="Lohit Devanagari" pitchFamily="2"/>
              </a:rPr>
              <a:t>total</a:t>
            </a:r>
            <a:r>
              <a:rPr lang="en-GB" sz="2000" b="0" i="0" u="none" strike="noStrike" kern="1200">
                <a:ln>
                  <a:noFill/>
                </a:ln>
                <a:latin typeface="Liberation Mono" pitchFamily="49"/>
                <a:ea typeface="WenQuanYi Micro Hei" pitchFamily="2"/>
                <a:cs typeface="Lohit Devanagari" pitchFamily="2"/>
              </a:rPr>
              <a:t>(squares_n)</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print(total_n)</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p:txBody>
      </p:sp>
      <p:sp>
        <p:nvSpPr>
          <p:cNvPr id="6" name="Freeform 5"/>
          <p:cNvSpPr/>
          <p:nvPr/>
        </p:nvSpPr>
        <p:spPr>
          <a:xfrm>
            <a:off x="302040" y="1833839"/>
            <a:ext cx="4415760" cy="407808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Ctr="0" compatLnSpc="0"/>
          <a:lstStyle/>
          <a:p>
            <a:pPr marL="0" marR="0" lvl="0" indent="0" rtl="0" hangingPunct="0">
              <a:lnSpc>
                <a:spcPct val="100000"/>
              </a:lnSpc>
              <a:spcBef>
                <a:spcPts val="0"/>
              </a:spcBef>
              <a:spcAft>
                <a:spcPts val="0"/>
              </a:spcAft>
              <a:buNone/>
              <a:tabLst/>
            </a:pPr>
            <a:r>
              <a:rPr lang="en-GB" sz="2000" b="0" i="0" u="none" strike="noStrike" kern="1200">
                <a:ln>
                  <a:noFill/>
                </a:ln>
                <a:solidFill>
                  <a:srgbClr val="008000"/>
                </a:solidFill>
                <a:latin typeface="Liberation Mono" pitchFamily="49"/>
                <a:ea typeface="WenQuanYi Micro Hei" pitchFamily="2"/>
                <a:cs typeface="Lohit Devanagari" pitchFamily="2"/>
              </a:rPr>
              <a:t>def squares(limit):</a:t>
            </a:r>
          </a:p>
          <a:p>
            <a:pPr marL="0" marR="0" lvl="0" indent="0" rtl="0" hangingPunct="0">
              <a:lnSpc>
                <a:spcPct val="100000"/>
              </a:lnSpc>
              <a:spcBef>
                <a:spcPts val="0"/>
              </a:spcBef>
              <a:spcAft>
                <a:spcPts val="0"/>
              </a:spcAft>
              <a:buNone/>
              <a:tabLst/>
            </a:pPr>
            <a:r>
              <a:rPr lang="en-GB" sz="2000" b="0" i="0" u="none" strike="noStrike" kern="1200">
                <a:ln>
                  <a:noFill/>
                </a:ln>
                <a:solidFill>
                  <a:srgbClr val="008000"/>
                </a:solidFill>
                <a:latin typeface="Liberation Mono" pitchFamily="49"/>
                <a:ea typeface="WenQuanYi Micro Hei" pitchFamily="2"/>
                <a:cs typeface="Lohit Devanagari" pitchFamily="2"/>
              </a:rPr>
              <a:t>    answer = []</a:t>
            </a:r>
          </a:p>
          <a:p>
            <a:pPr marL="0" marR="0" lvl="0" indent="0" rtl="0" hangingPunct="0">
              <a:lnSpc>
                <a:spcPct val="100000"/>
              </a:lnSpc>
              <a:spcBef>
                <a:spcPts val="0"/>
              </a:spcBef>
              <a:spcAft>
                <a:spcPts val="0"/>
              </a:spcAft>
              <a:buNone/>
              <a:tabLst/>
            </a:pPr>
            <a:r>
              <a:rPr lang="en-GB" sz="2000" b="0" i="0" u="none" strike="noStrike" kern="1200">
                <a:ln>
                  <a:noFill/>
                </a:ln>
                <a:solidFill>
                  <a:srgbClr val="008000"/>
                </a:solidFill>
                <a:latin typeface="Liberation Mono" pitchFamily="49"/>
                <a:ea typeface="WenQuanYi Micro Hei" pitchFamily="2"/>
                <a:cs typeface="Lohit Devanagari" pitchFamily="2"/>
              </a:rPr>
              <a:t>    for n in range(0,limit):</a:t>
            </a:r>
          </a:p>
          <a:p>
            <a:pPr marL="0" marR="0" lvl="0" indent="0" rtl="0" hangingPunct="0">
              <a:lnSpc>
                <a:spcPct val="100000"/>
              </a:lnSpc>
              <a:spcBef>
                <a:spcPts val="0"/>
              </a:spcBef>
              <a:spcAft>
                <a:spcPts val="0"/>
              </a:spcAft>
              <a:buNone/>
              <a:tabLst/>
            </a:pPr>
            <a:r>
              <a:rPr lang="en-GB" sz="2000" b="0" i="0" u="none" strike="noStrike" kern="1200">
                <a:ln>
                  <a:noFill/>
                </a:ln>
                <a:solidFill>
                  <a:srgbClr val="008000"/>
                </a:solidFill>
                <a:latin typeface="Liberation Mono" pitchFamily="49"/>
                <a:ea typeface="WenQuanYi Micro Hei" pitchFamily="2"/>
                <a:cs typeface="Lohit Devanagari" pitchFamily="2"/>
              </a:rPr>
              <a:t>        answer.append(n**2)</a:t>
            </a:r>
          </a:p>
          <a:p>
            <a:pPr marL="0" marR="0" lvl="0" indent="0" rtl="0" hangingPunct="0">
              <a:lnSpc>
                <a:spcPct val="100000"/>
              </a:lnSpc>
              <a:spcBef>
                <a:spcPts val="0"/>
              </a:spcBef>
              <a:spcAft>
                <a:spcPts val="0"/>
              </a:spcAft>
              <a:buNone/>
              <a:tabLst/>
            </a:pPr>
            <a:r>
              <a:rPr lang="en-GB" sz="2000" b="0" i="0" u="none" strike="noStrike" kern="1200">
                <a:ln>
                  <a:noFill/>
                </a:ln>
                <a:solidFill>
                  <a:srgbClr val="008000"/>
                </a:solidFill>
                <a:latin typeface="Liberation Mono" pitchFamily="49"/>
                <a:ea typeface="WenQuanYi Micro Hei" pitchFamily="2"/>
                <a:cs typeface="Lohit Devanagari" pitchFamily="2"/>
              </a:rPr>
              <a:t>    return answer</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000" b="0" i="0" u="none" strike="noStrike" kern="1200">
                <a:ln>
                  <a:noFill/>
                </a:ln>
                <a:solidFill>
                  <a:srgbClr val="800000"/>
                </a:solidFill>
                <a:latin typeface="Liberation Mono" pitchFamily="49"/>
                <a:ea typeface="WenQuanYi Micro Hei" pitchFamily="2"/>
                <a:cs typeface="Lohit Devanagari" pitchFamily="2"/>
              </a:rPr>
              <a:t>def total(numbers):</a:t>
            </a:r>
          </a:p>
          <a:p>
            <a:pPr marL="0" marR="0" lvl="0" indent="0" rtl="0" hangingPunct="0">
              <a:lnSpc>
                <a:spcPct val="100000"/>
              </a:lnSpc>
              <a:spcBef>
                <a:spcPts val="0"/>
              </a:spcBef>
              <a:spcAft>
                <a:spcPts val="0"/>
              </a:spcAft>
              <a:buNone/>
              <a:tabLst/>
            </a:pPr>
            <a:r>
              <a:rPr lang="en-GB" sz="2000" b="0" i="0" u="none" strike="noStrike" kern="1200">
                <a:ln>
                  <a:noFill/>
                </a:ln>
                <a:solidFill>
                  <a:srgbClr val="800000"/>
                </a:solidFill>
                <a:latin typeface="Liberation Mono" pitchFamily="49"/>
                <a:ea typeface="WenQuanYi Micro Hei" pitchFamily="2"/>
                <a:cs typeface="Lohit Devanagari" pitchFamily="2"/>
              </a:rPr>
              <a:t>    sum_so_far = 0</a:t>
            </a:r>
          </a:p>
          <a:p>
            <a:pPr marL="0" marR="0" lvl="0" indent="0" rtl="0" hangingPunct="0">
              <a:lnSpc>
                <a:spcPct val="100000"/>
              </a:lnSpc>
              <a:spcBef>
                <a:spcPts val="0"/>
              </a:spcBef>
              <a:spcAft>
                <a:spcPts val="0"/>
              </a:spcAft>
              <a:buNone/>
              <a:tabLst/>
            </a:pPr>
            <a:r>
              <a:rPr lang="en-GB" sz="2000" b="0" i="0" u="none" strike="noStrike" kern="1200">
                <a:ln>
                  <a:noFill/>
                </a:ln>
                <a:solidFill>
                  <a:srgbClr val="800000"/>
                </a:solidFill>
                <a:latin typeface="Liberation Mono" pitchFamily="49"/>
                <a:ea typeface="WenQuanYi Micro Hei" pitchFamily="2"/>
                <a:cs typeface="Lohit Devanagari" pitchFamily="2"/>
              </a:rPr>
              <a:t>    for number in numbers:</a:t>
            </a:r>
          </a:p>
          <a:p>
            <a:pPr marL="0" marR="0" lvl="0" indent="0" rtl="0" hangingPunct="0">
              <a:lnSpc>
                <a:spcPct val="100000"/>
              </a:lnSpc>
              <a:spcBef>
                <a:spcPts val="0"/>
              </a:spcBef>
              <a:spcAft>
                <a:spcPts val="0"/>
              </a:spcAft>
              <a:buNone/>
              <a:tabLst/>
            </a:pPr>
            <a:r>
              <a:rPr lang="en-GB" sz="2000" b="0" i="0" u="none" strike="noStrike" kern="1200">
                <a:ln>
                  <a:noFill/>
                </a:ln>
                <a:solidFill>
                  <a:srgbClr val="800000"/>
                </a:solidFill>
                <a:latin typeface="Liberation Mono" pitchFamily="49"/>
                <a:ea typeface="WenQuanYi Micro Hei" pitchFamily="2"/>
                <a:cs typeface="Lohit Devanagari" pitchFamily="2"/>
              </a:rPr>
              <a:t>        sum_so_far += number</a:t>
            </a:r>
          </a:p>
          <a:p>
            <a:pPr marL="0" marR="0" lvl="0" indent="0" rtl="0" hangingPunct="0">
              <a:lnSpc>
                <a:spcPct val="100000"/>
              </a:lnSpc>
              <a:spcBef>
                <a:spcPts val="0"/>
              </a:spcBef>
              <a:spcAft>
                <a:spcPts val="0"/>
              </a:spcAft>
              <a:buNone/>
              <a:tabLst/>
            </a:pPr>
            <a:r>
              <a:rPr lang="en-GB" sz="2000" b="0" i="0" u="none" strike="noStrike" kern="1200">
                <a:ln>
                  <a:noFill/>
                </a:ln>
                <a:solidFill>
                  <a:srgbClr val="800000"/>
                </a:solidFill>
                <a:latin typeface="Liberation Mono" pitchFamily="49"/>
                <a:ea typeface="WenQuanYi Micro Hei" pitchFamily="2"/>
                <a:cs typeface="Lohit Devanagari" pitchFamily="2"/>
              </a:rPr>
              <a:t>    return sum_so_far</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p:txBody>
      </p:sp>
      <p:sp>
        <p:nvSpPr>
          <p:cNvPr id="7" name="TextBox 6"/>
          <p:cNvSpPr txBox="1"/>
          <p:nvPr/>
        </p:nvSpPr>
        <p:spPr>
          <a:xfrm>
            <a:off x="2691360" y="557532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utils.py</a:t>
            </a:r>
          </a:p>
        </p:txBody>
      </p:sp>
      <p:sp>
        <p:nvSpPr>
          <p:cNvPr id="8" name="TextBox 7"/>
          <p:cNvSpPr txBox="1"/>
          <p:nvPr/>
        </p:nvSpPr>
        <p:spPr>
          <a:xfrm>
            <a:off x="6549480" y="485532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sum_squares.py</a:t>
            </a:r>
          </a:p>
        </p:txBody>
      </p:sp>
      <p:cxnSp>
        <p:nvCxnSpPr>
          <p:cNvPr id="9" name="Curved Connector 8"/>
          <p:cNvCxnSpPr>
            <a:stCxn id="4" idx="2"/>
            <a:endCxn id="3" idx="0"/>
          </p:cNvCxnSpPr>
          <p:nvPr/>
        </p:nvCxnSpPr>
        <p:spPr>
          <a:xfrm rot="5400000">
            <a:off x="3287520" y="2160539"/>
            <a:ext cx="3466801" cy="3419641"/>
          </a:xfrm>
          <a:prstGeom prst="curvedConnector3">
            <a:avLst/>
          </a:prstGeom>
          <a:noFill/>
          <a:ln w="54000">
            <a:solidFill>
              <a:srgbClr val="800080"/>
            </a:solidFill>
            <a:prstDash val="solid"/>
            <a:tailEnd type="arrow"/>
          </a:ln>
        </p:spPr>
      </p:cxnSp>
      <p:sp>
        <p:nvSpPr>
          <p:cNvPr id="10" name="TextBox 9"/>
          <p:cNvSpPr txBox="1"/>
          <p:nvPr/>
        </p:nvSpPr>
        <p:spPr>
          <a:xfrm>
            <a:off x="5284800" y="5871600"/>
            <a:ext cx="1954800" cy="109188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import</a:t>
            </a:r>
            <a:r>
              <a:rPr lang="en-GB" sz="2400" b="0" i="0" u="none" strike="noStrike" kern="1200">
                <a:ln>
                  <a:noFill/>
                </a:ln>
                <a:latin typeface="Liberation Sans" pitchFamily="18"/>
                <a:ea typeface="WenQuanYi Micro Hei" pitchFamily="2"/>
                <a:cs typeface="Lohit Devanagari" pitchFamily="2"/>
              </a:rPr>
              <a:t>: Make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 reference to</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other file.</a:t>
            </a:r>
          </a:p>
        </p:txBody>
      </p:sp>
      <p:sp>
        <p:nvSpPr>
          <p:cNvPr id="11" name="TextBox 10"/>
          <p:cNvSpPr txBox="1"/>
          <p:nvPr/>
        </p:nvSpPr>
        <p:spPr>
          <a:xfrm>
            <a:off x="302040" y="6222959"/>
            <a:ext cx="2817360" cy="110412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import utils</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and </a:t>
            </a:r>
            <a:r>
              <a:rPr lang="en-GB" sz="2400" b="0" i="1" u="none" strike="noStrike" kern="1200">
                <a:ln>
                  <a:noFill/>
                </a:ln>
                <a:latin typeface="Liberation Sans" pitchFamily="18"/>
                <a:ea typeface="WenQuanYi Micro Hei" pitchFamily="2"/>
                <a:cs typeface="Lohit Devanagari" pitchFamily="2"/>
              </a:rPr>
              <a:t>not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import utils.py</a:t>
            </a:r>
          </a:p>
        </p:txBody>
      </p:sp>
      <p:cxnSp>
        <p:nvCxnSpPr>
          <p:cNvPr id="12" name="Elbow Connector 11"/>
          <p:cNvCxnSpPr>
            <a:stCxn id="11" idx="3"/>
            <a:endCxn id="7" idx="2"/>
          </p:cNvCxnSpPr>
          <p:nvPr/>
        </p:nvCxnSpPr>
        <p:spPr>
          <a:xfrm flipV="1">
            <a:off x="3119400" y="5993640"/>
            <a:ext cx="340560" cy="781379"/>
          </a:xfrm>
          <a:prstGeom prst="bentConnector2">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name="page355">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pPr lvl="0"/>
            <a:fld id="{239FEDAB-88B2-4F75-9397-266BB6F6DDE3}" type="slidenum">
              <a:t>355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Modules: a worked example </a:t>
            </a:r>
            <a:r>
              <a:rPr lang="en-GB">
                <a:latin typeface="Liberation Sans" pitchFamily="34"/>
              </a:rPr>
              <a:t>―</a:t>
            </a:r>
            <a:r>
              <a:rPr lang="en-GB"/>
              <a:t> 3b</a:t>
            </a:r>
          </a:p>
        </p:txBody>
      </p:sp>
      <p:sp>
        <p:nvSpPr>
          <p:cNvPr id="3" name="TextBox 2"/>
          <p:cNvSpPr txBox="1"/>
          <p:nvPr/>
        </p:nvSpPr>
        <p:spPr>
          <a:xfrm>
            <a:off x="496800" y="21366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4" name="TextBox 3"/>
          <p:cNvSpPr txBox="1"/>
          <p:nvPr/>
        </p:nvSpPr>
        <p:spPr>
          <a:xfrm>
            <a:off x="862559" y="2136600"/>
            <a:ext cx="40975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python3 sum_squares.py</a:t>
            </a:r>
          </a:p>
        </p:txBody>
      </p:sp>
      <p:sp>
        <p:nvSpPr>
          <p:cNvPr id="5" name="TextBox 4"/>
          <p:cNvSpPr txBox="1"/>
          <p:nvPr/>
        </p:nvSpPr>
        <p:spPr>
          <a:xfrm>
            <a:off x="496800" y="285660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a:t>
            </a:r>
          </a:p>
        </p:txBody>
      </p:sp>
      <p:sp>
        <p:nvSpPr>
          <p:cNvPr id="6" name="TextBox 5"/>
          <p:cNvSpPr txBox="1"/>
          <p:nvPr/>
        </p:nvSpPr>
        <p:spPr>
          <a:xfrm>
            <a:off x="1936800" y="28566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5</a:t>
            </a:r>
          </a:p>
        </p:txBody>
      </p:sp>
      <p:sp>
        <p:nvSpPr>
          <p:cNvPr id="7" name="TextBox 6"/>
          <p:cNvSpPr txBox="1"/>
          <p:nvPr/>
        </p:nvSpPr>
        <p:spPr>
          <a:xfrm>
            <a:off x="496800" y="3576600"/>
            <a:ext cx="8124120" cy="11102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Traceback (most recent call last):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File "sum_squares.py", line 4, in &lt;module&gt;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squares_n = squares(number)</a:t>
            </a:r>
          </a:p>
        </p:txBody>
      </p:sp>
      <p:sp>
        <p:nvSpPr>
          <p:cNvPr id="8" name="TextBox 7"/>
          <p:cNvSpPr txBox="1"/>
          <p:nvPr/>
        </p:nvSpPr>
        <p:spPr>
          <a:xfrm>
            <a:off x="496800" y="4614480"/>
            <a:ext cx="73926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NameError: name 'squares' is not defined</a:t>
            </a:r>
          </a:p>
        </p:txBody>
      </p:sp>
      <p:sp>
        <p:nvSpPr>
          <p:cNvPr id="9" name="TextBox 8"/>
          <p:cNvSpPr txBox="1"/>
          <p:nvPr/>
        </p:nvSpPr>
        <p:spPr>
          <a:xfrm>
            <a:off x="496800" y="5736600"/>
            <a:ext cx="397115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Still can’t find the function(s).</a:t>
            </a:r>
          </a:p>
        </p:txBody>
      </p:sp>
      <p:sp>
        <p:nvSpPr>
          <p:cNvPr id="10" name="Straight Connector 9"/>
          <p:cNvSpPr/>
          <p:nvPr/>
        </p:nvSpPr>
        <p:spPr>
          <a:xfrm flipV="1">
            <a:off x="3417840" y="5041440"/>
            <a:ext cx="0" cy="673920"/>
          </a:xfrm>
          <a:prstGeom prst="line">
            <a:avLst/>
          </a:prstGeom>
          <a:noFill/>
          <a:ln w="18000">
            <a:solidFill>
              <a:srgbClr val="00FFFF"/>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name="page356">
    <p:spTree>
      <p:nvGrpSpPr>
        <p:cNvPr id="1" name=""/>
        <p:cNvGrpSpPr/>
        <p:nvPr/>
      </p:nvGrpSpPr>
      <p:grpSpPr>
        <a:xfrm>
          <a:off x="0" y="0"/>
          <a:ext cx="0" cy="0"/>
          <a:chOff x="0" y="0"/>
          <a:chExt cx="0" cy="0"/>
        </a:xfrm>
      </p:grpSpPr>
      <p:sp>
        <p:nvSpPr>
          <p:cNvPr id="17" name="Slide Number Placeholder 1"/>
          <p:cNvSpPr>
            <a:spLocks noGrp="1"/>
          </p:cNvSpPr>
          <p:nvPr>
            <p:ph type="sldNum" sz="quarter" idx="10"/>
          </p:nvPr>
        </p:nvSpPr>
        <p:spPr/>
        <p:txBody>
          <a:bodyPr/>
          <a:lstStyle/>
          <a:p>
            <a:pPr lvl="0"/>
            <a:fld id="{6EA4F8E8-817D-40D9-9081-74936568FB34}" type="slidenum">
              <a:t>356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dirty="0"/>
              <a:t>Modules: a worked example </a:t>
            </a:r>
            <a:r>
              <a:rPr lang="en-GB" dirty="0">
                <a:latin typeface="Liberation Sans" pitchFamily="34"/>
              </a:rPr>
              <a:t>―</a:t>
            </a:r>
            <a:r>
              <a:rPr lang="en-GB" dirty="0"/>
              <a:t> 4a</a:t>
            </a:r>
          </a:p>
        </p:txBody>
      </p:sp>
      <p:sp>
        <p:nvSpPr>
          <p:cNvPr id="3" name="Freeform 2"/>
          <p:cNvSpPr/>
          <p:nvPr/>
        </p:nvSpPr>
        <p:spPr>
          <a:xfrm>
            <a:off x="5644080" y="2003039"/>
            <a:ext cx="302040" cy="3135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FE7F5"/>
          </a:solidFill>
          <a:ln w="0">
            <a:solidFill>
              <a:srgbClr val="80808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4" name="Freeform 3"/>
          <p:cNvSpPr/>
          <p:nvPr/>
        </p:nvSpPr>
        <p:spPr>
          <a:xfrm>
            <a:off x="6363720" y="3262680"/>
            <a:ext cx="302040" cy="3135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FE7F5"/>
          </a:solidFill>
          <a:ln w="0">
            <a:solidFill>
              <a:srgbClr val="80808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5" name="Freeform 4"/>
          <p:cNvSpPr/>
          <p:nvPr/>
        </p:nvSpPr>
        <p:spPr>
          <a:xfrm>
            <a:off x="4357440" y="1832040"/>
            <a:ext cx="5177880" cy="342576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Ctr="0" compatLnSpc="0"/>
          <a:lstStyle/>
          <a:p>
            <a:pPr marL="0" marR="0" lvl="0" indent="0" rtl="0" hangingPunct="0">
              <a:lnSpc>
                <a:spcPct val="100000"/>
              </a:lnSpc>
              <a:spcBef>
                <a:spcPts val="0"/>
              </a:spcBef>
              <a:spcAft>
                <a:spcPts val="0"/>
              </a:spcAft>
              <a:buNone/>
              <a:tabLst/>
            </a:pPr>
            <a:r>
              <a:rPr lang="en-GB" sz="2000" b="0" i="0" u="none" strike="noStrike" kern="1200">
                <a:ln>
                  <a:noFill/>
                </a:ln>
                <a:solidFill>
                  <a:srgbClr val="0000FF"/>
                </a:solidFill>
                <a:latin typeface="Liberation Mono" pitchFamily="49"/>
                <a:ea typeface="WenQuanYi Micro Hei" pitchFamily="2"/>
                <a:cs typeface="Lohit Devanagari" pitchFamily="2"/>
              </a:rPr>
              <a:t>import utils</a:t>
            </a:r>
          </a:p>
          <a:p>
            <a:pPr marL="0" marR="0" lvl="0" indent="0" rtl="0" hangingPunct="0">
              <a:lnSpc>
                <a:spcPct val="100000"/>
              </a:lnSpc>
              <a:spcBef>
                <a:spcPts val="0"/>
              </a:spcBef>
              <a:spcAft>
                <a:spcPts val="0"/>
              </a:spcAft>
              <a:buNone/>
              <a:tabLst/>
            </a:pPr>
            <a:endParaRPr lang="en-GB" sz="2000" b="0" i="0" u="none" strike="noStrike" kern="1200">
              <a:ln>
                <a:noFill/>
              </a:ln>
              <a:solidFill>
                <a:srgbClr val="0000FF"/>
              </a:solidFill>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endParaRPr lang="en-GB" sz="2000" b="0" i="0" u="none" strike="noStrike" kern="1200">
              <a:ln>
                <a:noFill/>
              </a:ln>
              <a:solidFill>
                <a:srgbClr val="0000FF"/>
              </a:solidFill>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text = input('Number? ')</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number = int(text)</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squares_n = </a:t>
            </a:r>
            <a:r>
              <a:rPr lang="en-GB" sz="2000" b="0" i="0" u="none" strike="noStrike" kern="1200">
                <a:ln>
                  <a:noFill/>
                </a:ln>
                <a:solidFill>
                  <a:srgbClr val="0000FF"/>
                </a:solidFill>
                <a:latin typeface="Liberation Mono" pitchFamily="49"/>
                <a:ea typeface="WenQuanYi Micro Hei" pitchFamily="2"/>
                <a:cs typeface="Lohit Devanagari" pitchFamily="2"/>
              </a:rPr>
              <a:t>utils.</a:t>
            </a:r>
            <a:r>
              <a:rPr lang="en-GB" sz="2000" b="0" i="0" u="none" strike="noStrike" kern="1200">
                <a:ln>
                  <a:noFill/>
                </a:ln>
                <a:solidFill>
                  <a:srgbClr val="008000"/>
                </a:solidFill>
                <a:latin typeface="Liberation Mono" pitchFamily="49"/>
                <a:ea typeface="WenQuanYi Micro Hei" pitchFamily="2"/>
                <a:cs typeface="Lohit Devanagari" pitchFamily="2"/>
              </a:rPr>
              <a:t>squares</a:t>
            </a:r>
            <a:r>
              <a:rPr lang="en-GB" sz="2000" b="0" i="0" u="none" strike="noStrike" kern="1200">
                <a:ln>
                  <a:noFill/>
                </a:ln>
                <a:latin typeface="Liberation Mono" pitchFamily="49"/>
                <a:ea typeface="WenQuanYi Micro Hei" pitchFamily="2"/>
                <a:cs typeface="Lohit Devanagari" pitchFamily="2"/>
              </a:rPr>
              <a:t>(number)</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total_n = </a:t>
            </a:r>
            <a:r>
              <a:rPr lang="en-GB" sz="2000" b="0" i="0" u="none" strike="noStrike" kern="1200">
                <a:ln>
                  <a:noFill/>
                </a:ln>
                <a:solidFill>
                  <a:srgbClr val="0000FF"/>
                </a:solidFill>
                <a:latin typeface="Liberation Mono" pitchFamily="49"/>
                <a:ea typeface="WenQuanYi Micro Hei" pitchFamily="2"/>
                <a:cs typeface="Lohit Devanagari" pitchFamily="2"/>
              </a:rPr>
              <a:t>utils.</a:t>
            </a:r>
            <a:r>
              <a:rPr lang="en-GB" sz="2000" b="0" i="0" u="none" strike="noStrike" kern="1200">
                <a:ln>
                  <a:noFill/>
                </a:ln>
                <a:solidFill>
                  <a:srgbClr val="800000"/>
                </a:solidFill>
                <a:latin typeface="Liberation Mono" pitchFamily="49"/>
                <a:ea typeface="WenQuanYi Micro Hei" pitchFamily="2"/>
                <a:cs typeface="Lohit Devanagari" pitchFamily="2"/>
              </a:rPr>
              <a:t>total</a:t>
            </a:r>
            <a:r>
              <a:rPr lang="en-GB" sz="2000" b="0" i="0" u="none" strike="noStrike" kern="1200">
                <a:ln>
                  <a:noFill/>
                </a:ln>
                <a:latin typeface="Liberation Mono" pitchFamily="49"/>
                <a:ea typeface="WenQuanYi Micro Hei" pitchFamily="2"/>
                <a:cs typeface="Lohit Devanagari" pitchFamily="2"/>
              </a:rPr>
              <a:t>(squares_n)</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print(total_n)</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p:txBody>
      </p:sp>
      <p:sp>
        <p:nvSpPr>
          <p:cNvPr id="6" name="TextBox 5"/>
          <p:cNvSpPr txBox="1"/>
          <p:nvPr/>
        </p:nvSpPr>
        <p:spPr>
          <a:xfrm>
            <a:off x="6153480" y="485460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sum_squares.py</a:t>
            </a:r>
          </a:p>
        </p:txBody>
      </p:sp>
      <p:cxnSp>
        <p:nvCxnSpPr>
          <p:cNvPr id="7" name="Curved Connector 6"/>
          <p:cNvCxnSpPr>
            <a:stCxn id="4" idx="0"/>
            <a:endCxn id="3" idx="2"/>
          </p:cNvCxnSpPr>
          <p:nvPr/>
        </p:nvCxnSpPr>
        <p:spPr>
          <a:xfrm rot="16200000" flipV="1">
            <a:off x="5681880" y="2429820"/>
            <a:ext cx="946081" cy="719640"/>
          </a:xfrm>
          <a:prstGeom prst="curvedConnector3">
            <a:avLst/>
          </a:prstGeom>
          <a:noFill/>
          <a:ln w="54000">
            <a:solidFill>
              <a:srgbClr val="800080"/>
            </a:solidFill>
            <a:prstDash val="solid"/>
            <a:tailEnd type="arrow"/>
          </a:ln>
        </p:spPr>
      </p:cxnSp>
      <p:sp>
        <p:nvSpPr>
          <p:cNvPr id="8" name="TextBox 7"/>
          <p:cNvSpPr txBox="1"/>
          <p:nvPr/>
        </p:nvSpPr>
        <p:spPr>
          <a:xfrm>
            <a:off x="5284800" y="5870880"/>
            <a:ext cx="2241360" cy="143172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utils.</a:t>
            </a: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WenQuanYi Micro Hei" pitchFamily="2"/>
                <a:cs typeface="Lohit Devanagari" pitchFamily="2"/>
              </a:rPr>
              <a:t>: Identify</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functions</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as coming from</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module.</a:t>
            </a:r>
          </a:p>
        </p:txBody>
      </p:sp>
      <p:grpSp>
        <p:nvGrpSpPr>
          <p:cNvPr id="9" name="Group 8"/>
          <p:cNvGrpSpPr/>
          <p:nvPr/>
        </p:nvGrpSpPr>
        <p:grpSpPr>
          <a:xfrm>
            <a:off x="162720" y="2552040"/>
            <a:ext cx="2817360" cy="958320"/>
            <a:chOff x="162720" y="2552040"/>
            <a:chExt cx="2817360" cy="958320"/>
          </a:xfrm>
        </p:grpSpPr>
        <p:sp>
          <p:nvSpPr>
            <p:cNvPr id="10" name="TextBox 9"/>
            <p:cNvSpPr txBox="1"/>
            <p:nvPr/>
          </p:nvSpPr>
          <p:spPr>
            <a:xfrm>
              <a:off x="162720" y="255204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squares()</a:t>
              </a:r>
            </a:p>
          </p:txBody>
        </p:sp>
        <p:sp>
          <p:nvSpPr>
            <p:cNvPr id="11" name="TextBox 10"/>
            <p:cNvSpPr txBox="1"/>
            <p:nvPr/>
          </p:nvSpPr>
          <p:spPr>
            <a:xfrm>
              <a:off x="162720" y="309204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utils.squares()</a:t>
              </a:r>
            </a:p>
          </p:txBody>
        </p:sp>
        <p:sp>
          <p:nvSpPr>
            <p:cNvPr id="12" name="Straight Connector 11"/>
            <p:cNvSpPr/>
            <p:nvPr/>
          </p:nvSpPr>
          <p:spPr>
            <a:xfrm>
              <a:off x="1882080" y="2761200"/>
              <a:ext cx="882720" cy="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grpSp>
      <p:grpSp>
        <p:nvGrpSpPr>
          <p:cNvPr id="13" name="Group 12"/>
          <p:cNvGrpSpPr/>
          <p:nvPr/>
        </p:nvGrpSpPr>
        <p:grpSpPr>
          <a:xfrm>
            <a:off x="162720" y="3939480"/>
            <a:ext cx="2602080" cy="958320"/>
            <a:chOff x="162720" y="3939480"/>
            <a:chExt cx="2602080" cy="958320"/>
          </a:xfrm>
        </p:grpSpPr>
        <p:sp>
          <p:nvSpPr>
            <p:cNvPr id="14" name="TextBox 13"/>
            <p:cNvSpPr txBox="1"/>
            <p:nvPr/>
          </p:nvSpPr>
          <p:spPr>
            <a:xfrm>
              <a:off x="162720" y="393948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total()</a:t>
              </a:r>
            </a:p>
          </p:txBody>
        </p:sp>
        <p:sp>
          <p:nvSpPr>
            <p:cNvPr id="15" name="TextBox 14"/>
            <p:cNvSpPr txBox="1"/>
            <p:nvPr/>
          </p:nvSpPr>
          <p:spPr>
            <a:xfrm>
              <a:off x="162720" y="447948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utils.total()</a:t>
              </a:r>
            </a:p>
          </p:txBody>
        </p:sp>
        <p:sp>
          <p:nvSpPr>
            <p:cNvPr id="16" name="Straight Connector 15"/>
            <p:cNvSpPr/>
            <p:nvPr/>
          </p:nvSpPr>
          <p:spPr>
            <a:xfrm>
              <a:off x="1882080" y="4148639"/>
              <a:ext cx="882720" cy="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name="page357">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pPr lvl="0"/>
            <a:fld id="{9CFF6D07-E41C-45A3-8E54-855B5555F548}" type="slidenum">
              <a:t>357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dirty="0"/>
              <a:t>Modules: a worked example </a:t>
            </a:r>
            <a:r>
              <a:rPr lang="en-GB" dirty="0">
                <a:latin typeface="Liberation Sans" pitchFamily="34"/>
              </a:rPr>
              <a:t>―</a:t>
            </a:r>
            <a:r>
              <a:rPr lang="en-GB" dirty="0"/>
              <a:t> 4b</a:t>
            </a:r>
          </a:p>
        </p:txBody>
      </p:sp>
      <p:sp>
        <p:nvSpPr>
          <p:cNvPr id="3" name="TextBox 2"/>
          <p:cNvSpPr txBox="1"/>
          <p:nvPr/>
        </p:nvSpPr>
        <p:spPr>
          <a:xfrm>
            <a:off x="505799" y="21362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4" name="TextBox 3"/>
          <p:cNvSpPr txBox="1"/>
          <p:nvPr/>
        </p:nvSpPr>
        <p:spPr>
          <a:xfrm>
            <a:off x="871559" y="2136240"/>
            <a:ext cx="40975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python3 sum_squares.py</a:t>
            </a:r>
          </a:p>
        </p:txBody>
      </p:sp>
      <p:sp>
        <p:nvSpPr>
          <p:cNvPr id="5" name="TextBox 4"/>
          <p:cNvSpPr txBox="1"/>
          <p:nvPr/>
        </p:nvSpPr>
        <p:spPr>
          <a:xfrm>
            <a:off x="505799" y="285624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a:t>
            </a:r>
          </a:p>
        </p:txBody>
      </p:sp>
      <p:sp>
        <p:nvSpPr>
          <p:cNvPr id="6" name="TextBox 5"/>
          <p:cNvSpPr txBox="1"/>
          <p:nvPr/>
        </p:nvSpPr>
        <p:spPr>
          <a:xfrm>
            <a:off x="1945800" y="28562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5</a:t>
            </a:r>
          </a:p>
        </p:txBody>
      </p:sp>
      <p:sp>
        <p:nvSpPr>
          <p:cNvPr id="7" name="TextBox 6"/>
          <p:cNvSpPr txBox="1"/>
          <p:nvPr/>
        </p:nvSpPr>
        <p:spPr>
          <a:xfrm>
            <a:off x="505799" y="3576239"/>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30</a:t>
            </a:r>
          </a:p>
        </p:txBody>
      </p:sp>
      <p:sp>
        <p:nvSpPr>
          <p:cNvPr id="8" name="TextBox 7"/>
          <p:cNvSpPr txBox="1"/>
          <p:nvPr/>
        </p:nvSpPr>
        <p:spPr>
          <a:xfrm>
            <a:off x="505799" y="46562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9" name="TextBox 8"/>
          <p:cNvSpPr txBox="1"/>
          <p:nvPr/>
        </p:nvSpPr>
        <p:spPr>
          <a:xfrm>
            <a:off x="871559" y="4656240"/>
            <a:ext cx="40975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python3 sum_squares.py</a:t>
            </a:r>
          </a:p>
        </p:txBody>
      </p:sp>
      <p:sp>
        <p:nvSpPr>
          <p:cNvPr id="10" name="TextBox 9"/>
          <p:cNvSpPr txBox="1"/>
          <p:nvPr/>
        </p:nvSpPr>
        <p:spPr>
          <a:xfrm>
            <a:off x="505799" y="537624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a:t>
            </a:r>
          </a:p>
        </p:txBody>
      </p:sp>
      <p:sp>
        <p:nvSpPr>
          <p:cNvPr id="11" name="TextBox 10"/>
          <p:cNvSpPr txBox="1"/>
          <p:nvPr/>
        </p:nvSpPr>
        <p:spPr>
          <a:xfrm>
            <a:off x="1945800" y="53762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7</a:t>
            </a:r>
          </a:p>
        </p:txBody>
      </p:sp>
      <p:sp>
        <p:nvSpPr>
          <p:cNvPr id="12" name="TextBox 11"/>
          <p:cNvSpPr txBox="1"/>
          <p:nvPr/>
        </p:nvSpPr>
        <p:spPr>
          <a:xfrm>
            <a:off x="505799" y="609624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91</a:t>
            </a:r>
          </a:p>
        </p:txBody>
      </p:sp>
      <p:sp>
        <p:nvSpPr>
          <p:cNvPr id="13" name="TextBox 12"/>
          <p:cNvSpPr txBox="1"/>
          <p:nvPr/>
        </p:nvSpPr>
        <p:spPr>
          <a:xfrm>
            <a:off x="5276160" y="5862240"/>
            <a:ext cx="21013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Working again!</a:t>
            </a:r>
          </a:p>
        </p:txBody>
      </p:sp>
      <p:sp>
        <p:nvSpPr>
          <p:cNvPr id="14" name="TextBox 13"/>
          <p:cNvSpPr txBox="1"/>
          <p:nvPr/>
        </p:nvSpPr>
        <p:spPr>
          <a:xfrm>
            <a:off x="7492320" y="5505840"/>
            <a:ext cx="1114920" cy="11116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7200" b="0" i="0" u="none" strike="noStrike" kern="1200">
                <a:ln>
                  <a:noFill/>
                </a:ln>
                <a:solidFill>
                  <a:srgbClr val="008000"/>
                </a:solidFill>
                <a:latin typeface="Liberation Sans" pitchFamily="18"/>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name="page358">
    <p:spTree>
      <p:nvGrpSpPr>
        <p:cNvPr id="1" name=""/>
        <p:cNvGrpSpPr/>
        <p:nvPr/>
      </p:nvGrpSpPr>
      <p:grpSpPr>
        <a:xfrm>
          <a:off x="0" y="0"/>
          <a:ext cx="0" cy="0"/>
          <a:chOff x="0" y="0"/>
          <a:chExt cx="0" cy="0"/>
        </a:xfrm>
      </p:grpSpPr>
      <p:sp>
        <p:nvSpPr>
          <p:cNvPr id="9" name="Slide Number Placeholder 1"/>
          <p:cNvSpPr>
            <a:spLocks noGrp="1"/>
          </p:cNvSpPr>
          <p:nvPr>
            <p:ph type="sldNum" sz="quarter" idx="10"/>
          </p:nvPr>
        </p:nvSpPr>
        <p:spPr/>
        <p:txBody>
          <a:bodyPr/>
          <a:lstStyle/>
          <a:p>
            <a:pPr lvl="0"/>
            <a:fld id="{17AF4F25-3737-46FC-A873-E3124C96CEAD}" type="slidenum">
              <a:t>358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Progress</a:t>
            </a:r>
          </a:p>
        </p:txBody>
      </p:sp>
      <p:sp>
        <p:nvSpPr>
          <p:cNvPr id="3" name="TextBox 2"/>
          <p:cNvSpPr txBox="1"/>
          <p:nvPr/>
        </p:nvSpPr>
        <p:spPr>
          <a:xfrm>
            <a:off x="505799" y="2136240"/>
            <a:ext cx="46324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Sharing functions between scripts</a:t>
            </a:r>
          </a:p>
        </p:txBody>
      </p:sp>
      <p:sp>
        <p:nvSpPr>
          <p:cNvPr id="4" name="TextBox 3"/>
          <p:cNvSpPr txBox="1"/>
          <p:nvPr/>
        </p:nvSpPr>
        <p:spPr>
          <a:xfrm>
            <a:off x="505799" y="3216600"/>
            <a:ext cx="14292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“Modules”</a:t>
            </a:r>
          </a:p>
        </p:txBody>
      </p:sp>
      <p:sp>
        <p:nvSpPr>
          <p:cNvPr id="5" name="TextBox 4"/>
          <p:cNvSpPr txBox="1"/>
          <p:nvPr/>
        </p:nvSpPr>
        <p:spPr>
          <a:xfrm>
            <a:off x="505799" y="4296960"/>
            <a:ext cx="25812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Importing modules</a:t>
            </a:r>
          </a:p>
        </p:txBody>
      </p:sp>
      <p:sp>
        <p:nvSpPr>
          <p:cNvPr id="6" name="TextBox 5"/>
          <p:cNvSpPr txBox="1"/>
          <p:nvPr/>
        </p:nvSpPr>
        <p:spPr>
          <a:xfrm>
            <a:off x="506159" y="5377320"/>
            <a:ext cx="40899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Using functions from modules</a:t>
            </a:r>
          </a:p>
        </p:txBody>
      </p:sp>
      <p:sp>
        <p:nvSpPr>
          <p:cNvPr id="7" name="TextBox 6"/>
          <p:cNvSpPr txBox="1"/>
          <p:nvPr/>
        </p:nvSpPr>
        <p:spPr>
          <a:xfrm>
            <a:off x="5186160" y="4296960"/>
            <a:ext cx="24501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import </a:t>
            </a:r>
            <a:r>
              <a:rPr lang="en-GB" sz="2400" b="0" i="1" u="none" strike="noStrike" kern="1200">
                <a:ln>
                  <a:noFill/>
                </a:ln>
                <a:solidFill>
                  <a:srgbClr val="00FF00"/>
                </a:solidFill>
                <a:latin typeface="Liberation Mono" pitchFamily="49"/>
                <a:ea typeface="WenQuanYi Micro Hei" pitchFamily="2"/>
                <a:cs typeface="Lohit Devanagari" pitchFamily="2"/>
              </a:rPr>
              <a:t>module</a:t>
            </a:r>
          </a:p>
        </p:txBody>
      </p:sp>
      <p:sp>
        <p:nvSpPr>
          <p:cNvPr id="8" name="TextBox 7"/>
          <p:cNvSpPr txBox="1"/>
          <p:nvPr/>
        </p:nvSpPr>
        <p:spPr>
          <a:xfrm>
            <a:off x="5186520" y="5377320"/>
            <a:ext cx="3183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1" u="none" strike="noStrike" kern="1200">
                <a:ln>
                  <a:noFill/>
                </a:ln>
                <a:solidFill>
                  <a:srgbClr val="00FF00"/>
                </a:solidFill>
                <a:latin typeface="Liberation Mono" pitchFamily="49"/>
                <a:ea typeface="WenQuanYi Micro Hei" pitchFamily="2"/>
                <a:cs typeface="Lohit Devanagari" pitchFamily="2"/>
              </a:rPr>
              <a:t>module</a:t>
            </a:r>
            <a:r>
              <a:rPr lang="en-GB" sz="2400" b="0" i="0" u="none" strike="noStrike" kern="1200">
                <a:ln>
                  <a:noFill/>
                </a:ln>
                <a:solidFill>
                  <a:srgbClr val="0000FF"/>
                </a:solidFill>
                <a:latin typeface="Liberation Mono" pitchFamily="49"/>
                <a:ea typeface="WenQuanYi Micro Hei" pitchFamily="2"/>
                <a:cs typeface="Lohit Devanagari" pitchFamily="2"/>
              </a:rPr>
              <a:t>.function()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name="page359">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pPr lvl="0"/>
            <a:fld id="{E44ED78A-BE84-41AA-8E68-98D8DD1516AC}" type="slidenum">
              <a:t>359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Exercise 20</a:t>
            </a:r>
          </a:p>
        </p:txBody>
      </p:sp>
      <p:grpSp>
        <p:nvGrpSpPr>
          <p:cNvPr id="3" name="Group 2"/>
          <p:cNvGrpSpPr/>
          <p:nvPr/>
        </p:nvGrpSpPr>
        <p:grpSpPr>
          <a:xfrm>
            <a:off x="7558559" y="6292079"/>
            <a:ext cx="2250360" cy="871200"/>
            <a:chOff x="7558559" y="6292079"/>
            <a:chExt cx="2250360" cy="871200"/>
          </a:xfrm>
        </p:grpSpPr>
        <p:sp>
          <p:nvSpPr>
            <p:cNvPr id="4" name="TextBox 3"/>
            <p:cNvSpPr txBox="1"/>
            <p:nvPr/>
          </p:nvSpPr>
          <p:spPr>
            <a:xfrm>
              <a:off x="8415000" y="6427440"/>
              <a:ext cx="1393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5 minutes</a:t>
              </a:r>
            </a:p>
          </p:txBody>
        </p:sp>
        <p:pic>
          <p:nvPicPr>
            <p:cNvPr id="5" name="Picture 4"/>
            <p:cNvPicPr>
              <a:picLocks noChangeAspect="1"/>
            </p:cNvPicPr>
            <p:nvPr/>
          </p:nvPicPr>
          <p:blipFill>
            <a:blip r:embed="rId3">
              <a:lum/>
              <a:alphaModFix/>
            </a:blip>
            <a:srcRect/>
            <a:stretch>
              <a:fillRect/>
            </a:stretch>
          </p:blipFill>
          <p:spPr>
            <a:xfrm>
              <a:off x="7558559" y="6292079"/>
              <a:ext cx="871200" cy="871200"/>
            </a:xfrm>
            <a:prstGeom prst="rect">
              <a:avLst/>
            </a:prstGeom>
            <a:noFill/>
            <a:ln>
              <a:noFill/>
            </a:ln>
          </p:spPr>
        </p:pic>
      </p:grpSp>
      <p:sp>
        <p:nvSpPr>
          <p:cNvPr id="6" name="TextBox 5"/>
          <p:cNvSpPr txBox="1"/>
          <p:nvPr/>
        </p:nvSpPr>
        <p:spPr>
          <a:xfrm>
            <a:off x="506159" y="2136960"/>
            <a:ext cx="7505280" cy="14590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script </a:t>
            </a:r>
            <a:r>
              <a:rPr lang="en-GB" sz="2400" b="0" i="0" u="none" strike="noStrike" kern="1200">
                <a:ln>
                  <a:noFill/>
                </a:ln>
                <a:solidFill>
                  <a:srgbClr val="0000FF"/>
                </a:solidFill>
                <a:latin typeface="Liberation Sans" pitchFamily="18"/>
                <a:ea typeface="WenQuanYi Micro Hei" pitchFamily="2"/>
                <a:cs typeface="Lohit Devanagari" pitchFamily="2"/>
              </a:rPr>
              <a:t>exercise20.py</a:t>
            </a:r>
            <a:r>
              <a:rPr lang="en-GB" sz="2400" b="0" i="0" u="none" strike="noStrike" kern="1200">
                <a:ln>
                  <a:noFill/>
                </a:ln>
                <a:latin typeface="Liberation Sans" pitchFamily="18"/>
                <a:ea typeface="WenQuanYi Micro Hei" pitchFamily="2"/>
                <a:cs typeface="Lohit Devanagari" pitchFamily="2"/>
              </a:rPr>
              <a:t> is an answer to </a:t>
            </a:r>
            <a:r>
              <a:rPr lang="en-GB" sz="2400" b="0" i="0" u="none" strike="noStrike" kern="1200">
                <a:ln>
                  <a:noFill/>
                </a:ln>
                <a:solidFill>
                  <a:srgbClr val="0000FF"/>
                </a:solidFill>
                <a:latin typeface="Liberation Sans" pitchFamily="18"/>
                <a:ea typeface="WenQuanYi Micro Hei" pitchFamily="2"/>
                <a:cs typeface="Lohit Devanagari" pitchFamily="2"/>
              </a:rPr>
              <a:t>exercise19</a:t>
            </a:r>
            <a:r>
              <a:rPr lang="en-GB" sz="2400" b="0" i="0" u="none" strike="noStrike" kern="1200">
                <a:ln>
                  <a:noFill/>
                </a:ln>
                <a:latin typeface="Liberation Sans" pitchFamily="18"/>
                <a:ea typeface="WenQuanYi Micro Hei" pitchFamily="2"/>
                <a:cs typeface="Lohit Devanagari" pitchFamily="2"/>
              </a:rPr>
              <a:t>.</a:t>
            </a:r>
          </a:p>
          <a:p>
            <a:pPr marL="0" marR="0" lvl="0" indent="0" rtl="0" hangingPunct="0">
              <a:lnSpc>
                <a:spcPct val="100000"/>
              </a:lnSpc>
              <a:spcBef>
                <a:spcPts val="0"/>
              </a:spcBef>
              <a:spcAft>
                <a:spcPts val="0"/>
              </a:spcAft>
              <a:buNone/>
              <a:tabLst/>
            </a:pPr>
            <a:endParaRPr lang="en-GB" sz="2400" b="0" i="0" u="none" strike="noStrike" kern="1200">
              <a:ln>
                <a:noFill/>
              </a:ln>
              <a:latin typeface="Liberation Sans" pitchFamily="18"/>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Move the function </a:t>
            </a:r>
            <a:r>
              <a:rPr lang="en-GB" sz="2400" b="0" i="0" u="none" strike="noStrike" kern="1200">
                <a:ln>
                  <a:noFill/>
                </a:ln>
                <a:solidFill>
                  <a:srgbClr val="FF0000"/>
                </a:solidFill>
                <a:latin typeface="Liberation Mono" pitchFamily="49"/>
                <a:ea typeface="WenQuanYi Micro Hei" pitchFamily="2"/>
                <a:cs typeface="Lohit Devanagari" pitchFamily="2"/>
              </a:rPr>
              <a:t>file_stats()</a:t>
            </a:r>
            <a:r>
              <a:rPr lang="en-GB" sz="2400" b="0" i="0" u="none" strike="noStrike" kern="1200">
                <a:ln>
                  <a:noFill/>
                </a:ln>
                <a:latin typeface="Liberation Sans" pitchFamily="18"/>
                <a:ea typeface="WenQuanYi Micro Hei" pitchFamily="2"/>
                <a:cs typeface="Lohit Devanagari" pitchFamily="2"/>
              </a:rPr>
              <a:t> from </a:t>
            </a:r>
            <a:r>
              <a:rPr lang="en-GB" sz="2400" b="0" i="0" u="none" strike="noStrike" kern="1200">
                <a:ln>
                  <a:noFill/>
                </a:ln>
                <a:solidFill>
                  <a:srgbClr val="0000FF"/>
                </a:solidFill>
                <a:latin typeface="Liberation Sans" pitchFamily="18"/>
                <a:ea typeface="WenQuanYi Micro Hei" pitchFamily="2"/>
                <a:cs typeface="Lohit Devanagari" pitchFamily="2"/>
              </a:rPr>
              <a:t>exercise19.py</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into </a:t>
            </a:r>
            <a:r>
              <a:rPr lang="en-GB" sz="2400" b="0" i="0" u="none" strike="noStrike" kern="1200">
                <a:ln>
                  <a:noFill/>
                </a:ln>
                <a:solidFill>
                  <a:srgbClr val="0000FF"/>
                </a:solidFill>
                <a:latin typeface="Liberation Sans" pitchFamily="18"/>
                <a:ea typeface="WenQuanYi Micro Hei" pitchFamily="2"/>
                <a:cs typeface="Lohit Devanagari" pitchFamily="2"/>
              </a:rPr>
              <a:t>utils.py</a:t>
            </a:r>
            <a:r>
              <a:rPr lang="en-GB" sz="2400" b="0" i="0" u="none" strike="noStrike" kern="1200">
                <a:ln>
                  <a:noFill/>
                </a:ln>
                <a:latin typeface="Liberation Sans" pitchFamily="18"/>
                <a:ea typeface="WenQuanYi Micro Hei" pitchFamily="2"/>
                <a:cs typeface="Lohit Devanagari" pitchFamily="2"/>
              </a:rPr>
              <a:t> and edit </a:t>
            </a:r>
            <a:r>
              <a:rPr lang="en-GB" sz="2400" b="0" i="0" u="none" strike="noStrike" kern="1200">
                <a:ln>
                  <a:noFill/>
                </a:ln>
                <a:solidFill>
                  <a:srgbClr val="0000FF"/>
                </a:solidFill>
                <a:latin typeface="Liberation Sans" pitchFamily="18"/>
                <a:ea typeface="WenQuanYi Micro Hei" pitchFamily="2"/>
                <a:cs typeface="Lohit Devanagari" pitchFamily="2"/>
              </a:rPr>
              <a:t>exercise19.py</a:t>
            </a:r>
            <a:r>
              <a:rPr lang="en-GB" sz="2400" b="0" i="0" u="none" strike="noStrike" kern="1200">
                <a:ln>
                  <a:noFill/>
                </a:ln>
                <a:latin typeface="Liberation Sans" pitchFamily="18"/>
                <a:ea typeface="WenQuanYi Micro Hei" pitchFamily="2"/>
                <a:cs typeface="Lohit Devanagari" pitchFamily="2"/>
              </a:rPr>
              <a:t> so that it still works.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page36">
    <p:spTree>
      <p:nvGrpSpPr>
        <p:cNvPr id="1" name=""/>
        <p:cNvGrpSpPr/>
        <p:nvPr/>
      </p:nvGrpSpPr>
      <p:grpSpPr>
        <a:xfrm>
          <a:off x="0" y="0"/>
          <a:ext cx="0" cy="0"/>
          <a:chOff x="0" y="0"/>
          <a:chExt cx="0" cy="0"/>
        </a:xfrm>
      </p:grpSpPr>
      <p:sp>
        <p:nvSpPr>
          <p:cNvPr id="6" name="Slide Number Placeholder 1"/>
          <p:cNvSpPr>
            <a:spLocks noGrp="1"/>
          </p:cNvSpPr>
          <p:nvPr>
            <p:ph type="sldNum" sz="quarter" idx="10"/>
          </p:nvPr>
        </p:nvSpPr>
        <p:spPr/>
        <p:txBody>
          <a:bodyPr/>
          <a:lstStyle/>
          <a:p>
            <a:pPr lvl="0"/>
            <a:fld id="{B1A5A988-A867-4B42-BDB6-7817E2F64848}" type="slidenum">
              <a:t>36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solidFill>
                  <a:srgbClr val="FF0000"/>
                </a:solidFill>
                <a:latin typeface="Liberation Mono" pitchFamily="49"/>
              </a:rPr>
              <a:t>\n</a:t>
            </a:r>
            <a:r>
              <a:rPr lang="en-GB"/>
              <a:t>: unwieldy for long text</a:t>
            </a:r>
          </a:p>
        </p:txBody>
      </p:sp>
      <p:sp>
        <p:nvSpPr>
          <p:cNvPr id="3" name="TextBox 2"/>
          <p:cNvSpPr txBox="1"/>
          <p:nvPr/>
        </p:nvSpPr>
        <p:spPr>
          <a:xfrm>
            <a:off x="1188719" y="1802160"/>
            <a:ext cx="7756560" cy="42238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'SQUIRE TRELAWNEY, Dr. Livesey, and the</a:t>
            </a:r>
            <a:r>
              <a:rPr lang="en-GB" sz="2400" b="0" i="0" u="none" strike="noStrike" kern="1200">
                <a:ln>
                  <a:noFill/>
                </a:ln>
                <a:solidFill>
                  <a:srgbClr val="FF0000"/>
                </a:solidFill>
                <a:latin typeface="Liberation Mono" pitchFamily="49"/>
                <a:ea typeface="Liberation Mono" pitchFamily="49"/>
                <a:cs typeface="Liberation Mono" pitchFamily="49"/>
              </a:rPr>
              <a:t>\n</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rest of these gentlemen having asked me</a:t>
            </a:r>
            <a:r>
              <a:rPr lang="en-GB" sz="2400" b="0" i="0" u="none" strike="noStrike" kern="1200">
                <a:ln>
                  <a:noFill/>
                </a:ln>
                <a:solidFill>
                  <a:srgbClr val="FF0000"/>
                </a:solidFill>
                <a:latin typeface="Liberation Mono" pitchFamily="49"/>
                <a:ea typeface="Liberation Mono" pitchFamily="49"/>
                <a:cs typeface="Liberation Mono" pitchFamily="49"/>
              </a:rPr>
              <a:t>\n</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to write down the whole particulars</a:t>
            </a:r>
            <a:r>
              <a:rPr lang="en-GB" sz="2400" b="0" i="0" u="none" strike="noStrike" kern="1200">
                <a:ln>
                  <a:noFill/>
                </a:ln>
                <a:solidFill>
                  <a:srgbClr val="FF0000"/>
                </a:solidFill>
                <a:latin typeface="Liberation Mono" pitchFamily="49"/>
                <a:ea typeface="Liberation Mono" pitchFamily="49"/>
                <a:cs typeface="Liberation Mono" pitchFamily="49"/>
              </a:rPr>
              <a:t>\n</a:t>
            </a:r>
            <a:r>
              <a:rPr lang="en-GB" sz="2400" b="0" i="0" u="none" strike="noStrike" kern="1200">
                <a:ln>
                  <a:noFill/>
                </a:ln>
                <a:latin typeface="Liberation Mono" pitchFamily="49"/>
                <a:ea typeface="Liberation Mono" pitchFamily="49"/>
                <a:cs typeface="Liberation Mono" pitchFamily="49"/>
              </a:rPr>
              <a:t>abou</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t Treasure Island, from the</a:t>
            </a:r>
            <a:r>
              <a:rPr lang="en-GB" sz="2400" b="0" i="0" u="none" strike="noStrike" kern="1200">
                <a:ln>
                  <a:noFill/>
                </a:ln>
                <a:solidFill>
                  <a:srgbClr val="FF0000"/>
                </a:solidFill>
                <a:latin typeface="Liberation Mono" pitchFamily="49"/>
                <a:ea typeface="Liberation Mono" pitchFamily="49"/>
                <a:cs typeface="Liberation Mono" pitchFamily="49"/>
              </a:rPr>
              <a:t>\n</a:t>
            </a:r>
            <a:r>
              <a:rPr lang="en-GB" sz="2400" b="0" i="0" u="none" strike="noStrike" kern="1200">
                <a:ln>
                  <a:noFill/>
                </a:ln>
                <a:latin typeface="Liberation Mono" pitchFamily="49"/>
                <a:ea typeface="Liberation Mono" pitchFamily="49"/>
                <a:cs typeface="Liberation Mono" pitchFamily="49"/>
              </a:rPr>
              <a:t>beginning to</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 the end, keeping nothing</a:t>
            </a:r>
            <a:r>
              <a:rPr lang="en-GB" sz="2400" b="0" i="0" u="none" strike="noStrike" kern="1200">
                <a:ln>
                  <a:noFill/>
                </a:ln>
                <a:solidFill>
                  <a:srgbClr val="FF0000"/>
                </a:solidFill>
                <a:latin typeface="Liberation Mono" pitchFamily="49"/>
                <a:ea typeface="Liberation Mono" pitchFamily="49"/>
                <a:cs typeface="Liberation Mono" pitchFamily="49"/>
              </a:rPr>
              <a:t>\n</a:t>
            </a:r>
            <a:r>
              <a:rPr lang="en-GB" sz="2400" b="0" i="0" u="none" strike="noStrike" kern="1200">
                <a:ln>
                  <a:noFill/>
                </a:ln>
                <a:latin typeface="Liberation Mono" pitchFamily="49"/>
                <a:ea typeface="Liberation Mono" pitchFamily="49"/>
                <a:cs typeface="Liberation Mono" pitchFamily="49"/>
              </a:rPr>
              <a:t>back but the b</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earings of the island,</a:t>
            </a:r>
            <a:r>
              <a:rPr lang="en-GB" sz="2400" b="0" i="0" u="none" strike="noStrike" kern="1200">
                <a:ln>
                  <a:noFill/>
                </a:ln>
                <a:solidFill>
                  <a:srgbClr val="FF0000"/>
                </a:solidFill>
                <a:latin typeface="Liberation Mono" pitchFamily="49"/>
                <a:ea typeface="Liberation Mono" pitchFamily="49"/>
                <a:cs typeface="Liberation Mono" pitchFamily="49"/>
              </a:rPr>
              <a:t>\n</a:t>
            </a:r>
            <a:r>
              <a:rPr lang="en-GB" sz="2400" b="0" i="0" u="none" strike="noStrike" kern="1200">
                <a:ln>
                  <a:noFill/>
                </a:ln>
                <a:latin typeface="Liberation Mono" pitchFamily="49"/>
                <a:ea typeface="Liberation Mono" pitchFamily="49"/>
                <a:cs typeface="Liberation Mono" pitchFamily="49"/>
              </a:rPr>
              <a:t>and that only bec</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ause there is still</a:t>
            </a:r>
            <a:r>
              <a:rPr lang="en-GB" sz="2400" b="0" i="0" u="none" strike="noStrike" kern="1200">
                <a:ln>
                  <a:noFill/>
                </a:ln>
                <a:solidFill>
                  <a:srgbClr val="FF0000"/>
                </a:solidFill>
                <a:latin typeface="Liberation Mono" pitchFamily="49"/>
                <a:ea typeface="Liberation Mono" pitchFamily="49"/>
                <a:cs typeface="Liberation Mono" pitchFamily="49"/>
              </a:rPr>
              <a:t>\n</a:t>
            </a:r>
            <a:r>
              <a:rPr lang="en-GB" sz="2400" b="0" i="0" u="none" strike="noStrike" kern="1200">
                <a:ln>
                  <a:noFill/>
                </a:ln>
                <a:latin typeface="Liberation Mono" pitchFamily="49"/>
                <a:ea typeface="Liberation Mono" pitchFamily="49"/>
                <a:cs typeface="Liberation Mono" pitchFamily="49"/>
              </a:rPr>
              <a:t>treasure not yet lif</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ted, I take up my</a:t>
            </a:r>
            <a:r>
              <a:rPr lang="en-GB" sz="2400" b="0" i="0" u="none" strike="noStrike" kern="1200">
                <a:ln>
                  <a:noFill/>
                </a:ln>
                <a:solidFill>
                  <a:srgbClr val="FF0000"/>
                </a:solidFill>
                <a:latin typeface="Liberation Mono" pitchFamily="49"/>
                <a:ea typeface="Liberation Mono" pitchFamily="49"/>
                <a:cs typeface="Liberation Mono" pitchFamily="49"/>
              </a:rPr>
              <a:t>\n</a:t>
            </a:r>
            <a:r>
              <a:rPr lang="en-GB" sz="2400" b="0" i="0" u="none" strike="noStrike" kern="1200">
                <a:ln>
                  <a:noFill/>
                </a:ln>
                <a:latin typeface="Liberation Mono" pitchFamily="49"/>
                <a:ea typeface="Liberation Mono" pitchFamily="49"/>
                <a:cs typeface="Liberation Mono" pitchFamily="49"/>
              </a:rPr>
              <a:t>pen in the year of gra</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ce 17__ and go</a:t>
            </a:r>
            <a:r>
              <a:rPr lang="en-GB" sz="2400" b="0" i="0" u="none" strike="noStrike" kern="1200">
                <a:ln>
                  <a:noFill/>
                </a:ln>
                <a:solidFill>
                  <a:srgbClr val="FF0000"/>
                </a:solidFill>
                <a:latin typeface="Liberation Mono" pitchFamily="49"/>
                <a:ea typeface="Liberation Mono" pitchFamily="49"/>
                <a:cs typeface="Liberation Mono" pitchFamily="49"/>
              </a:rPr>
              <a:t>\n</a:t>
            </a:r>
            <a:r>
              <a:rPr lang="en-GB" sz="2400" b="0" i="0" u="none" strike="noStrike" kern="1200">
                <a:ln>
                  <a:noFill/>
                </a:ln>
                <a:latin typeface="Liberation Mono" pitchFamily="49"/>
                <a:ea typeface="Liberation Mono" pitchFamily="49"/>
                <a:cs typeface="Liberation Mono" pitchFamily="49"/>
              </a:rPr>
              <a:t>back to the time when my</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father kept</a:t>
            </a:r>
            <a:r>
              <a:rPr lang="en-GB" sz="2400" b="0" i="0" u="none" strike="noStrike" kern="1200">
                <a:ln>
                  <a:noFill/>
                </a:ln>
                <a:solidFill>
                  <a:srgbClr val="FF0000"/>
                </a:solidFill>
                <a:latin typeface="Liberation Mono" pitchFamily="49"/>
                <a:ea typeface="Liberation Mono" pitchFamily="49"/>
                <a:cs typeface="Liberation Mono" pitchFamily="49"/>
              </a:rPr>
              <a:t>\n</a:t>
            </a:r>
            <a:r>
              <a:rPr lang="en-GB" sz="2400" b="0" i="0" u="none" strike="noStrike" kern="1200">
                <a:ln>
                  <a:noFill/>
                </a:ln>
                <a:latin typeface="Liberation Mono" pitchFamily="49"/>
                <a:ea typeface="Liberation Mono" pitchFamily="49"/>
                <a:cs typeface="Liberation Mono" pitchFamily="49"/>
              </a:rPr>
              <a:t>the Admiral Benbow inn and 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he brown</a:t>
            </a:r>
            <a:r>
              <a:rPr lang="en-GB" sz="2400" b="0" i="0" u="none" strike="noStrike" kern="1200">
                <a:ln>
                  <a:noFill/>
                </a:ln>
                <a:solidFill>
                  <a:srgbClr val="FF0000"/>
                </a:solidFill>
                <a:latin typeface="Liberation Mono" pitchFamily="49"/>
                <a:ea typeface="Liberation Mono" pitchFamily="49"/>
                <a:cs typeface="Liberation Mono" pitchFamily="49"/>
              </a:rPr>
              <a:t>\n</a:t>
            </a:r>
            <a:r>
              <a:rPr lang="en-GB" sz="2400" b="0" i="0" u="none" strike="noStrike" kern="1200">
                <a:ln>
                  <a:noFill/>
                </a:ln>
                <a:latin typeface="Liberation Mono" pitchFamily="49"/>
                <a:ea typeface="Liberation Mono" pitchFamily="49"/>
                <a:cs typeface="Liberation Mono" pitchFamily="49"/>
              </a:rPr>
              <a:t>old seaman with the sabre cut f</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irst</a:t>
            </a:r>
            <a:r>
              <a:rPr lang="en-GB" sz="2400" b="0" i="0" u="none" strike="noStrike" kern="1200">
                <a:ln>
                  <a:noFill/>
                </a:ln>
                <a:solidFill>
                  <a:srgbClr val="FF0000"/>
                </a:solidFill>
                <a:latin typeface="Liberation Mono" pitchFamily="49"/>
                <a:ea typeface="Liberation Mono" pitchFamily="49"/>
                <a:cs typeface="Liberation Mono" pitchFamily="49"/>
              </a:rPr>
              <a:t>\n</a:t>
            </a:r>
            <a:r>
              <a:rPr lang="en-GB" sz="2400" b="0" i="0" u="none" strike="noStrike" kern="1200">
                <a:ln>
                  <a:noFill/>
                </a:ln>
                <a:latin typeface="Liberation Mono" pitchFamily="49"/>
                <a:ea typeface="Liberation Mono" pitchFamily="49"/>
                <a:cs typeface="Liberation Mono" pitchFamily="49"/>
              </a:rPr>
              <a:t>took up his lodging under our roof.</a:t>
            </a:r>
            <a:r>
              <a:rPr lang="en-GB" sz="2400" b="0" i="0" u="none" strike="noStrike" kern="1200">
                <a:ln>
                  <a:noFill/>
                </a:ln>
                <a:solidFill>
                  <a:srgbClr val="000000"/>
                </a:solidFill>
                <a:latin typeface="Liberation Mono" pitchFamily="49"/>
                <a:ea typeface="Liberation Mono" pitchFamily="49"/>
                <a:cs typeface="Liberation Mono" pitchFamily="49"/>
              </a:rPr>
              <a:t>'</a:t>
            </a:r>
          </a:p>
        </p:txBody>
      </p:sp>
      <p:sp>
        <p:nvSpPr>
          <p:cNvPr id="4" name="TextBox 3"/>
          <p:cNvSpPr txBox="1"/>
          <p:nvPr/>
        </p:nvSpPr>
        <p:spPr>
          <a:xfrm>
            <a:off x="8389080" y="6482880"/>
            <a:ext cx="920159"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Single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line</a:t>
            </a:r>
          </a:p>
        </p:txBody>
      </p:sp>
      <p:cxnSp>
        <p:nvCxnSpPr>
          <p:cNvPr id="5" name="Elbow Connector 4"/>
          <p:cNvCxnSpPr>
            <a:stCxn id="4" idx="1"/>
          </p:cNvCxnSpPr>
          <p:nvPr/>
        </p:nvCxnSpPr>
        <p:spPr>
          <a:xfrm flipH="1" flipV="1">
            <a:off x="5067000" y="6026040"/>
            <a:ext cx="3322080" cy="832680"/>
          </a:xfrm>
          <a:prstGeom prst="bentConnector3">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name="page360">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pPr lvl="0"/>
            <a:fld id="{C898E262-AA45-4E5B-AB30-B4737F4BDD60}" type="slidenum">
              <a:t>360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The Python philosophy</a:t>
            </a:r>
          </a:p>
        </p:txBody>
      </p:sp>
      <p:sp>
        <p:nvSpPr>
          <p:cNvPr id="3" name="TextBox 2"/>
          <p:cNvSpPr txBox="1"/>
          <p:nvPr/>
        </p:nvSpPr>
        <p:spPr>
          <a:xfrm>
            <a:off x="7178760" y="3270600"/>
            <a:ext cx="1901520" cy="9349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6000" b="0" i="0" u="none" strike="noStrike" kern="1200">
                <a:ln>
                  <a:noFill/>
                </a:ln>
                <a:solidFill>
                  <a:srgbClr val="666666"/>
                </a:solidFill>
                <a:latin typeface="Liberation Mono" pitchFamily="49"/>
                <a:ea typeface="WenQuanYi Micro Hei" pitchFamily="2"/>
                <a:cs typeface="Lohit Devanagari" pitchFamily="2"/>
              </a:rPr>
              <a:t>math</a:t>
            </a:r>
          </a:p>
        </p:txBody>
      </p:sp>
      <p:sp>
        <p:nvSpPr>
          <p:cNvPr id="4" name="TextBox 3"/>
          <p:cNvSpPr txBox="1"/>
          <p:nvPr/>
        </p:nvSpPr>
        <p:spPr>
          <a:xfrm>
            <a:off x="7178760" y="4710960"/>
            <a:ext cx="1444319" cy="9349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6000" b="0" i="0" u="none" strike="noStrike" kern="1200">
                <a:ln>
                  <a:noFill/>
                </a:ln>
                <a:solidFill>
                  <a:srgbClr val="666666"/>
                </a:solidFill>
                <a:latin typeface="Liberation Mono" pitchFamily="49"/>
                <a:ea typeface="WenQuanYi Micro Hei" pitchFamily="2"/>
                <a:cs typeface="Lohit Devanagari" pitchFamily="2"/>
              </a:rPr>
              <a:t>sys</a:t>
            </a:r>
          </a:p>
        </p:txBody>
      </p:sp>
      <p:sp>
        <p:nvSpPr>
          <p:cNvPr id="5" name="TextBox 4"/>
          <p:cNvSpPr txBox="1"/>
          <p:nvPr/>
        </p:nvSpPr>
        <p:spPr>
          <a:xfrm>
            <a:off x="7178760" y="6151320"/>
            <a:ext cx="2817360" cy="9349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6000" b="0" i="0" u="none" strike="noStrike" kern="1200">
                <a:ln>
                  <a:noFill/>
                </a:ln>
                <a:solidFill>
                  <a:srgbClr val="666666"/>
                </a:solidFill>
                <a:latin typeface="Liberation Mono" pitchFamily="49"/>
                <a:ea typeface="WenQuanYi Micro Hei" pitchFamily="2"/>
                <a:cs typeface="Lohit Devanagari" pitchFamily="2"/>
              </a:rPr>
              <a:t>string</a:t>
            </a:r>
          </a:p>
        </p:txBody>
      </p:sp>
      <p:sp>
        <p:nvSpPr>
          <p:cNvPr id="6" name="TextBox 5"/>
          <p:cNvSpPr txBox="1"/>
          <p:nvPr/>
        </p:nvSpPr>
        <p:spPr>
          <a:xfrm>
            <a:off x="503999" y="1703880"/>
            <a:ext cx="2562840" cy="1096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solidFill>
                  <a:srgbClr val="0000FF"/>
                </a:solidFill>
                <a:latin typeface="Liberation Sans" pitchFamily="18"/>
                <a:ea typeface="WenQuanYi Micro Hei" pitchFamily="2"/>
                <a:cs typeface="Lohit Devanagari" pitchFamily="2"/>
              </a:rPr>
              <a:t>A small core</a:t>
            </a:r>
          </a:p>
          <a:p>
            <a:pPr marL="0" marR="0" lvl="0" indent="0" rtl="0" hangingPunct="0">
              <a:lnSpc>
                <a:spcPct val="100000"/>
              </a:lnSpc>
              <a:spcBef>
                <a:spcPts val="0"/>
              </a:spcBef>
              <a:spcAft>
                <a:spcPts val="0"/>
              </a:spcAft>
              <a:buNone/>
              <a:tabLst/>
            </a:pPr>
            <a:r>
              <a:rPr lang="en-GB" sz="3600" b="0" i="0" u="none" strike="noStrike" kern="1200">
                <a:ln>
                  <a:noFill/>
                </a:ln>
                <a:solidFill>
                  <a:srgbClr val="0000FF"/>
                </a:solidFill>
                <a:latin typeface="Liberation Sans" pitchFamily="18"/>
                <a:ea typeface="WenQuanYi Micro Hei" pitchFamily="2"/>
                <a:cs typeface="Lohit Devanagari" pitchFamily="2"/>
              </a:rPr>
              <a:t>language </a:t>
            </a:r>
            <a:r>
              <a:rPr lang="en-GB" sz="3600" b="0" i="0" u="none" strike="noStrike" kern="1200">
                <a:ln>
                  <a:noFill/>
                </a:ln>
                <a:solidFill>
                  <a:srgbClr val="0000FF"/>
                </a:solidFill>
                <a:latin typeface="Liberation Sans" pitchFamily="34"/>
                <a:ea typeface="Liberation Sans" pitchFamily="34"/>
                <a:cs typeface="Liberation Sans" pitchFamily="34"/>
              </a:rPr>
              <a:t>…</a:t>
            </a:r>
          </a:p>
        </p:txBody>
      </p:sp>
      <p:sp>
        <p:nvSpPr>
          <p:cNvPr id="7" name="TextBox 6"/>
          <p:cNvSpPr txBox="1"/>
          <p:nvPr/>
        </p:nvSpPr>
        <p:spPr>
          <a:xfrm>
            <a:off x="5904360" y="1704240"/>
            <a:ext cx="2334240" cy="1096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solidFill>
                  <a:srgbClr val="0000FF"/>
                </a:solidFill>
                <a:latin typeface="Liberation Sans" pitchFamily="34"/>
                <a:ea typeface="Liberation Sans" pitchFamily="34"/>
                <a:cs typeface="Liberation Sans" pitchFamily="34"/>
              </a:rPr>
              <a:t>…</a:t>
            </a:r>
            <a:r>
              <a:rPr lang="en-GB" sz="3600" b="0" i="0" u="none" strike="noStrike" kern="1200">
                <a:ln>
                  <a:noFill/>
                </a:ln>
                <a:solidFill>
                  <a:srgbClr val="0000FF"/>
                </a:solidFill>
                <a:latin typeface="Liberation Sans" pitchFamily="18"/>
                <a:ea typeface="Liberation Sans" pitchFamily="34"/>
                <a:cs typeface="Liberation Sans" pitchFamily="34"/>
              </a:rPr>
              <a:t> </a:t>
            </a:r>
            <a:r>
              <a:rPr lang="en-GB" sz="3600" b="0" i="0" u="none" strike="noStrike" kern="1200">
                <a:ln>
                  <a:noFill/>
                </a:ln>
                <a:solidFill>
                  <a:srgbClr val="0000FF"/>
                </a:solidFill>
                <a:latin typeface="Liberation Sans" pitchFamily="18"/>
                <a:ea typeface="WenQuanYi Micro Hei" pitchFamily="2"/>
                <a:cs typeface="Lohit Devanagari" pitchFamily="2"/>
              </a:rPr>
              <a:t>plus lots</a:t>
            </a:r>
          </a:p>
          <a:p>
            <a:pPr marL="0" marR="0" lvl="0" indent="0" rtl="0" hangingPunct="0">
              <a:lnSpc>
                <a:spcPct val="100000"/>
              </a:lnSpc>
              <a:spcBef>
                <a:spcPts val="0"/>
              </a:spcBef>
              <a:spcAft>
                <a:spcPts val="0"/>
              </a:spcAft>
              <a:buNone/>
              <a:tabLst/>
            </a:pPr>
            <a:r>
              <a:rPr lang="en-GB" sz="3600" b="0" i="0" u="none" strike="noStrike" kern="1200">
                <a:ln>
                  <a:noFill/>
                </a:ln>
                <a:solidFill>
                  <a:srgbClr val="0000FF"/>
                </a:solidFill>
                <a:latin typeface="Liberation Sans" pitchFamily="18"/>
                <a:ea typeface="WenQuanYi Micro Hei" pitchFamily="2"/>
                <a:cs typeface="Lohit Devanagari" pitchFamily="2"/>
              </a:rPr>
              <a:t>of modules</a:t>
            </a:r>
          </a:p>
        </p:txBody>
      </p:sp>
      <p:sp>
        <p:nvSpPr>
          <p:cNvPr id="8" name="TextBox 7"/>
          <p:cNvSpPr txBox="1"/>
          <p:nvPr/>
        </p:nvSpPr>
        <p:spPr>
          <a:xfrm>
            <a:off x="503999" y="5875560"/>
            <a:ext cx="3173400" cy="14346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1" i="0" u="none" strike="noStrike" kern="1200">
                <a:ln>
                  <a:noFill/>
                </a:ln>
                <a:solidFill>
                  <a:srgbClr val="008000"/>
                </a:solidFill>
                <a:latin typeface="Liberation Sans" pitchFamily="18"/>
                <a:ea typeface="WenQuanYi Micro Hei" pitchFamily="2"/>
                <a:cs typeface="Lohit Devanagari" pitchFamily="2"/>
              </a:rPr>
              <a:t>“Batteries</a:t>
            </a:r>
          </a:p>
          <a:p>
            <a:pPr marL="0" marR="0" lvl="0" indent="0" rtl="0" hangingPunct="0">
              <a:lnSpc>
                <a:spcPct val="100000"/>
              </a:lnSpc>
              <a:spcBef>
                <a:spcPts val="0"/>
              </a:spcBef>
              <a:spcAft>
                <a:spcPts val="0"/>
              </a:spcAft>
              <a:buNone/>
              <a:tabLst>
                <a:tab pos="290520" algn="l"/>
              </a:tabLst>
            </a:pPr>
            <a:r>
              <a:rPr lang="en-GB" sz="4800" b="1" i="0" u="none" strike="noStrike" kern="1200">
                <a:ln>
                  <a:noFill/>
                </a:ln>
                <a:solidFill>
                  <a:srgbClr val="008000"/>
                </a:solidFill>
                <a:latin typeface="Liberation Sans" pitchFamily="18"/>
                <a:ea typeface="WenQuanYi Micro Hei" pitchFamily="2"/>
                <a:cs typeface="Lohit Devanagari" pitchFamily="2"/>
              </a:rPr>
              <a:t>	included”</a:t>
            </a:r>
          </a:p>
        </p:txBody>
      </p:sp>
      <p:pic>
        <p:nvPicPr>
          <p:cNvPr id="9" name="Picture 8"/>
          <p:cNvPicPr>
            <a:picLocks noChangeAspect="1"/>
          </p:cNvPicPr>
          <p:nvPr/>
        </p:nvPicPr>
        <p:blipFill>
          <a:blip r:embed="rId3">
            <a:lum/>
            <a:alphaModFix/>
          </a:blip>
          <a:srcRect/>
          <a:stretch>
            <a:fillRect/>
          </a:stretch>
        </p:blipFill>
        <p:spPr>
          <a:xfrm>
            <a:off x="503999" y="3142799"/>
            <a:ext cx="4937400" cy="1459439"/>
          </a:xfrm>
          <a:prstGeom prst="rect">
            <a:avLst/>
          </a:prstGeom>
          <a:noFill/>
          <a:ln>
            <a:noFill/>
          </a:ln>
        </p:spPr>
      </p:pic>
      <p:pic>
        <p:nvPicPr>
          <p:cNvPr id="10" name="Picture 9"/>
          <p:cNvPicPr>
            <a:picLocks noChangeAspect="1"/>
          </p:cNvPicPr>
          <p:nvPr/>
        </p:nvPicPr>
        <p:blipFill>
          <a:blip r:embed="rId4">
            <a:lum/>
            <a:alphaModFix/>
          </a:blip>
          <a:srcRect/>
          <a:stretch>
            <a:fillRect/>
          </a:stretch>
        </p:blipFill>
        <p:spPr>
          <a:xfrm>
            <a:off x="5891040" y="3102840"/>
            <a:ext cx="1130400" cy="1368000"/>
          </a:xfrm>
          <a:prstGeom prst="rect">
            <a:avLst/>
          </a:prstGeom>
          <a:noFill/>
          <a:ln>
            <a:noFill/>
          </a:ln>
        </p:spPr>
      </p:pic>
      <p:pic>
        <p:nvPicPr>
          <p:cNvPr id="11" name="Picture 10"/>
          <p:cNvPicPr>
            <a:picLocks noChangeAspect="1"/>
          </p:cNvPicPr>
          <p:nvPr/>
        </p:nvPicPr>
        <p:blipFill>
          <a:blip r:embed="rId4">
            <a:lum/>
            <a:alphaModFix/>
          </a:blip>
          <a:srcRect/>
          <a:stretch>
            <a:fillRect/>
          </a:stretch>
        </p:blipFill>
        <p:spPr>
          <a:xfrm>
            <a:off x="5891040" y="4542840"/>
            <a:ext cx="1130400" cy="1368000"/>
          </a:xfrm>
          <a:prstGeom prst="rect">
            <a:avLst/>
          </a:prstGeom>
          <a:noFill/>
          <a:ln>
            <a:noFill/>
          </a:ln>
        </p:spPr>
      </p:pic>
      <p:pic>
        <p:nvPicPr>
          <p:cNvPr id="12" name="Picture 11"/>
          <p:cNvPicPr>
            <a:picLocks noChangeAspect="1"/>
          </p:cNvPicPr>
          <p:nvPr/>
        </p:nvPicPr>
        <p:blipFill>
          <a:blip r:embed="rId4">
            <a:lum/>
            <a:alphaModFix/>
          </a:blip>
          <a:srcRect/>
          <a:stretch>
            <a:fillRect/>
          </a:stretch>
        </p:blipFill>
        <p:spPr>
          <a:xfrm>
            <a:off x="5891040" y="5982840"/>
            <a:ext cx="1130400" cy="136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name="page361">
    <p:spTree>
      <p:nvGrpSpPr>
        <p:cNvPr id="1" name=""/>
        <p:cNvGrpSpPr/>
        <p:nvPr/>
      </p:nvGrpSpPr>
      <p:grpSpPr>
        <a:xfrm>
          <a:off x="0" y="0"/>
          <a:ext cx="0" cy="0"/>
          <a:chOff x="0" y="0"/>
          <a:chExt cx="0" cy="0"/>
        </a:xfrm>
      </p:grpSpPr>
      <p:sp>
        <p:nvSpPr>
          <p:cNvPr id="17" name="Slide Number Placeholder 1"/>
          <p:cNvSpPr>
            <a:spLocks noGrp="1"/>
          </p:cNvSpPr>
          <p:nvPr>
            <p:ph type="sldNum" sz="quarter" idx="10"/>
          </p:nvPr>
        </p:nvSpPr>
        <p:spPr/>
        <p:txBody>
          <a:bodyPr/>
          <a:lstStyle/>
          <a:p>
            <a:pPr lvl="0"/>
            <a:fld id="{C4F60FA5-D22D-4D58-B2E4-848AEA936D52}" type="slidenum">
              <a:t>361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Example: the “math” module</a:t>
            </a:r>
          </a:p>
        </p:txBody>
      </p:sp>
      <p:sp>
        <p:nvSpPr>
          <p:cNvPr id="3" name="TextBox 2"/>
          <p:cNvSpPr txBox="1"/>
          <p:nvPr/>
        </p:nvSpPr>
        <p:spPr>
          <a:xfrm>
            <a:off x="505799" y="2136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213624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import</a:t>
            </a:r>
          </a:p>
        </p:txBody>
      </p:sp>
      <p:sp>
        <p:nvSpPr>
          <p:cNvPr id="5" name="TextBox 4"/>
          <p:cNvSpPr txBox="1"/>
          <p:nvPr/>
        </p:nvSpPr>
        <p:spPr>
          <a:xfrm>
            <a:off x="505799" y="393623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6" name="TextBox 5"/>
          <p:cNvSpPr txBox="1"/>
          <p:nvPr/>
        </p:nvSpPr>
        <p:spPr>
          <a:xfrm>
            <a:off x="1237320" y="3936239"/>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math.</a:t>
            </a:r>
          </a:p>
        </p:txBody>
      </p:sp>
      <p:sp>
        <p:nvSpPr>
          <p:cNvPr id="7" name="TextBox 6"/>
          <p:cNvSpPr txBox="1"/>
          <p:nvPr/>
        </p:nvSpPr>
        <p:spPr>
          <a:xfrm>
            <a:off x="505799" y="501624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1.4142135623730951</a:t>
            </a:r>
          </a:p>
        </p:txBody>
      </p:sp>
      <p:sp>
        <p:nvSpPr>
          <p:cNvPr id="8" name="TextBox 7"/>
          <p:cNvSpPr txBox="1"/>
          <p:nvPr/>
        </p:nvSpPr>
        <p:spPr>
          <a:xfrm>
            <a:off x="2517480" y="213624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math</a:t>
            </a:r>
          </a:p>
        </p:txBody>
      </p:sp>
      <p:sp>
        <p:nvSpPr>
          <p:cNvPr id="9" name="TextBox 8"/>
          <p:cNvSpPr txBox="1"/>
          <p:nvPr/>
        </p:nvSpPr>
        <p:spPr>
          <a:xfrm>
            <a:off x="5037480" y="2136240"/>
            <a:ext cx="3769920" cy="439559"/>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Load in the “</a:t>
            </a:r>
            <a:r>
              <a:rPr lang="en-GB" sz="2400" b="0" i="0" u="none" strike="noStrike" kern="1200">
                <a:ln>
                  <a:noFill/>
                </a:ln>
                <a:latin typeface="Liberation Mono" pitchFamily="49"/>
                <a:ea typeface="WenQuanYi Micro Hei" pitchFamily="2"/>
                <a:cs typeface="Lohit Devanagari" pitchFamily="2"/>
              </a:rPr>
              <a:t>math</a:t>
            </a:r>
            <a:r>
              <a:rPr lang="en-GB" sz="2400" b="0" i="0" u="none" strike="noStrike" kern="1200">
                <a:ln>
                  <a:noFill/>
                </a:ln>
                <a:latin typeface="Liberation Sans" pitchFamily="18"/>
                <a:ea typeface="WenQuanYi Micro Hei" pitchFamily="2"/>
                <a:cs typeface="Lohit Devanagari" pitchFamily="2"/>
              </a:rPr>
              <a:t>” module.</a:t>
            </a:r>
          </a:p>
        </p:txBody>
      </p:sp>
      <p:cxnSp>
        <p:nvCxnSpPr>
          <p:cNvPr id="10" name="Straight Arrow Connector 9"/>
          <p:cNvCxnSpPr>
            <a:endCxn id="8" idx="3"/>
          </p:cNvCxnSpPr>
          <p:nvPr/>
        </p:nvCxnSpPr>
        <p:spPr>
          <a:xfrm flipH="1" flipV="1">
            <a:off x="3321719" y="2345400"/>
            <a:ext cx="1715761" cy="10440"/>
          </a:xfrm>
          <a:prstGeom prst="straightConnector1">
            <a:avLst/>
          </a:prstGeom>
          <a:noFill/>
          <a:ln w="18000">
            <a:solidFill>
              <a:srgbClr val="00FFFF"/>
            </a:solidFill>
            <a:prstDash val="solid"/>
            <a:tailEnd type="arrow"/>
          </a:ln>
        </p:spPr>
      </p:cxnSp>
      <p:sp>
        <p:nvSpPr>
          <p:cNvPr id="11" name="TextBox 10"/>
          <p:cNvSpPr txBox="1"/>
          <p:nvPr/>
        </p:nvSpPr>
        <p:spPr>
          <a:xfrm>
            <a:off x="5028480" y="3387600"/>
            <a:ext cx="3778920" cy="439559"/>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Run the </a:t>
            </a:r>
            <a:r>
              <a:rPr lang="en-GB" sz="2400" b="0" i="0" u="none" strike="noStrike" kern="1200">
                <a:ln>
                  <a:noFill/>
                </a:ln>
                <a:latin typeface="Liberation Mono" pitchFamily="49"/>
                <a:ea typeface="WenQuanYi Micro Hei" pitchFamily="2"/>
                <a:cs typeface="Lohit Devanagari" pitchFamily="2"/>
              </a:rPr>
              <a:t>sqrt()</a:t>
            </a:r>
            <a:r>
              <a:rPr lang="en-GB" sz="2400" b="0" i="0" u="none" strike="noStrike" kern="1200">
                <a:ln>
                  <a:noFill/>
                </a:ln>
                <a:latin typeface="Liberation Sans" pitchFamily="18"/>
                <a:ea typeface="WenQuanYi Micro Hei" pitchFamily="2"/>
                <a:cs typeface="Lohit Devanagari" pitchFamily="2"/>
              </a:rPr>
              <a:t> function</a:t>
            </a:r>
            <a:r>
              <a:rPr lang="en-GB" sz="2400" b="0" i="0" u="none" strike="noStrike" kern="1200">
                <a:ln>
                  <a:noFill/>
                </a:ln>
                <a:latin typeface="Liberation Sans" pitchFamily="34"/>
                <a:ea typeface="Liberation Sans" pitchFamily="34"/>
                <a:cs typeface="Liberation Sans" pitchFamily="34"/>
              </a:rPr>
              <a:t>…</a:t>
            </a:r>
          </a:p>
        </p:txBody>
      </p:sp>
      <p:sp>
        <p:nvSpPr>
          <p:cNvPr id="12" name="TextBox 11"/>
          <p:cNvSpPr txBox="1"/>
          <p:nvPr/>
        </p:nvSpPr>
        <p:spPr>
          <a:xfrm>
            <a:off x="5019840" y="4458960"/>
            <a:ext cx="3565800" cy="439559"/>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34"/>
                <a:ea typeface="Liberation Sans" pitchFamily="34"/>
                <a:cs typeface="Liberation Sans" pitchFamily="34"/>
              </a:rPr>
              <a:t>… from the </a:t>
            </a:r>
            <a:r>
              <a:rPr lang="en-GB" sz="2400" b="0" i="0" u="none" strike="noStrike" kern="1200">
                <a:ln>
                  <a:noFill/>
                </a:ln>
                <a:latin typeface="Liberation Mono" pitchFamily="49"/>
                <a:ea typeface="Liberation Sans" pitchFamily="34"/>
                <a:cs typeface="Liberation Sans" pitchFamily="34"/>
              </a:rPr>
              <a:t>math</a:t>
            </a:r>
            <a:r>
              <a:rPr lang="en-GB" sz="2400" b="0" i="0" u="none" strike="noStrike" kern="1200">
                <a:ln>
                  <a:noFill/>
                </a:ln>
                <a:latin typeface="Liberation Sans" pitchFamily="34"/>
                <a:ea typeface="Liberation Sans" pitchFamily="34"/>
                <a:cs typeface="Liberation Sans" pitchFamily="34"/>
              </a:rPr>
              <a:t> module.</a:t>
            </a:r>
          </a:p>
        </p:txBody>
      </p:sp>
      <p:sp>
        <p:nvSpPr>
          <p:cNvPr id="13" name="TextBox 12"/>
          <p:cNvSpPr txBox="1"/>
          <p:nvPr/>
        </p:nvSpPr>
        <p:spPr>
          <a:xfrm>
            <a:off x="3066120" y="3936239"/>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2.0)</a:t>
            </a:r>
          </a:p>
        </p:txBody>
      </p:sp>
      <p:sp>
        <p:nvSpPr>
          <p:cNvPr id="14" name="TextBox 13"/>
          <p:cNvSpPr txBox="1"/>
          <p:nvPr/>
        </p:nvSpPr>
        <p:spPr>
          <a:xfrm>
            <a:off x="2151720" y="3936239"/>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sqrt(</a:t>
            </a:r>
          </a:p>
        </p:txBody>
      </p:sp>
      <p:cxnSp>
        <p:nvCxnSpPr>
          <p:cNvPr id="15" name="Elbow Connector 14"/>
          <p:cNvCxnSpPr>
            <a:stCxn id="11" idx="1"/>
            <a:endCxn id="14" idx="0"/>
          </p:cNvCxnSpPr>
          <p:nvPr/>
        </p:nvCxnSpPr>
        <p:spPr>
          <a:xfrm rot="10800000" flipV="1">
            <a:off x="2645280" y="3607379"/>
            <a:ext cx="2383200" cy="328859"/>
          </a:xfrm>
          <a:prstGeom prst="bentConnector2">
            <a:avLst/>
          </a:prstGeom>
          <a:noFill/>
          <a:ln w="18000">
            <a:solidFill>
              <a:srgbClr val="00FFFF"/>
            </a:solidFill>
            <a:prstDash val="solid"/>
            <a:tailEnd type="arrow"/>
          </a:ln>
        </p:spPr>
      </p:cxnSp>
      <p:cxnSp>
        <p:nvCxnSpPr>
          <p:cNvPr id="16" name="Elbow Connector 15"/>
          <p:cNvCxnSpPr>
            <a:endCxn id="6" idx="2"/>
          </p:cNvCxnSpPr>
          <p:nvPr/>
        </p:nvCxnSpPr>
        <p:spPr>
          <a:xfrm flipH="1" flipV="1">
            <a:off x="1730880" y="4354560"/>
            <a:ext cx="3288960" cy="324000"/>
          </a:xfrm>
          <a:prstGeom prst="bentConnector3">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name="page362">
    <p:spTree>
      <p:nvGrpSpPr>
        <p:cNvPr id="1" name=""/>
        <p:cNvGrpSpPr/>
        <p:nvPr/>
      </p:nvGrpSpPr>
      <p:grpSpPr>
        <a:xfrm>
          <a:off x="0" y="0"/>
          <a:ext cx="0" cy="0"/>
          <a:chOff x="0" y="0"/>
          <a:chExt cx="0" cy="0"/>
        </a:xfrm>
      </p:grpSpPr>
      <p:sp>
        <p:nvSpPr>
          <p:cNvPr id="21" name="Slide Number Placeholder 1"/>
          <p:cNvSpPr>
            <a:spLocks noGrp="1"/>
          </p:cNvSpPr>
          <p:nvPr>
            <p:ph type="sldNum" sz="quarter" idx="10"/>
          </p:nvPr>
        </p:nvSpPr>
        <p:spPr/>
        <p:txBody>
          <a:bodyPr/>
          <a:lstStyle/>
          <a:p>
            <a:pPr lvl="0"/>
            <a:fld id="{25455B2C-EA97-4B21-BFFA-0896B820C4E9}" type="slidenum">
              <a:t>362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latin typeface="Liberation Mono" pitchFamily="49"/>
              </a:rPr>
              <a:t>import </a:t>
            </a:r>
            <a:r>
              <a:rPr lang="en-GB" i="1">
                <a:latin typeface="Liberation Mono" pitchFamily="49"/>
              </a:rPr>
              <a:t>module</a:t>
            </a:r>
            <a:r>
              <a:rPr lang="en-GB">
                <a:latin typeface="Liberation Mono" pitchFamily="49"/>
              </a:rPr>
              <a:t> as </a:t>
            </a:r>
            <a:r>
              <a:rPr lang="en-GB" i="1">
                <a:latin typeface="Liberation Mono" pitchFamily="49"/>
              </a:rPr>
              <a:t>alias</a:t>
            </a:r>
          </a:p>
        </p:txBody>
      </p:sp>
      <p:sp>
        <p:nvSpPr>
          <p:cNvPr id="3" name="TextBox 2"/>
          <p:cNvSpPr txBox="1"/>
          <p:nvPr/>
        </p:nvSpPr>
        <p:spPr>
          <a:xfrm>
            <a:off x="505799" y="2136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213624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import math</a:t>
            </a:r>
          </a:p>
        </p:txBody>
      </p:sp>
      <p:sp>
        <p:nvSpPr>
          <p:cNvPr id="5" name="TextBox 4"/>
          <p:cNvSpPr txBox="1"/>
          <p:nvPr/>
        </p:nvSpPr>
        <p:spPr>
          <a:xfrm>
            <a:off x="505799" y="303623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6" name="TextBox 5"/>
          <p:cNvSpPr txBox="1"/>
          <p:nvPr/>
        </p:nvSpPr>
        <p:spPr>
          <a:xfrm>
            <a:off x="1237320" y="3036239"/>
            <a:ext cx="98712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math.</a:t>
            </a:r>
          </a:p>
        </p:txBody>
      </p:sp>
      <p:sp>
        <p:nvSpPr>
          <p:cNvPr id="7" name="TextBox 6"/>
          <p:cNvSpPr txBox="1"/>
          <p:nvPr/>
        </p:nvSpPr>
        <p:spPr>
          <a:xfrm>
            <a:off x="505799" y="3756239"/>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1.4142135623730951</a:t>
            </a:r>
          </a:p>
        </p:txBody>
      </p:sp>
      <p:sp>
        <p:nvSpPr>
          <p:cNvPr id="8" name="TextBox 7"/>
          <p:cNvSpPr txBox="1"/>
          <p:nvPr/>
        </p:nvSpPr>
        <p:spPr>
          <a:xfrm>
            <a:off x="505799" y="5016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9" name="TextBox 8"/>
          <p:cNvSpPr txBox="1"/>
          <p:nvPr/>
        </p:nvSpPr>
        <p:spPr>
          <a:xfrm>
            <a:off x="1237320" y="501624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import math as</a:t>
            </a:r>
          </a:p>
        </p:txBody>
      </p:sp>
      <p:sp>
        <p:nvSpPr>
          <p:cNvPr id="10" name="TextBox 9"/>
          <p:cNvSpPr txBox="1"/>
          <p:nvPr/>
        </p:nvSpPr>
        <p:spPr>
          <a:xfrm>
            <a:off x="505799" y="5916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1" name="TextBox 10"/>
          <p:cNvSpPr txBox="1"/>
          <p:nvPr/>
        </p:nvSpPr>
        <p:spPr>
          <a:xfrm>
            <a:off x="1237320" y="5916240"/>
            <a:ext cx="2556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m</a:t>
            </a:r>
          </a:p>
        </p:txBody>
      </p:sp>
      <p:sp>
        <p:nvSpPr>
          <p:cNvPr id="12" name="TextBox 11"/>
          <p:cNvSpPr txBox="1"/>
          <p:nvPr/>
        </p:nvSpPr>
        <p:spPr>
          <a:xfrm>
            <a:off x="505799" y="663624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1.4142135623730951</a:t>
            </a:r>
          </a:p>
        </p:txBody>
      </p:sp>
      <p:sp>
        <p:nvSpPr>
          <p:cNvPr id="13" name="TextBox 12"/>
          <p:cNvSpPr txBox="1"/>
          <p:nvPr/>
        </p:nvSpPr>
        <p:spPr>
          <a:xfrm>
            <a:off x="2151720" y="3036239"/>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sqrt(2.0)</a:t>
            </a:r>
          </a:p>
        </p:txBody>
      </p:sp>
      <p:sp>
        <p:nvSpPr>
          <p:cNvPr id="14" name="TextBox 13"/>
          <p:cNvSpPr txBox="1"/>
          <p:nvPr/>
        </p:nvSpPr>
        <p:spPr>
          <a:xfrm>
            <a:off x="5905799" y="2496240"/>
            <a:ext cx="33782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Too long to keep typing?</a:t>
            </a:r>
          </a:p>
        </p:txBody>
      </p:sp>
      <p:cxnSp>
        <p:nvCxnSpPr>
          <p:cNvPr id="15" name="Elbow Connector 14"/>
          <p:cNvCxnSpPr>
            <a:stCxn id="14" idx="1"/>
            <a:endCxn id="6" idx="0"/>
          </p:cNvCxnSpPr>
          <p:nvPr/>
        </p:nvCxnSpPr>
        <p:spPr>
          <a:xfrm rot="10800000" flipV="1">
            <a:off x="1730881" y="2702339"/>
            <a:ext cx="4174919" cy="333899"/>
          </a:xfrm>
          <a:prstGeom prst="bentConnector2">
            <a:avLst/>
          </a:prstGeom>
          <a:noFill/>
          <a:ln w="18000">
            <a:solidFill>
              <a:srgbClr val="00FFFF"/>
            </a:solidFill>
            <a:prstDash val="solid"/>
            <a:tailEnd type="arrow"/>
          </a:ln>
        </p:spPr>
      </p:cxnSp>
      <p:sp>
        <p:nvSpPr>
          <p:cNvPr id="16" name="TextBox 15"/>
          <p:cNvSpPr txBox="1"/>
          <p:nvPr/>
        </p:nvSpPr>
        <p:spPr>
          <a:xfrm>
            <a:off x="3980520" y="5016240"/>
            <a:ext cx="2556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m</a:t>
            </a:r>
          </a:p>
        </p:txBody>
      </p:sp>
      <p:sp>
        <p:nvSpPr>
          <p:cNvPr id="17" name="TextBox 16"/>
          <p:cNvSpPr txBox="1"/>
          <p:nvPr/>
        </p:nvSpPr>
        <p:spPr>
          <a:xfrm>
            <a:off x="1420200" y="591624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.sqrt(2.0)</a:t>
            </a:r>
          </a:p>
        </p:txBody>
      </p:sp>
      <p:cxnSp>
        <p:nvCxnSpPr>
          <p:cNvPr id="18" name="Elbow Connector 17"/>
          <p:cNvCxnSpPr>
            <a:stCxn id="16" idx="2"/>
            <a:endCxn id="11" idx="0"/>
          </p:cNvCxnSpPr>
          <p:nvPr/>
        </p:nvCxnSpPr>
        <p:spPr>
          <a:xfrm rot="5400000">
            <a:off x="2495880" y="4303800"/>
            <a:ext cx="481680" cy="2743200"/>
          </a:xfrm>
          <a:prstGeom prst="bentConnector3">
            <a:avLst/>
          </a:prstGeom>
          <a:noFill/>
          <a:ln w="18000">
            <a:solidFill>
              <a:srgbClr val="00FFFF"/>
            </a:solidFill>
            <a:prstDash val="solid"/>
            <a:tailEnd type="arrow"/>
          </a:ln>
        </p:spPr>
      </p:cxnSp>
      <p:sp>
        <p:nvSpPr>
          <p:cNvPr id="19" name="TextBox 18"/>
          <p:cNvSpPr txBox="1"/>
          <p:nvPr/>
        </p:nvSpPr>
        <p:spPr>
          <a:xfrm>
            <a:off x="5896800" y="5007600"/>
            <a:ext cx="9370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“Alias”</a:t>
            </a:r>
          </a:p>
        </p:txBody>
      </p:sp>
      <p:cxnSp>
        <p:nvCxnSpPr>
          <p:cNvPr id="20" name="Straight Arrow Connector 19"/>
          <p:cNvCxnSpPr>
            <a:stCxn id="19" idx="1"/>
            <a:endCxn id="16" idx="3"/>
          </p:cNvCxnSpPr>
          <p:nvPr/>
        </p:nvCxnSpPr>
        <p:spPr>
          <a:xfrm flipH="1">
            <a:off x="4236120" y="5213700"/>
            <a:ext cx="1660680" cy="1170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name="page363">
    <p:spTree>
      <p:nvGrpSpPr>
        <p:cNvPr id="1" name=""/>
        <p:cNvGrpSpPr/>
        <p:nvPr/>
      </p:nvGrpSpPr>
      <p:grpSpPr>
        <a:xfrm>
          <a:off x="0" y="0"/>
          <a:ext cx="0" cy="0"/>
          <a:chOff x="0" y="0"/>
          <a:chExt cx="0" cy="0"/>
        </a:xfrm>
      </p:grpSpPr>
      <p:sp>
        <p:nvSpPr>
          <p:cNvPr id="17" name="Slide Number Placeholder 1"/>
          <p:cNvSpPr>
            <a:spLocks noGrp="1"/>
          </p:cNvSpPr>
          <p:nvPr>
            <p:ph type="sldNum" sz="quarter" idx="10"/>
          </p:nvPr>
        </p:nvSpPr>
        <p:spPr/>
        <p:txBody>
          <a:bodyPr/>
          <a:lstStyle/>
          <a:p>
            <a:pPr lvl="0"/>
            <a:fld id="{D26E3572-6BBD-411A-9180-3319ECBA20BB}" type="slidenum">
              <a:t>363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Don’t do these</a:t>
            </a:r>
          </a:p>
        </p:txBody>
      </p:sp>
      <p:sp>
        <p:nvSpPr>
          <p:cNvPr id="3" name="TextBox 2"/>
          <p:cNvSpPr txBox="1"/>
          <p:nvPr/>
        </p:nvSpPr>
        <p:spPr>
          <a:xfrm>
            <a:off x="505799" y="2136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2136240"/>
            <a:ext cx="39146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from math import sqrt</a:t>
            </a:r>
          </a:p>
        </p:txBody>
      </p:sp>
      <p:sp>
        <p:nvSpPr>
          <p:cNvPr id="5" name="TextBox 4"/>
          <p:cNvSpPr txBox="1"/>
          <p:nvPr/>
        </p:nvSpPr>
        <p:spPr>
          <a:xfrm>
            <a:off x="505799" y="2856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6" name="TextBox 5"/>
          <p:cNvSpPr txBox="1"/>
          <p:nvPr/>
        </p:nvSpPr>
        <p:spPr>
          <a:xfrm>
            <a:off x="1237320" y="2856240"/>
            <a:ext cx="172008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sqrt(2.0)</a:t>
            </a:r>
          </a:p>
        </p:txBody>
      </p:sp>
      <p:sp>
        <p:nvSpPr>
          <p:cNvPr id="7" name="TextBox 6"/>
          <p:cNvSpPr txBox="1"/>
          <p:nvPr/>
        </p:nvSpPr>
        <p:spPr>
          <a:xfrm>
            <a:off x="505799" y="3576239"/>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1.4142135623730951</a:t>
            </a:r>
          </a:p>
        </p:txBody>
      </p:sp>
      <p:sp>
        <p:nvSpPr>
          <p:cNvPr id="8" name="TextBox 7"/>
          <p:cNvSpPr txBox="1"/>
          <p:nvPr/>
        </p:nvSpPr>
        <p:spPr>
          <a:xfrm>
            <a:off x="505799" y="5016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9" name="TextBox 8"/>
          <p:cNvSpPr txBox="1"/>
          <p:nvPr/>
        </p:nvSpPr>
        <p:spPr>
          <a:xfrm>
            <a:off x="1237320" y="501624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from math import *</a:t>
            </a:r>
          </a:p>
        </p:txBody>
      </p:sp>
      <p:sp>
        <p:nvSpPr>
          <p:cNvPr id="10" name="TextBox 9"/>
          <p:cNvSpPr txBox="1"/>
          <p:nvPr/>
        </p:nvSpPr>
        <p:spPr>
          <a:xfrm>
            <a:off x="505799" y="5736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1" name="TextBox 10"/>
          <p:cNvSpPr txBox="1"/>
          <p:nvPr/>
        </p:nvSpPr>
        <p:spPr>
          <a:xfrm>
            <a:off x="1237320" y="573624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sqrt(2.0)</a:t>
            </a:r>
          </a:p>
        </p:txBody>
      </p:sp>
      <p:sp>
        <p:nvSpPr>
          <p:cNvPr id="12" name="TextBox 11"/>
          <p:cNvSpPr txBox="1"/>
          <p:nvPr/>
        </p:nvSpPr>
        <p:spPr>
          <a:xfrm>
            <a:off x="505799" y="645624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1.4142135623730951</a:t>
            </a:r>
          </a:p>
        </p:txBody>
      </p:sp>
      <p:sp>
        <p:nvSpPr>
          <p:cNvPr id="13" name="Freeform 12"/>
          <p:cNvSpPr/>
          <p:nvPr/>
        </p:nvSpPr>
        <p:spPr>
          <a:xfrm>
            <a:off x="7596000" y="2136240"/>
            <a:ext cx="1655999" cy="1368000"/>
          </a:xfrm>
          <a:custGeom>
            <a:avLst>
              <a:gd name="f0" fmla="val 10800"/>
            </a:avLst>
            <a:gdLst>
              <a:gd name="f1" fmla="val 10800000"/>
              <a:gd name="f2" fmla="val 5400000"/>
              <a:gd name="f3" fmla="val 180"/>
              <a:gd name="f4" fmla="val w"/>
              <a:gd name="f5" fmla="val h"/>
              <a:gd name="f6" fmla="val 0"/>
              <a:gd name="f7" fmla="val 21600"/>
              <a:gd name="f8" fmla="val -2147483647"/>
              <a:gd name="f9" fmla="val 2147483647"/>
              <a:gd name="f10" fmla="+- 0 0 0"/>
              <a:gd name="f11" fmla="*/ f4 1 21600"/>
              <a:gd name="f12" fmla="*/ f5 1 21600"/>
              <a:gd name="f13" fmla="pin 0 f0 21600"/>
              <a:gd name="f14" fmla="*/ f10 f1 1"/>
              <a:gd name="f15" fmla="val f13"/>
              <a:gd name="f16" fmla="*/ f13 1 2"/>
              <a:gd name="f17" fmla="*/ f13 f11 1"/>
              <a:gd name="f18" fmla="*/ f6 f12 1"/>
              <a:gd name="f19" fmla="*/ 18000 f12 1"/>
              <a:gd name="f20" fmla="*/ 10800 f12 1"/>
              <a:gd name="f21" fmla="*/ 10800 f11 1"/>
              <a:gd name="f22" fmla="*/ 0 f12 1"/>
              <a:gd name="f23" fmla="*/ f14 1 f3"/>
              <a:gd name="f24" fmla="*/ 0 f11 1"/>
              <a:gd name="f25" fmla="*/ 21600 f12 1"/>
              <a:gd name="f26" fmla="*/ 21600 f11 1"/>
              <a:gd name="f27" fmla="+- f16 10800 0"/>
              <a:gd name="f28" fmla="+- 21600 0 f15"/>
              <a:gd name="f29" fmla="*/ f16 f11 1"/>
              <a:gd name="f30" fmla="+- f23 0 f2"/>
              <a:gd name="f31" fmla="*/ f28 1 2"/>
              <a:gd name="f32" fmla="*/ f27 f11 1"/>
              <a:gd name="f33" fmla="+- 21600 0 f31"/>
              <a:gd name="f34" fmla="*/ f33 f11 1"/>
            </a:gdLst>
            <a:ahLst>
              <a:ahXY gdRefX="f0" minX="f6" maxX="f7">
                <a:pos x="f17" y="f18"/>
              </a:ahXY>
            </a:ahLst>
            <a:cxnLst>
              <a:cxn ang="3cd4">
                <a:pos x="hc" y="t"/>
              </a:cxn>
              <a:cxn ang="0">
                <a:pos x="r" y="vc"/>
              </a:cxn>
              <a:cxn ang="cd4">
                <a:pos x="hc" y="b"/>
              </a:cxn>
              <a:cxn ang="cd2">
                <a:pos x="l" y="vc"/>
              </a:cxn>
              <a:cxn ang="f30">
                <a:pos x="f21" y="f22"/>
              </a:cxn>
              <a:cxn ang="f30">
                <a:pos x="f29" y="f20"/>
              </a:cxn>
              <a:cxn ang="f30">
                <a:pos x="f24" y="f25"/>
              </a:cxn>
              <a:cxn ang="f30">
                <a:pos x="f21" y="f25"/>
              </a:cxn>
              <a:cxn ang="f30">
                <a:pos x="f26" y="f25"/>
              </a:cxn>
              <a:cxn ang="f30">
                <a:pos x="f34" y="f20"/>
              </a:cxn>
            </a:cxnLst>
            <a:rect l="f29" t="f20" r="f32" b="f19"/>
            <a:pathLst>
              <a:path w="21600" h="21600">
                <a:moveTo>
                  <a:pt x="f15" y="f6"/>
                </a:moveTo>
                <a:lnTo>
                  <a:pt x="f7" y="f7"/>
                </a:lnTo>
                <a:lnTo>
                  <a:pt x="f6" y="f7"/>
                </a:lnTo>
                <a:close/>
              </a:path>
            </a:pathLst>
          </a:custGeom>
          <a:noFill/>
          <a:ln w="180000">
            <a:solidFill>
              <a:srgbClr val="FF0000"/>
            </a:solidFill>
            <a:prstDash val="solid"/>
          </a:ln>
        </p:spPr>
        <p:txBody>
          <a:bodyPr vert="horz" wrap="none" lIns="180000" tIns="135000" rIns="180000" bIns="135000" anchor="ctr" anchorCtr="0" compatLnSpc="0"/>
          <a:lstStyle/>
          <a:p>
            <a:pPr marL="0" marR="0" lvl="0" indent="0" algn="ctr" rtl="0" hangingPunct="0">
              <a:lnSpc>
                <a:spcPct val="100000"/>
              </a:lnSpc>
              <a:spcBef>
                <a:spcPts val="0"/>
              </a:spcBef>
              <a:spcAft>
                <a:spcPts val="0"/>
              </a:spcAft>
              <a:buNone/>
              <a:tabLst/>
            </a:pPr>
            <a:r>
              <a:rPr lang="en-GB" sz="7200" b="0" i="0" u="none" strike="noStrike" kern="1200">
                <a:ln>
                  <a:noFill/>
                </a:ln>
                <a:latin typeface="Liberation Sans" pitchFamily="18"/>
                <a:ea typeface="WenQuanYi Micro Hei" pitchFamily="2"/>
                <a:cs typeface="Lohit Devanagari" pitchFamily="2"/>
              </a:rPr>
              <a:t>!</a:t>
            </a:r>
          </a:p>
        </p:txBody>
      </p:sp>
      <p:sp>
        <p:nvSpPr>
          <p:cNvPr id="14" name="Freeform 13"/>
          <p:cNvSpPr/>
          <p:nvPr/>
        </p:nvSpPr>
        <p:spPr>
          <a:xfrm>
            <a:off x="7596000" y="5016240"/>
            <a:ext cx="1655999" cy="1368000"/>
          </a:xfrm>
          <a:custGeom>
            <a:avLst>
              <a:gd name="f0" fmla="val 10800"/>
            </a:avLst>
            <a:gdLst>
              <a:gd name="f1" fmla="val 10800000"/>
              <a:gd name="f2" fmla="val 5400000"/>
              <a:gd name="f3" fmla="val 180"/>
              <a:gd name="f4" fmla="val w"/>
              <a:gd name="f5" fmla="val h"/>
              <a:gd name="f6" fmla="val 0"/>
              <a:gd name="f7" fmla="val 21600"/>
              <a:gd name="f8" fmla="val -2147483647"/>
              <a:gd name="f9" fmla="val 2147483647"/>
              <a:gd name="f10" fmla="+- 0 0 0"/>
              <a:gd name="f11" fmla="*/ f4 1 21600"/>
              <a:gd name="f12" fmla="*/ f5 1 21600"/>
              <a:gd name="f13" fmla="pin 0 f0 21600"/>
              <a:gd name="f14" fmla="*/ f10 f1 1"/>
              <a:gd name="f15" fmla="val f13"/>
              <a:gd name="f16" fmla="*/ f13 1 2"/>
              <a:gd name="f17" fmla="*/ f13 f11 1"/>
              <a:gd name="f18" fmla="*/ f6 f12 1"/>
              <a:gd name="f19" fmla="*/ 18000 f12 1"/>
              <a:gd name="f20" fmla="*/ 10800 f12 1"/>
              <a:gd name="f21" fmla="*/ 10800 f11 1"/>
              <a:gd name="f22" fmla="*/ 0 f12 1"/>
              <a:gd name="f23" fmla="*/ f14 1 f3"/>
              <a:gd name="f24" fmla="*/ 0 f11 1"/>
              <a:gd name="f25" fmla="*/ 21600 f12 1"/>
              <a:gd name="f26" fmla="*/ 21600 f11 1"/>
              <a:gd name="f27" fmla="+- f16 10800 0"/>
              <a:gd name="f28" fmla="+- 21600 0 f15"/>
              <a:gd name="f29" fmla="*/ f16 f11 1"/>
              <a:gd name="f30" fmla="+- f23 0 f2"/>
              <a:gd name="f31" fmla="*/ f28 1 2"/>
              <a:gd name="f32" fmla="*/ f27 f11 1"/>
              <a:gd name="f33" fmla="+- 21600 0 f31"/>
              <a:gd name="f34" fmla="*/ f33 f11 1"/>
            </a:gdLst>
            <a:ahLst>
              <a:ahXY gdRefX="f0" minX="f6" maxX="f7">
                <a:pos x="f17" y="f18"/>
              </a:ahXY>
            </a:ahLst>
            <a:cxnLst>
              <a:cxn ang="3cd4">
                <a:pos x="hc" y="t"/>
              </a:cxn>
              <a:cxn ang="0">
                <a:pos x="r" y="vc"/>
              </a:cxn>
              <a:cxn ang="cd4">
                <a:pos x="hc" y="b"/>
              </a:cxn>
              <a:cxn ang="cd2">
                <a:pos x="l" y="vc"/>
              </a:cxn>
              <a:cxn ang="f30">
                <a:pos x="f21" y="f22"/>
              </a:cxn>
              <a:cxn ang="f30">
                <a:pos x="f29" y="f20"/>
              </a:cxn>
              <a:cxn ang="f30">
                <a:pos x="f24" y="f25"/>
              </a:cxn>
              <a:cxn ang="f30">
                <a:pos x="f21" y="f25"/>
              </a:cxn>
              <a:cxn ang="f30">
                <a:pos x="f26" y="f25"/>
              </a:cxn>
              <a:cxn ang="f30">
                <a:pos x="f34" y="f20"/>
              </a:cxn>
            </a:cxnLst>
            <a:rect l="f29" t="f20" r="f32" b="f19"/>
            <a:pathLst>
              <a:path w="21600" h="21600">
                <a:moveTo>
                  <a:pt x="f15" y="f6"/>
                </a:moveTo>
                <a:lnTo>
                  <a:pt x="f7" y="f7"/>
                </a:lnTo>
                <a:lnTo>
                  <a:pt x="f6" y="f7"/>
                </a:lnTo>
                <a:close/>
              </a:path>
            </a:pathLst>
          </a:custGeom>
          <a:noFill/>
          <a:ln w="180000">
            <a:solidFill>
              <a:srgbClr val="FF0000"/>
            </a:solidFill>
            <a:prstDash val="solid"/>
          </a:ln>
        </p:spPr>
        <p:txBody>
          <a:bodyPr vert="horz" wrap="none" lIns="180000" tIns="135000" rIns="180000" bIns="135000" anchor="ctr" anchorCtr="0" compatLnSpc="0"/>
          <a:lstStyle/>
          <a:p>
            <a:pPr marL="0" marR="0" lvl="0" indent="0" algn="ctr" rtl="0" hangingPunct="0">
              <a:lnSpc>
                <a:spcPct val="100000"/>
              </a:lnSpc>
              <a:spcBef>
                <a:spcPts val="0"/>
              </a:spcBef>
              <a:spcAft>
                <a:spcPts val="0"/>
              </a:spcAft>
              <a:buNone/>
              <a:tabLst/>
            </a:pPr>
            <a:r>
              <a:rPr lang="en-GB" sz="7200" b="0" i="0" u="none" strike="noStrike" kern="1200">
                <a:ln>
                  <a:noFill/>
                </a:ln>
                <a:latin typeface="Liberation Sans" pitchFamily="18"/>
                <a:ea typeface="WenQuanYi Micro Hei" pitchFamily="2"/>
                <a:cs typeface="Lohit Devanagari" pitchFamily="2"/>
              </a:rPr>
              <a:t>!!</a:t>
            </a:r>
          </a:p>
        </p:txBody>
      </p:sp>
      <p:sp>
        <p:nvSpPr>
          <p:cNvPr id="15" name="TextBox 14"/>
          <p:cNvSpPr txBox="1"/>
          <p:nvPr/>
        </p:nvSpPr>
        <p:spPr>
          <a:xfrm>
            <a:off x="5545800" y="2520720"/>
            <a:ext cx="1737359" cy="1091880"/>
          </a:xfrm>
          <a:prstGeom prst="rect">
            <a:avLst/>
          </a:prstGeom>
          <a:solidFill>
            <a:srgbClr val="CCFFFF"/>
          </a:solidFill>
          <a:ln w="18000">
            <a:solidFill>
              <a:srgbClr val="00FFFF"/>
            </a:solidFill>
            <a:prstDash val="solid"/>
          </a:ln>
        </p:spPr>
        <p:txBody>
          <a:bodyPr vert="horz" wrap="none" lIns="36000" tIns="36000" rIns="36000" bIns="36000" anchorCtr="0" compatLnSpc="0"/>
          <a:lstStyle/>
          <a:p>
            <a:pPr marL="0" marR="0" lvl="0" indent="0" rtl="0" hangingPunct="0">
              <a:lnSpc>
                <a:spcPct val="100000"/>
              </a:lnSpc>
              <a:spcBef>
                <a:spcPts val="0"/>
              </a:spcBef>
              <a:spcAft>
                <a:spcPts val="0"/>
              </a:spcAft>
              <a:buNone/>
              <a:tabLst/>
            </a:pPr>
            <a:r>
              <a:rPr lang="en-GB" sz="2400" b="0" i="1" u="none" strike="noStrike" kern="1200">
                <a:ln>
                  <a:noFill/>
                </a:ln>
                <a:latin typeface="Liberation Sans" pitchFamily="18"/>
                <a:ea typeface="WenQuanYi Micro Hei" pitchFamily="2"/>
                <a:cs typeface="Lohit Devanagari" pitchFamily="2"/>
              </a:rPr>
              <a:t>Much</a:t>
            </a:r>
            <a:r>
              <a:rPr lang="en-GB" sz="2400" b="0" i="0" u="none" strike="noStrike" kern="1200">
                <a:ln>
                  <a:noFill/>
                </a:ln>
                <a:latin typeface="Liberation Sans" pitchFamily="18"/>
                <a:ea typeface="WenQuanYi Micro Hei" pitchFamily="2"/>
                <a:cs typeface="Lohit Devanagari" pitchFamily="2"/>
              </a:rPr>
              <a:t> better</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to track the module.</a:t>
            </a:r>
          </a:p>
        </p:txBody>
      </p:sp>
      <p:cxnSp>
        <p:nvCxnSpPr>
          <p:cNvPr id="16" name="Straight Arrow Connector 15"/>
          <p:cNvCxnSpPr>
            <a:endCxn id="6" idx="3"/>
          </p:cNvCxnSpPr>
          <p:nvPr/>
        </p:nvCxnSpPr>
        <p:spPr>
          <a:xfrm flipH="1" flipV="1">
            <a:off x="2957400" y="3065400"/>
            <a:ext cx="2588400" cy="1079"/>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name="page364">
    <p:spTree>
      <p:nvGrpSpPr>
        <p:cNvPr id="1" name=""/>
        <p:cNvGrpSpPr/>
        <p:nvPr/>
      </p:nvGrpSpPr>
      <p:grpSpPr>
        <a:xfrm>
          <a:off x="0" y="0"/>
          <a:ext cx="0" cy="0"/>
          <a:chOff x="0" y="0"/>
          <a:chExt cx="0" cy="0"/>
        </a:xfrm>
      </p:grpSpPr>
      <p:sp>
        <p:nvSpPr>
          <p:cNvPr id="32" name="Slide Number Placeholder 1"/>
          <p:cNvSpPr>
            <a:spLocks noGrp="1"/>
          </p:cNvSpPr>
          <p:nvPr>
            <p:ph type="sldNum" sz="quarter" idx="10"/>
          </p:nvPr>
        </p:nvSpPr>
        <p:spPr/>
        <p:txBody>
          <a:bodyPr/>
          <a:lstStyle/>
          <a:p>
            <a:pPr lvl="0"/>
            <a:fld id="{5C676560-3E7C-4B68-AADD-0C3D017748B0}" type="slidenum">
              <a:t>364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What system modules are there?</a:t>
            </a:r>
          </a:p>
        </p:txBody>
      </p:sp>
      <p:sp>
        <p:nvSpPr>
          <p:cNvPr id="3" name="TextBox 2"/>
          <p:cNvSpPr txBox="1"/>
          <p:nvPr/>
        </p:nvSpPr>
        <p:spPr>
          <a:xfrm>
            <a:off x="865799" y="6096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00"/>
                </a:solidFill>
                <a:latin typeface="Liberation Mono" pitchFamily="49"/>
                <a:ea typeface="WenQuanYi Micro Hei" pitchFamily="2"/>
                <a:cs typeface="Lohit Devanagari" pitchFamily="2"/>
              </a:rPr>
              <a:t>sys</a:t>
            </a:r>
          </a:p>
        </p:txBody>
      </p:sp>
      <p:sp>
        <p:nvSpPr>
          <p:cNvPr id="4" name="TextBox 3"/>
          <p:cNvSpPr txBox="1"/>
          <p:nvPr/>
        </p:nvSpPr>
        <p:spPr>
          <a:xfrm>
            <a:off x="865799" y="3936239"/>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00"/>
                </a:solidFill>
                <a:latin typeface="Liberation Mono" pitchFamily="49"/>
                <a:ea typeface="WenQuanYi Micro Hei" pitchFamily="2"/>
                <a:cs typeface="Lohit Devanagari" pitchFamily="2"/>
              </a:rPr>
              <a:t>os</a:t>
            </a:r>
          </a:p>
        </p:txBody>
      </p:sp>
      <p:sp>
        <p:nvSpPr>
          <p:cNvPr id="5" name="TextBox 4"/>
          <p:cNvSpPr txBox="1"/>
          <p:nvPr/>
        </p:nvSpPr>
        <p:spPr>
          <a:xfrm>
            <a:off x="7345799" y="537624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string</a:t>
            </a:r>
          </a:p>
        </p:txBody>
      </p:sp>
      <p:sp>
        <p:nvSpPr>
          <p:cNvPr id="6" name="TextBox 5"/>
          <p:cNvSpPr txBox="1"/>
          <p:nvPr/>
        </p:nvSpPr>
        <p:spPr>
          <a:xfrm>
            <a:off x="7345799" y="465624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re</a:t>
            </a:r>
          </a:p>
        </p:txBody>
      </p:sp>
      <p:sp>
        <p:nvSpPr>
          <p:cNvPr id="7" name="TextBox 6"/>
          <p:cNvSpPr txBox="1"/>
          <p:nvPr/>
        </p:nvSpPr>
        <p:spPr>
          <a:xfrm>
            <a:off x="7345799" y="2496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csv</a:t>
            </a:r>
          </a:p>
        </p:txBody>
      </p:sp>
      <p:sp>
        <p:nvSpPr>
          <p:cNvPr id="8" name="TextBox 7"/>
          <p:cNvSpPr txBox="1"/>
          <p:nvPr/>
        </p:nvSpPr>
        <p:spPr>
          <a:xfrm>
            <a:off x="5185800" y="249624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FF"/>
                </a:solidFill>
                <a:latin typeface="Liberation Mono" pitchFamily="49"/>
                <a:ea typeface="WenQuanYi Micro Hei" pitchFamily="2"/>
                <a:cs typeface="Lohit Devanagari" pitchFamily="2"/>
              </a:rPr>
              <a:t>argparse</a:t>
            </a:r>
          </a:p>
        </p:txBody>
      </p:sp>
      <p:sp>
        <p:nvSpPr>
          <p:cNvPr id="9" name="TextBox 8"/>
          <p:cNvSpPr txBox="1"/>
          <p:nvPr/>
        </p:nvSpPr>
        <p:spPr>
          <a:xfrm>
            <a:off x="3025800" y="681624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webbrowser</a:t>
            </a:r>
          </a:p>
        </p:txBody>
      </p:sp>
      <p:sp>
        <p:nvSpPr>
          <p:cNvPr id="10" name="TextBox 9"/>
          <p:cNvSpPr txBox="1"/>
          <p:nvPr/>
        </p:nvSpPr>
        <p:spPr>
          <a:xfrm>
            <a:off x="3025800" y="249624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FF00"/>
                </a:solidFill>
                <a:latin typeface="Liberation Mono" pitchFamily="49"/>
                <a:ea typeface="WenQuanYi Micro Hei" pitchFamily="2"/>
                <a:cs typeface="Lohit Devanagari" pitchFamily="2"/>
              </a:rPr>
              <a:t>math</a:t>
            </a:r>
          </a:p>
        </p:txBody>
      </p:sp>
      <p:sp>
        <p:nvSpPr>
          <p:cNvPr id="11" name="TextBox 10"/>
          <p:cNvSpPr txBox="1"/>
          <p:nvPr/>
        </p:nvSpPr>
        <p:spPr>
          <a:xfrm>
            <a:off x="3025800" y="3216239"/>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FF00"/>
                </a:solidFill>
                <a:latin typeface="Liberation Mono" pitchFamily="49"/>
                <a:ea typeface="WenQuanYi Micro Hei" pitchFamily="2"/>
                <a:cs typeface="Lohit Devanagari" pitchFamily="2"/>
              </a:rPr>
              <a:t>cmath</a:t>
            </a:r>
          </a:p>
        </p:txBody>
      </p:sp>
      <p:sp>
        <p:nvSpPr>
          <p:cNvPr id="12" name="TextBox 11"/>
          <p:cNvSpPr txBox="1"/>
          <p:nvPr/>
        </p:nvSpPr>
        <p:spPr>
          <a:xfrm>
            <a:off x="3025800" y="465624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FFFF"/>
                </a:solidFill>
                <a:latin typeface="Liberation Mono" pitchFamily="49"/>
                <a:ea typeface="WenQuanYi Micro Hei" pitchFamily="2"/>
                <a:cs typeface="Lohit Devanagari" pitchFamily="2"/>
              </a:rPr>
              <a:t>colorsys</a:t>
            </a:r>
          </a:p>
        </p:txBody>
      </p:sp>
      <p:sp>
        <p:nvSpPr>
          <p:cNvPr id="13" name="TextBox 12"/>
          <p:cNvSpPr txBox="1"/>
          <p:nvPr/>
        </p:nvSpPr>
        <p:spPr>
          <a:xfrm>
            <a:off x="5185800" y="537624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FF"/>
                </a:solidFill>
                <a:latin typeface="Liberation Mono" pitchFamily="49"/>
                <a:ea typeface="WenQuanYi Micro Hei" pitchFamily="2"/>
                <a:cs typeface="Lohit Devanagari" pitchFamily="2"/>
              </a:rPr>
              <a:t>pickle</a:t>
            </a:r>
          </a:p>
        </p:txBody>
      </p:sp>
      <p:sp>
        <p:nvSpPr>
          <p:cNvPr id="14" name="TextBox 13"/>
          <p:cNvSpPr txBox="1"/>
          <p:nvPr/>
        </p:nvSpPr>
        <p:spPr>
          <a:xfrm>
            <a:off x="5185800" y="3216239"/>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FF"/>
                </a:solidFill>
                <a:latin typeface="Liberation Mono" pitchFamily="49"/>
                <a:ea typeface="WenQuanYi Micro Hei" pitchFamily="2"/>
                <a:cs typeface="Lohit Devanagari" pitchFamily="2"/>
              </a:rPr>
              <a:t>datetime</a:t>
            </a:r>
          </a:p>
        </p:txBody>
      </p:sp>
      <p:sp>
        <p:nvSpPr>
          <p:cNvPr id="15" name="TextBox 14"/>
          <p:cNvSpPr txBox="1"/>
          <p:nvPr/>
        </p:nvSpPr>
        <p:spPr>
          <a:xfrm>
            <a:off x="3025800" y="537624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email</a:t>
            </a:r>
          </a:p>
        </p:txBody>
      </p:sp>
      <p:sp>
        <p:nvSpPr>
          <p:cNvPr id="16" name="TextBox 15"/>
          <p:cNvSpPr txBox="1"/>
          <p:nvPr/>
        </p:nvSpPr>
        <p:spPr>
          <a:xfrm>
            <a:off x="5185800" y="3936239"/>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FF"/>
                </a:solidFill>
                <a:latin typeface="Liberation Mono" pitchFamily="49"/>
                <a:ea typeface="WenQuanYi Micro Hei" pitchFamily="2"/>
                <a:cs typeface="Lohit Devanagari" pitchFamily="2"/>
              </a:rPr>
              <a:t>getpass</a:t>
            </a:r>
          </a:p>
        </p:txBody>
      </p:sp>
      <p:sp>
        <p:nvSpPr>
          <p:cNvPr id="17" name="TextBox 16"/>
          <p:cNvSpPr txBox="1"/>
          <p:nvPr/>
        </p:nvSpPr>
        <p:spPr>
          <a:xfrm>
            <a:off x="865799" y="249624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00"/>
                </a:solidFill>
                <a:latin typeface="Liberation Mono" pitchFamily="49"/>
                <a:ea typeface="WenQuanYi Micro Hei" pitchFamily="2"/>
                <a:cs typeface="Lohit Devanagari" pitchFamily="2"/>
              </a:rPr>
              <a:t>glob</a:t>
            </a:r>
          </a:p>
        </p:txBody>
      </p:sp>
      <p:sp>
        <p:nvSpPr>
          <p:cNvPr id="18" name="TextBox 17"/>
          <p:cNvSpPr txBox="1"/>
          <p:nvPr/>
        </p:nvSpPr>
        <p:spPr>
          <a:xfrm>
            <a:off x="7345799" y="3216239"/>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html</a:t>
            </a:r>
          </a:p>
        </p:txBody>
      </p:sp>
      <p:sp>
        <p:nvSpPr>
          <p:cNvPr id="19" name="TextBox 18"/>
          <p:cNvSpPr txBox="1"/>
          <p:nvPr/>
        </p:nvSpPr>
        <p:spPr>
          <a:xfrm>
            <a:off x="3025800" y="609624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http</a:t>
            </a:r>
          </a:p>
        </p:txBody>
      </p:sp>
      <p:sp>
        <p:nvSpPr>
          <p:cNvPr id="20" name="TextBox 19"/>
          <p:cNvSpPr txBox="1"/>
          <p:nvPr/>
        </p:nvSpPr>
        <p:spPr>
          <a:xfrm>
            <a:off x="865799" y="3216239"/>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00"/>
                </a:solidFill>
                <a:latin typeface="Liberation Mono" pitchFamily="49"/>
                <a:ea typeface="WenQuanYi Micro Hei" pitchFamily="2"/>
                <a:cs typeface="Lohit Devanagari" pitchFamily="2"/>
              </a:rPr>
              <a:t>io</a:t>
            </a:r>
          </a:p>
        </p:txBody>
      </p:sp>
      <p:sp>
        <p:nvSpPr>
          <p:cNvPr id="21" name="TextBox 20"/>
          <p:cNvSpPr txBox="1"/>
          <p:nvPr/>
        </p:nvSpPr>
        <p:spPr>
          <a:xfrm>
            <a:off x="7345799" y="3936239"/>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json</a:t>
            </a:r>
          </a:p>
        </p:txBody>
      </p:sp>
      <p:sp>
        <p:nvSpPr>
          <p:cNvPr id="22" name="TextBox 21"/>
          <p:cNvSpPr txBox="1"/>
          <p:nvPr/>
        </p:nvSpPr>
        <p:spPr>
          <a:xfrm>
            <a:off x="5185800" y="465624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FF"/>
                </a:solidFill>
                <a:latin typeface="Liberation Mono" pitchFamily="49"/>
                <a:ea typeface="WenQuanYi Micro Hei" pitchFamily="2"/>
                <a:cs typeface="Lohit Devanagari" pitchFamily="2"/>
              </a:rPr>
              <a:t>logging</a:t>
            </a:r>
          </a:p>
        </p:txBody>
      </p:sp>
      <p:sp>
        <p:nvSpPr>
          <p:cNvPr id="23" name="TextBox 22"/>
          <p:cNvSpPr txBox="1"/>
          <p:nvPr/>
        </p:nvSpPr>
        <p:spPr>
          <a:xfrm>
            <a:off x="3025800" y="3936239"/>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FF00"/>
                </a:solidFill>
                <a:latin typeface="Liberation Mono" pitchFamily="49"/>
                <a:ea typeface="WenQuanYi Micro Hei" pitchFamily="2"/>
                <a:cs typeface="Lohit Devanagari" pitchFamily="2"/>
              </a:rPr>
              <a:t>random</a:t>
            </a:r>
          </a:p>
        </p:txBody>
      </p:sp>
      <p:sp>
        <p:nvSpPr>
          <p:cNvPr id="24" name="TextBox 23"/>
          <p:cNvSpPr txBox="1"/>
          <p:nvPr/>
        </p:nvSpPr>
        <p:spPr>
          <a:xfrm>
            <a:off x="865799" y="465624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00"/>
                </a:solidFill>
                <a:latin typeface="Liberation Mono" pitchFamily="49"/>
                <a:ea typeface="WenQuanYi Micro Hei" pitchFamily="2"/>
                <a:cs typeface="Lohit Devanagari" pitchFamily="2"/>
              </a:rPr>
              <a:t>signal</a:t>
            </a:r>
          </a:p>
        </p:txBody>
      </p:sp>
      <p:sp>
        <p:nvSpPr>
          <p:cNvPr id="25" name="TextBox 24"/>
          <p:cNvSpPr txBox="1"/>
          <p:nvPr/>
        </p:nvSpPr>
        <p:spPr>
          <a:xfrm>
            <a:off x="5185800" y="609624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FF"/>
                </a:solidFill>
                <a:latin typeface="Liberation Mono" pitchFamily="49"/>
                <a:ea typeface="WenQuanYi Micro Hei" pitchFamily="2"/>
                <a:cs typeface="Lohit Devanagari" pitchFamily="2"/>
              </a:rPr>
              <a:t>sqlite3</a:t>
            </a:r>
          </a:p>
        </p:txBody>
      </p:sp>
      <p:sp>
        <p:nvSpPr>
          <p:cNvPr id="26" name="TextBox 25"/>
          <p:cNvSpPr txBox="1"/>
          <p:nvPr/>
        </p:nvSpPr>
        <p:spPr>
          <a:xfrm>
            <a:off x="865799" y="537624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00"/>
                </a:solidFill>
                <a:latin typeface="Liberation Mono" pitchFamily="49"/>
                <a:ea typeface="WenQuanYi Micro Hei" pitchFamily="2"/>
                <a:cs typeface="Lohit Devanagari" pitchFamily="2"/>
              </a:rPr>
              <a:t>subprocess</a:t>
            </a:r>
          </a:p>
        </p:txBody>
      </p:sp>
      <p:sp>
        <p:nvSpPr>
          <p:cNvPr id="27" name="TextBox 26"/>
          <p:cNvSpPr txBox="1"/>
          <p:nvPr/>
        </p:nvSpPr>
        <p:spPr>
          <a:xfrm>
            <a:off x="865799" y="681624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00"/>
                </a:solidFill>
                <a:latin typeface="Liberation Mono" pitchFamily="49"/>
                <a:ea typeface="WenQuanYi Micro Hei" pitchFamily="2"/>
                <a:cs typeface="Lohit Devanagari" pitchFamily="2"/>
              </a:rPr>
              <a:t>tempfile</a:t>
            </a:r>
          </a:p>
        </p:txBody>
      </p:sp>
      <p:sp>
        <p:nvSpPr>
          <p:cNvPr id="28" name="TextBox 27"/>
          <p:cNvSpPr txBox="1"/>
          <p:nvPr/>
        </p:nvSpPr>
        <p:spPr>
          <a:xfrm>
            <a:off x="7345799" y="609624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unicodedata</a:t>
            </a:r>
          </a:p>
        </p:txBody>
      </p:sp>
      <p:sp>
        <p:nvSpPr>
          <p:cNvPr id="29" name="TextBox 28"/>
          <p:cNvSpPr txBox="1"/>
          <p:nvPr/>
        </p:nvSpPr>
        <p:spPr>
          <a:xfrm>
            <a:off x="5185800" y="681624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FF"/>
                </a:solidFill>
                <a:latin typeface="Liberation Mono" pitchFamily="49"/>
                <a:ea typeface="WenQuanYi Micro Hei" pitchFamily="2"/>
                <a:cs typeface="Lohit Devanagari" pitchFamily="2"/>
              </a:rPr>
              <a:t>unittest</a:t>
            </a:r>
          </a:p>
        </p:txBody>
      </p:sp>
      <p:sp>
        <p:nvSpPr>
          <p:cNvPr id="30" name="TextBox 29"/>
          <p:cNvSpPr txBox="1"/>
          <p:nvPr/>
        </p:nvSpPr>
        <p:spPr>
          <a:xfrm>
            <a:off x="7345799" y="6816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xml</a:t>
            </a:r>
          </a:p>
        </p:txBody>
      </p:sp>
      <p:sp>
        <p:nvSpPr>
          <p:cNvPr id="31" name="TextBox 30"/>
          <p:cNvSpPr txBox="1"/>
          <p:nvPr/>
        </p:nvSpPr>
        <p:spPr>
          <a:xfrm>
            <a:off x="952560" y="1661039"/>
            <a:ext cx="59871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Python 3.2.3 comes with over </a:t>
            </a:r>
            <a:r>
              <a:rPr lang="en-GB" sz="2400" b="0" i="0" u="none" strike="noStrike" kern="1200">
                <a:ln>
                  <a:noFill/>
                </a:ln>
                <a:solidFill>
                  <a:srgbClr val="800000"/>
                </a:solidFill>
                <a:latin typeface="Liberation Sans" pitchFamily="18"/>
                <a:ea typeface="WenQuanYi Micro Hei" pitchFamily="2"/>
                <a:cs typeface="Lohit Devanagari" pitchFamily="2"/>
              </a:rPr>
              <a:t>250</a:t>
            </a:r>
            <a:r>
              <a:rPr lang="en-GB" sz="2400" b="0" i="0" u="none" strike="noStrike" kern="1200">
                <a:ln>
                  <a:noFill/>
                </a:ln>
                <a:latin typeface="Liberation Sans" pitchFamily="18"/>
                <a:ea typeface="WenQuanYi Micro Hei" pitchFamily="2"/>
                <a:cs typeface="Lohit Devanagari" pitchFamily="2"/>
              </a:rPr>
              <a:t> modules.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name="page365">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pPr lvl="0"/>
            <a:fld id="{B4161920-7ACA-4C0F-B3C3-BC7664498887}" type="slidenum">
              <a:t>365</a:t>
            </a:fld>
            <a:endParaRPr lang="en-GB"/>
          </a:p>
        </p:txBody>
      </p:sp>
      <p:cxnSp>
        <p:nvCxnSpPr>
          <p:cNvPr id="2" name="Straight Arrow Connector 1"/>
          <p:cNvCxnSpPr>
            <a:stCxn id="7" idx="0"/>
            <a:endCxn id="8" idx="2"/>
          </p:cNvCxnSpPr>
          <p:nvPr/>
        </p:nvCxnSpPr>
        <p:spPr>
          <a:xfrm>
            <a:off x="4293539" y="3936600"/>
            <a:ext cx="0" cy="1498680"/>
          </a:xfrm>
          <a:prstGeom prst="straightConnector1">
            <a:avLst/>
          </a:prstGeom>
          <a:noFill/>
          <a:ln w="18000">
            <a:solidFill>
              <a:srgbClr val="00FFFF"/>
            </a:solidFill>
            <a:prstDash val="solid"/>
            <a:headEnd type="arrow"/>
            <a:tailEnd type="arrow"/>
          </a:ln>
        </p:spPr>
      </p:cxnSp>
      <p:sp>
        <p:nvSpPr>
          <p:cNvPr id="3" name="Title 2"/>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“Batteries included”</a:t>
            </a:r>
          </a:p>
        </p:txBody>
      </p:sp>
      <p:sp>
        <p:nvSpPr>
          <p:cNvPr id="4" name="TextBox 3"/>
          <p:cNvSpPr txBox="1"/>
          <p:nvPr/>
        </p:nvSpPr>
        <p:spPr>
          <a:xfrm>
            <a:off x="505799" y="2136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5" name="TextBox 4"/>
          <p:cNvSpPr txBox="1"/>
          <p:nvPr/>
        </p:nvSpPr>
        <p:spPr>
          <a:xfrm>
            <a:off x="1237320" y="213624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help('modules')</a:t>
            </a:r>
          </a:p>
        </p:txBody>
      </p:sp>
      <p:sp>
        <p:nvSpPr>
          <p:cNvPr id="6" name="TextBox 5"/>
          <p:cNvSpPr txBox="1"/>
          <p:nvPr/>
        </p:nvSpPr>
        <p:spPr>
          <a:xfrm>
            <a:off x="505799" y="2856240"/>
            <a:ext cx="775836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Please wait a moment while I gather a list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of all available modules...</a:t>
            </a:r>
          </a:p>
        </p:txBody>
      </p:sp>
      <p:sp>
        <p:nvSpPr>
          <p:cNvPr id="7" name="TextBox 6"/>
          <p:cNvSpPr txBox="1"/>
          <p:nvPr/>
        </p:nvSpPr>
        <p:spPr>
          <a:xfrm>
            <a:off x="505799" y="3936600"/>
            <a:ext cx="7575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CDROM       binascii    inspect     shlex</a:t>
            </a:r>
          </a:p>
        </p:txBody>
      </p:sp>
      <p:sp>
        <p:nvSpPr>
          <p:cNvPr id="8" name="TextBox 7"/>
          <p:cNvSpPr txBox="1"/>
          <p:nvPr/>
        </p:nvSpPr>
        <p:spPr>
          <a:xfrm>
            <a:off x="505799" y="5016960"/>
            <a:ext cx="7575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bdb         importlib   shelve           </a:t>
            </a:r>
          </a:p>
        </p:txBody>
      </p:sp>
      <p:sp>
        <p:nvSpPr>
          <p:cNvPr id="9" name="TextBox 8"/>
          <p:cNvSpPr txBox="1"/>
          <p:nvPr/>
        </p:nvSpPr>
        <p:spPr>
          <a:xfrm>
            <a:off x="505799" y="5736960"/>
            <a:ext cx="8672760" cy="11102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Enter any module name to get more help.  Or,</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type "modules spam" to search for modules whose</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descriptions contain the word "spam".</a:t>
            </a:r>
          </a:p>
        </p:txBody>
      </p:sp>
      <p:sp>
        <p:nvSpPr>
          <p:cNvPr id="10" name="TextBox 9"/>
          <p:cNvSpPr txBox="1"/>
          <p:nvPr/>
        </p:nvSpPr>
        <p:spPr>
          <a:xfrm>
            <a:off x="6257519" y="4479840"/>
            <a:ext cx="18190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263 modules</a:t>
            </a:r>
          </a:p>
        </p:txBody>
      </p:sp>
      <p:sp>
        <p:nvSpPr>
          <p:cNvPr id="11" name="TextBox 10"/>
          <p:cNvSpPr txBox="1"/>
          <p:nvPr/>
        </p:nvSpPr>
        <p:spPr>
          <a:xfrm>
            <a:off x="6248880" y="6991199"/>
            <a:ext cx="28173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Not quite this simple</a:t>
            </a:r>
          </a:p>
        </p:txBody>
      </p:sp>
      <p:cxnSp>
        <p:nvCxnSpPr>
          <p:cNvPr id="12" name="Elbow Connector 11"/>
          <p:cNvCxnSpPr>
            <a:stCxn id="11" idx="1"/>
          </p:cNvCxnSpPr>
          <p:nvPr/>
        </p:nvCxnSpPr>
        <p:spPr>
          <a:xfrm flipH="1" flipV="1">
            <a:off x="4842000" y="6847200"/>
            <a:ext cx="1406880" cy="349919"/>
          </a:xfrm>
          <a:prstGeom prst="bentConnector3">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name="page366">
    <p:spTree>
      <p:nvGrpSpPr>
        <p:cNvPr id="1" name=""/>
        <p:cNvGrpSpPr/>
        <p:nvPr/>
      </p:nvGrpSpPr>
      <p:grpSpPr>
        <a:xfrm>
          <a:off x="0" y="0"/>
          <a:ext cx="0" cy="0"/>
          <a:chOff x="0" y="0"/>
          <a:chExt cx="0" cy="0"/>
        </a:xfrm>
      </p:grpSpPr>
      <p:sp>
        <p:nvSpPr>
          <p:cNvPr id="20" name="Slide Number Placeholder 1"/>
          <p:cNvSpPr>
            <a:spLocks noGrp="1"/>
          </p:cNvSpPr>
          <p:nvPr>
            <p:ph type="sldNum" sz="quarter" idx="10"/>
          </p:nvPr>
        </p:nvSpPr>
        <p:spPr/>
        <p:txBody>
          <a:bodyPr/>
          <a:lstStyle/>
          <a:p>
            <a:pPr lvl="0"/>
            <a:fld id="{F014A409-736B-4B3C-B141-4DAA8563BEE2}" type="slidenum">
              <a:t>366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Additional downloadable modules</a:t>
            </a:r>
          </a:p>
        </p:txBody>
      </p:sp>
      <p:sp>
        <p:nvSpPr>
          <p:cNvPr id="3" name="TextBox 2"/>
          <p:cNvSpPr txBox="1"/>
          <p:nvPr/>
        </p:nvSpPr>
        <p:spPr>
          <a:xfrm>
            <a:off x="865799" y="249624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numpy</a:t>
            </a:r>
          </a:p>
        </p:txBody>
      </p:sp>
      <p:sp>
        <p:nvSpPr>
          <p:cNvPr id="4" name="TextBox 3"/>
          <p:cNvSpPr txBox="1"/>
          <p:nvPr/>
        </p:nvSpPr>
        <p:spPr>
          <a:xfrm>
            <a:off x="865799" y="3216239"/>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scipy</a:t>
            </a:r>
          </a:p>
        </p:txBody>
      </p:sp>
      <p:sp>
        <p:nvSpPr>
          <p:cNvPr id="5" name="TextBox 4"/>
          <p:cNvSpPr txBox="1"/>
          <p:nvPr/>
        </p:nvSpPr>
        <p:spPr>
          <a:xfrm>
            <a:off x="5185800" y="3216239"/>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Mono" pitchFamily="49"/>
                <a:ea typeface="WenQuanYi Micro Hei" pitchFamily="2"/>
                <a:cs typeface="Lohit Devanagari" pitchFamily="2"/>
              </a:rPr>
              <a:t>psycopg2</a:t>
            </a:r>
          </a:p>
        </p:txBody>
      </p:sp>
      <p:sp>
        <p:nvSpPr>
          <p:cNvPr id="6" name="TextBox 5"/>
          <p:cNvSpPr txBox="1"/>
          <p:nvPr/>
        </p:nvSpPr>
        <p:spPr>
          <a:xfrm>
            <a:off x="5185800" y="3936239"/>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Mono" pitchFamily="49"/>
                <a:ea typeface="WenQuanYi Micro Hei" pitchFamily="2"/>
                <a:cs typeface="Lohit Devanagari" pitchFamily="2"/>
              </a:rPr>
              <a:t>MySQLdb</a:t>
            </a:r>
          </a:p>
        </p:txBody>
      </p:sp>
      <p:sp>
        <p:nvSpPr>
          <p:cNvPr id="7" name="TextBox 6"/>
          <p:cNvSpPr txBox="1"/>
          <p:nvPr/>
        </p:nvSpPr>
        <p:spPr>
          <a:xfrm>
            <a:off x="5185800" y="465624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Mono" pitchFamily="49"/>
                <a:ea typeface="WenQuanYi Micro Hei" pitchFamily="2"/>
                <a:cs typeface="Lohit Devanagari" pitchFamily="2"/>
              </a:rPr>
              <a:t>cx_oracle</a:t>
            </a:r>
          </a:p>
        </p:txBody>
      </p:sp>
      <p:sp>
        <p:nvSpPr>
          <p:cNvPr id="8" name="TextBox 7"/>
          <p:cNvSpPr txBox="1"/>
          <p:nvPr/>
        </p:nvSpPr>
        <p:spPr>
          <a:xfrm>
            <a:off x="5185800" y="537624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Mono" pitchFamily="49"/>
                <a:ea typeface="WenQuanYi Micro Hei" pitchFamily="2"/>
                <a:cs typeface="Lohit Devanagari" pitchFamily="2"/>
              </a:rPr>
              <a:t>ibm_db</a:t>
            </a:r>
          </a:p>
        </p:txBody>
      </p:sp>
      <p:sp>
        <p:nvSpPr>
          <p:cNvPr id="9" name="TextBox 8"/>
          <p:cNvSpPr txBox="1"/>
          <p:nvPr/>
        </p:nvSpPr>
        <p:spPr>
          <a:xfrm>
            <a:off x="5185800" y="249624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Mono" pitchFamily="49"/>
                <a:ea typeface="WenQuanYi Micro Hei" pitchFamily="2"/>
                <a:cs typeface="Lohit Devanagari" pitchFamily="2"/>
              </a:rPr>
              <a:t>pyodbc</a:t>
            </a:r>
          </a:p>
        </p:txBody>
      </p:sp>
      <p:sp>
        <p:nvSpPr>
          <p:cNvPr id="10" name="TextBox 9"/>
          <p:cNvSpPr txBox="1"/>
          <p:nvPr/>
        </p:nvSpPr>
        <p:spPr>
          <a:xfrm>
            <a:off x="865799" y="1776240"/>
            <a:ext cx="15465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8000"/>
                </a:solidFill>
                <a:latin typeface="Liberation Sans" pitchFamily="18"/>
                <a:ea typeface="WenQuanYi Micro Hei" pitchFamily="2"/>
                <a:cs typeface="Lohit Devanagari" pitchFamily="2"/>
              </a:rPr>
              <a:t>Numerical</a:t>
            </a:r>
          </a:p>
        </p:txBody>
      </p:sp>
      <p:sp>
        <p:nvSpPr>
          <p:cNvPr id="11" name="TextBox 10"/>
          <p:cNvSpPr txBox="1"/>
          <p:nvPr/>
        </p:nvSpPr>
        <p:spPr>
          <a:xfrm>
            <a:off x="6985799" y="3216239"/>
            <a:ext cx="17337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PostgreSQL</a:t>
            </a:r>
          </a:p>
        </p:txBody>
      </p:sp>
      <p:sp>
        <p:nvSpPr>
          <p:cNvPr id="12" name="TextBox 11"/>
          <p:cNvSpPr txBox="1"/>
          <p:nvPr/>
        </p:nvSpPr>
        <p:spPr>
          <a:xfrm>
            <a:off x="6985799" y="3936239"/>
            <a:ext cx="10893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MySQL</a:t>
            </a:r>
          </a:p>
        </p:txBody>
      </p:sp>
      <p:sp>
        <p:nvSpPr>
          <p:cNvPr id="13" name="TextBox 12"/>
          <p:cNvSpPr txBox="1"/>
          <p:nvPr/>
        </p:nvSpPr>
        <p:spPr>
          <a:xfrm>
            <a:off x="6985799" y="4656240"/>
            <a:ext cx="9702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Oracle</a:t>
            </a:r>
          </a:p>
        </p:txBody>
      </p:sp>
      <p:sp>
        <p:nvSpPr>
          <p:cNvPr id="14" name="TextBox 13"/>
          <p:cNvSpPr txBox="1"/>
          <p:nvPr/>
        </p:nvSpPr>
        <p:spPr>
          <a:xfrm>
            <a:off x="6985799" y="5376240"/>
            <a:ext cx="6656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DB2</a:t>
            </a:r>
          </a:p>
        </p:txBody>
      </p:sp>
      <p:sp>
        <p:nvSpPr>
          <p:cNvPr id="15" name="TextBox 14"/>
          <p:cNvSpPr txBox="1"/>
          <p:nvPr/>
        </p:nvSpPr>
        <p:spPr>
          <a:xfrm>
            <a:off x="5186160" y="1776600"/>
            <a:ext cx="15984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800080"/>
                </a:solidFill>
                <a:latin typeface="Liberation Sans" pitchFamily="18"/>
                <a:ea typeface="WenQuanYi Micro Hei" pitchFamily="2"/>
                <a:cs typeface="Lohit Devanagari" pitchFamily="2"/>
              </a:rPr>
              <a:t>Databases</a:t>
            </a:r>
          </a:p>
        </p:txBody>
      </p:sp>
      <p:sp>
        <p:nvSpPr>
          <p:cNvPr id="16" name="TextBox 15"/>
          <p:cNvSpPr txBox="1"/>
          <p:nvPr/>
        </p:nvSpPr>
        <p:spPr>
          <a:xfrm>
            <a:off x="5185800" y="608724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Mono" pitchFamily="49"/>
                <a:ea typeface="WenQuanYi Micro Hei" pitchFamily="2"/>
                <a:cs typeface="Lohit Devanagari" pitchFamily="2"/>
              </a:rPr>
              <a:t>pymssql</a:t>
            </a:r>
          </a:p>
        </p:txBody>
      </p:sp>
      <p:sp>
        <p:nvSpPr>
          <p:cNvPr id="17" name="TextBox 16"/>
          <p:cNvSpPr txBox="1"/>
          <p:nvPr/>
        </p:nvSpPr>
        <p:spPr>
          <a:xfrm>
            <a:off x="6985799" y="6087240"/>
            <a:ext cx="16545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SQL Server</a:t>
            </a:r>
          </a:p>
        </p:txBody>
      </p:sp>
      <p:sp>
        <p:nvSpPr>
          <p:cNvPr id="18" name="TextBox 17"/>
          <p:cNvSpPr txBox="1"/>
          <p:nvPr/>
        </p:nvSpPr>
        <p:spPr>
          <a:xfrm>
            <a:off x="866159" y="609624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matplotlib</a:t>
            </a:r>
          </a:p>
        </p:txBody>
      </p:sp>
      <p:sp>
        <p:nvSpPr>
          <p:cNvPr id="19" name="TextBox 18"/>
          <p:cNvSpPr txBox="1"/>
          <p:nvPr/>
        </p:nvSpPr>
        <p:spPr>
          <a:xfrm>
            <a:off x="866159" y="5376240"/>
            <a:ext cx="1393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800000"/>
                </a:solidFill>
                <a:latin typeface="Liberation Sans" pitchFamily="18"/>
                <a:ea typeface="WenQuanYi Micro Hei" pitchFamily="2"/>
                <a:cs typeface="Lohit Devanagari" pitchFamily="2"/>
              </a:rPr>
              <a:t>Graphics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name="page367">
    <p:spTree>
      <p:nvGrpSpPr>
        <p:cNvPr id="1" name=""/>
        <p:cNvGrpSpPr/>
        <p:nvPr/>
      </p:nvGrpSpPr>
      <p:grpSpPr>
        <a:xfrm>
          <a:off x="0" y="0"/>
          <a:ext cx="0" cy="0"/>
          <a:chOff x="0" y="0"/>
          <a:chExt cx="0" cy="0"/>
        </a:xfrm>
      </p:grpSpPr>
      <p:sp>
        <p:nvSpPr>
          <p:cNvPr id="31" name="Slide Number Placeholder 1"/>
          <p:cNvSpPr>
            <a:spLocks noGrp="1"/>
          </p:cNvSpPr>
          <p:nvPr>
            <p:ph type="sldNum" sz="quarter" idx="10"/>
          </p:nvPr>
        </p:nvSpPr>
        <p:spPr/>
        <p:txBody>
          <a:bodyPr/>
          <a:lstStyle/>
          <a:p>
            <a:pPr lvl="0"/>
            <a:fld id="{66201268-1BF1-4CBF-86D7-96A34C9D59F5}" type="slidenum">
              <a:t>367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An example system module: </a:t>
            </a:r>
            <a:r>
              <a:rPr lang="en-GB">
                <a:solidFill>
                  <a:srgbClr val="800000"/>
                </a:solidFill>
                <a:latin typeface="Liberation Mono" pitchFamily="49"/>
              </a:rPr>
              <a:t>sys</a:t>
            </a:r>
          </a:p>
        </p:txBody>
      </p:sp>
      <p:sp>
        <p:nvSpPr>
          <p:cNvPr id="3" name="Freeform 2"/>
          <p:cNvSpPr/>
          <p:nvPr/>
        </p:nvSpPr>
        <p:spPr>
          <a:xfrm>
            <a:off x="397080" y="1776240"/>
            <a:ext cx="2431440" cy="179460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Ctr="0" compatLnSpc="0"/>
          <a:lstStyle/>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import sys</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print(sys.argv)</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p:txBody>
      </p:sp>
      <p:sp>
        <p:nvSpPr>
          <p:cNvPr id="4" name="TextBox 3"/>
          <p:cNvSpPr txBox="1"/>
          <p:nvPr/>
        </p:nvSpPr>
        <p:spPr>
          <a:xfrm>
            <a:off x="1294920" y="356796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argv.py</a:t>
            </a:r>
          </a:p>
        </p:txBody>
      </p:sp>
      <p:sp>
        <p:nvSpPr>
          <p:cNvPr id="5" name="TextBox 4"/>
          <p:cNvSpPr txBox="1"/>
          <p:nvPr/>
        </p:nvSpPr>
        <p:spPr>
          <a:xfrm>
            <a:off x="3745800" y="17762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6" name="TextBox 5"/>
          <p:cNvSpPr txBox="1"/>
          <p:nvPr/>
        </p:nvSpPr>
        <p:spPr>
          <a:xfrm>
            <a:off x="4111560" y="1776240"/>
            <a:ext cx="5379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python3 argv.py one two three</a:t>
            </a:r>
          </a:p>
        </p:txBody>
      </p:sp>
      <p:sp>
        <p:nvSpPr>
          <p:cNvPr id="7" name="TextBox 6"/>
          <p:cNvSpPr txBox="1"/>
          <p:nvPr/>
        </p:nvSpPr>
        <p:spPr>
          <a:xfrm>
            <a:off x="3745800" y="249624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['argv.py',</a:t>
            </a:r>
          </a:p>
        </p:txBody>
      </p:sp>
      <p:sp>
        <p:nvSpPr>
          <p:cNvPr id="8" name="TextBox 7"/>
          <p:cNvSpPr txBox="1"/>
          <p:nvPr/>
        </p:nvSpPr>
        <p:spPr>
          <a:xfrm>
            <a:off x="3745800" y="46562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9" name="TextBox 8"/>
          <p:cNvSpPr txBox="1"/>
          <p:nvPr/>
        </p:nvSpPr>
        <p:spPr>
          <a:xfrm>
            <a:off x="4111560" y="4656240"/>
            <a:ext cx="39146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python3 argv.py 1 2 3</a:t>
            </a:r>
          </a:p>
        </p:txBody>
      </p:sp>
      <p:sp>
        <p:nvSpPr>
          <p:cNvPr id="10" name="TextBox 9"/>
          <p:cNvSpPr txBox="1"/>
          <p:nvPr/>
        </p:nvSpPr>
        <p:spPr>
          <a:xfrm>
            <a:off x="3745800" y="537624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['argv.py',</a:t>
            </a:r>
          </a:p>
        </p:txBody>
      </p:sp>
      <p:sp>
        <p:nvSpPr>
          <p:cNvPr id="11" name="TextBox 10"/>
          <p:cNvSpPr txBox="1"/>
          <p:nvPr/>
        </p:nvSpPr>
        <p:spPr>
          <a:xfrm>
            <a:off x="7769160" y="537624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a:t>
            </a:r>
          </a:p>
        </p:txBody>
      </p:sp>
      <p:sp>
        <p:nvSpPr>
          <p:cNvPr id="12" name="TextBox 11"/>
          <p:cNvSpPr txBox="1"/>
          <p:nvPr/>
        </p:nvSpPr>
        <p:spPr>
          <a:xfrm>
            <a:off x="6854760" y="537624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a:t>
            </a:r>
          </a:p>
        </p:txBody>
      </p:sp>
      <p:sp>
        <p:nvSpPr>
          <p:cNvPr id="13" name="TextBox 12"/>
          <p:cNvSpPr txBox="1"/>
          <p:nvPr/>
        </p:nvSpPr>
        <p:spPr>
          <a:xfrm>
            <a:off x="5940360" y="537624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sp>
        <p:nvSpPr>
          <p:cNvPr id="14" name="TextBox 13"/>
          <p:cNvSpPr txBox="1"/>
          <p:nvPr/>
        </p:nvSpPr>
        <p:spPr>
          <a:xfrm>
            <a:off x="5149440" y="6456240"/>
            <a:ext cx="202175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Always strings</a:t>
            </a:r>
          </a:p>
        </p:txBody>
      </p:sp>
      <p:cxnSp>
        <p:nvCxnSpPr>
          <p:cNvPr id="15" name="Elbow Connector 14"/>
          <p:cNvCxnSpPr>
            <a:stCxn id="14" idx="0"/>
            <a:endCxn id="10" idx="2"/>
          </p:cNvCxnSpPr>
          <p:nvPr/>
        </p:nvCxnSpPr>
        <p:spPr>
          <a:xfrm rot="16200000" flipV="1">
            <a:off x="5143680" y="5439600"/>
            <a:ext cx="661680" cy="1371600"/>
          </a:xfrm>
          <a:prstGeom prst="bentConnector3">
            <a:avLst/>
          </a:prstGeom>
          <a:noFill/>
          <a:ln w="18000">
            <a:solidFill>
              <a:srgbClr val="00FFFF"/>
            </a:solidFill>
            <a:prstDash val="solid"/>
            <a:tailEnd type="arrow"/>
          </a:ln>
        </p:spPr>
      </p:cxnSp>
      <p:cxnSp>
        <p:nvCxnSpPr>
          <p:cNvPr id="16" name="Elbow Connector 15"/>
          <p:cNvCxnSpPr>
            <a:stCxn id="14" idx="0"/>
          </p:cNvCxnSpPr>
          <p:nvPr/>
        </p:nvCxnSpPr>
        <p:spPr>
          <a:xfrm flipV="1">
            <a:off x="6160320" y="5794560"/>
            <a:ext cx="182160" cy="661680"/>
          </a:xfrm>
          <a:prstGeom prst="bentConnector3">
            <a:avLst/>
          </a:prstGeom>
          <a:noFill/>
          <a:ln w="18000">
            <a:solidFill>
              <a:srgbClr val="00FFFF"/>
            </a:solidFill>
            <a:prstDash val="solid"/>
            <a:tailEnd type="arrow"/>
          </a:ln>
        </p:spPr>
      </p:cxnSp>
      <p:cxnSp>
        <p:nvCxnSpPr>
          <p:cNvPr id="17" name="Elbow Connector 16"/>
          <p:cNvCxnSpPr>
            <a:stCxn id="14" idx="0"/>
            <a:endCxn id="12" idx="2"/>
          </p:cNvCxnSpPr>
          <p:nvPr/>
        </p:nvCxnSpPr>
        <p:spPr>
          <a:xfrm rot="5400000" flipH="1" flipV="1">
            <a:off x="6377760" y="5577120"/>
            <a:ext cx="661680" cy="1096560"/>
          </a:xfrm>
          <a:prstGeom prst="bentConnector3">
            <a:avLst/>
          </a:prstGeom>
          <a:noFill/>
          <a:ln w="18000">
            <a:solidFill>
              <a:srgbClr val="00FFFF"/>
            </a:solidFill>
            <a:prstDash val="solid"/>
            <a:tailEnd type="arrow"/>
          </a:ln>
        </p:spPr>
      </p:cxnSp>
      <p:cxnSp>
        <p:nvCxnSpPr>
          <p:cNvPr id="18" name="Elbow Connector 17"/>
          <p:cNvCxnSpPr>
            <a:stCxn id="14" idx="0"/>
            <a:endCxn id="11" idx="2"/>
          </p:cNvCxnSpPr>
          <p:nvPr/>
        </p:nvCxnSpPr>
        <p:spPr>
          <a:xfrm rot="5400000" flipH="1" flipV="1">
            <a:off x="6834960" y="5119920"/>
            <a:ext cx="661680" cy="2010960"/>
          </a:xfrm>
          <a:prstGeom prst="bentConnector3">
            <a:avLst/>
          </a:prstGeom>
          <a:noFill/>
          <a:ln w="18000">
            <a:solidFill>
              <a:srgbClr val="00FFFF"/>
            </a:solidFill>
            <a:prstDash val="solid"/>
            <a:tailEnd type="arrow"/>
          </a:ln>
        </p:spPr>
      </p:cxnSp>
      <p:sp>
        <p:nvSpPr>
          <p:cNvPr id="19" name="TextBox 18"/>
          <p:cNvSpPr txBox="1"/>
          <p:nvPr/>
        </p:nvSpPr>
        <p:spPr>
          <a:xfrm>
            <a:off x="8500680" y="249624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'three']</a:t>
            </a:r>
          </a:p>
        </p:txBody>
      </p:sp>
      <p:sp>
        <p:nvSpPr>
          <p:cNvPr id="20" name="TextBox 19"/>
          <p:cNvSpPr txBox="1"/>
          <p:nvPr/>
        </p:nvSpPr>
        <p:spPr>
          <a:xfrm>
            <a:off x="7220520" y="249624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'two',</a:t>
            </a:r>
          </a:p>
        </p:txBody>
      </p:sp>
      <p:sp>
        <p:nvSpPr>
          <p:cNvPr id="21" name="TextBox 20"/>
          <p:cNvSpPr txBox="1"/>
          <p:nvPr/>
        </p:nvSpPr>
        <p:spPr>
          <a:xfrm>
            <a:off x="5940360" y="249624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'one',</a:t>
            </a:r>
          </a:p>
        </p:txBody>
      </p:sp>
      <p:sp>
        <p:nvSpPr>
          <p:cNvPr id="22" name="TextBox 21"/>
          <p:cNvSpPr txBox="1"/>
          <p:nvPr/>
        </p:nvSpPr>
        <p:spPr>
          <a:xfrm>
            <a:off x="4667040" y="3216239"/>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0</a:t>
            </a:r>
          </a:p>
        </p:txBody>
      </p:sp>
      <p:sp>
        <p:nvSpPr>
          <p:cNvPr id="23" name="TextBox 22"/>
          <p:cNvSpPr txBox="1"/>
          <p:nvPr/>
        </p:nvSpPr>
        <p:spPr>
          <a:xfrm>
            <a:off x="6404400" y="320760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a:t>
            </a:r>
          </a:p>
        </p:txBody>
      </p:sp>
      <p:sp>
        <p:nvSpPr>
          <p:cNvPr id="24" name="TextBox 23"/>
          <p:cNvSpPr txBox="1"/>
          <p:nvPr/>
        </p:nvSpPr>
        <p:spPr>
          <a:xfrm>
            <a:off x="7684560" y="319896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2</a:t>
            </a:r>
          </a:p>
        </p:txBody>
      </p:sp>
      <p:sp>
        <p:nvSpPr>
          <p:cNvPr id="25" name="TextBox 24"/>
          <p:cNvSpPr txBox="1"/>
          <p:nvPr/>
        </p:nvSpPr>
        <p:spPr>
          <a:xfrm>
            <a:off x="9147600" y="319032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3</a:t>
            </a:r>
          </a:p>
        </p:txBody>
      </p:sp>
      <p:cxnSp>
        <p:nvCxnSpPr>
          <p:cNvPr id="26" name="Straight Arrow Connector 25"/>
          <p:cNvCxnSpPr>
            <a:stCxn id="22" idx="0"/>
            <a:endCxn id="7" idx="2"/>
          </p:cNvCxnSpPr>
          <p:nvPr/>
        </p:nvCxnSpPr>
        <p:spPr>
          <a:xfrm flipV="1">
            <a:off x="4788000" y="2914560"/>
            <a:ext cx="720" cy="301679"/>
          </a:xfrm>
          <a:prstGeom prst="straightConnector1">
            <a:avLst/>
          </a:prstGeom>
          <a:noFill/>
          <a:ln w="18000">
            <a:solidFill>
              <a:srgbClr val="00FFFF"/>
            </a:solidFill>
            <a:prstDash val="solid"/>
            <a:tailEnd type="arrow"/>
          </a:ln>
        </p:spPr>
      </p:cxnSp>
      <p:cxnSp>
        <p:nvCxnSpPr>
          <p:cNvPr id="27" name="Straight Arrow Connector 26"/>
          <p:cNvCxnSpPr>
            <a:stCxn id="23" idx="0"/>
            <a:endCxn id="21" idx="2"/>
          </p:cNvCxnSpPr>
          <p:nvPr/>
        </p:nvCxnSpPr>
        <p:spPr>
          <a:xfrm flipV="1">
            <a:off x="6525360" y="2914560"/>
            <a:ext cx="0" cy="293040"/>
          </a:xfrm>
          <a:prstGeom prst="straightConnector1">
            <a:avLst/>
          </a:prstGeom>
          <a:noFill/>
          <a:ln w="18000">
            <a:solidFill>
              <a:srgbClr val="00FFFF"/>
            </a:solidFill>
            <a:prstDash val="solid"/>
            <a:tailEnd type="arrow"/>
          </a:ln>
        </p:spPr>
      </p:cxnSp>
      <p:cxnSp>
        <p:nvCxnSpPr>
          <p:cNvPr id="28" name="Straight Arrow Connector 27"/>
          <p:cNvCxnSpPr>
            <a:stCxn id="24" idx="0"/>
            <a:endCxn id="20" idx="2"/>
          </p:cNvCxnSpPr>
          <p:nvPr/>
        </p:nvCxnSpPr>
        <p:spPr>
          <a:xfrm flipV="1">
            <a:off x="7805520" y="2914560"/>
            <a:ext cx="0" cy="284400"/>
          </a:xfrm>
          <a:prstGeom prst="straightConnector1">
            <a:avLst/>
          </a:prstGeom>
          <a:noFill/>
          <a:ln w="18000">
            <a:solidFill>
              <a:srgbClr val="00FFFF"/>
            </a:solidFill>
            <a:prstDash val="solid"/>
            <a:tailEnd type="arrow"/>
          </a:ln>
        </p:spPr>
      </p:cxnSp>
      <p:cxnSp>
        <p:nvCxnSpPr>
          <p:cNvPr id="29" name="Straight Arrow Connector 28"/>
          <p:cNvCxnSpPr>
            <a:stCxn id="25" idx="0"/>
          </p:cNvCxnSpPr>
          <p:nvPr/>
        </p:nvCxnSpPr>
        <p:spPr>
          <a:xfrm flipV="1">
            <a:off x="9268560" y="2914560"/>
            <a:ext cx="720" cy="275760"/>
          </a:xfrm>
          <a:prstGeom prst="straightConnector1">
            <a:avLst/>
          </a:prstGeom>
          <a:noFill/>
          <a:ln w="18000">
            <a:solidFill>
              <a:srgbClr val="00FFFF"/>
            </a:solidFill>
            <a:prstDash val="solid"/>
            <a:tailEnd type="arrow"/>
          </a:ln>
        </p:spPr>
      </p:cxnSp>
      <p:sp>
        <p:nvSpPr>
          <p:cNvPr id="30" name="TextBox 29"/>
          <p:cNvSpPr txBox="1"/>
          <p:nvPr/>
        </p:nvSpPr>
        <p:spPr>
          <a:xfrm>
            <a:off x="3578040" y="3207600"/>
            <a:ext cx="8013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index</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name="page368">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pPr lvl="0"/>
            <a:fld id="{9A0DCEC3-88CD-4742-95A0-DF4D84C0929A}" type="slidenum">
              <a:t>368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latin typeface="Liberation Mono" pitchFamily="49"/>
              </a:rPr>
              <a:t>sys.exit()</a:t>
            </a:r>
          </a:p>
        </p:txBody>
      </p:sp>
      <p:sp>
        <p:nvSpPr>
          <p:cNvPr id="3" name="TextBox 2"/>
          <p:cNvSpPr txBox="1"/>
          <p:nvPr/>
        </p:nvSpPr>
        <p:spPr>
          <a:xfrm>
            <a:off x="506159" y="249660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exit()      </a:t>
            </a:r>
          </a:p>
        </p:txBody>
      </p:sp>
      <p:sp>
        <p:nvSpPr>
          <p:cNvPr id="4" name="TextBox 3"/>
          <p:cNvSpPr txBox="1"/>
          <p:nvPr/>
        </p:nvSpPr>
        <p:spPr>
          <a:xfrm>
            <a:off x="4466160" y="2496600"/>
            <a:ext cx="358091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What we have been using</a:t>
            </a:r>
          </a:p>
        </p:txBody>
      </p:sp>
      <p:sp>
        <p:nvSpPr>
          <p:cNvPr id="5" name="TextBox 4"/>
          <p:cNvSpPr txBox="1"/>
          <p:nvPr/>
        </p:nvSpPr>
        <p:spPr>
          <a:xfrm>
            <a:off x="506519" y="357660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sys.exit</a:t>
            </a:r>
          </a:p>
        </p:txBody>
      </p:sp>
      <p:sp>
        <p:nvSpPr>
          <p:cNvPr id="6" name="TextBox 5"/>
          <p:cNvSpPr txBox="1"/>
          <p:nvPr/>
        </p:nvSpPr>
        <p:spPr>
          <a:xfrm>
            <a:off x="4466520" y="3576600"/>
            <a:ext cx="28188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What we should use</a:t>
            </a:r>
          </a:p>
        </p:txBody>
      </p:sp>
      <p:sp>
        <p:nvSpPr>
          <p:cNvPr id="7" name="TextBox 6"/>
          <p:cNvSpPr txBox="1"/>
          <p:nvPr/>
        </p:nvSpPr>
        <p:spPr>
          <a:xfrm>
            <a:off x="1969560" y="35766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a:t>
            </a:r>
            <a:r>
              <a:rPr lang="en-GB" sz="2400" b="0" i="1" u="none" strike="noStrike" kern="1200">
                <a:ln>
                  <a:noFill/>
                </a:ln>
                <a:solidFill>
                  <a:srgbClr val="00FF00"/>
                </a:solidFill>
                <a:latin typeface="Liberation Mono" pitchFamily="49"/>
                <a:ea typeface="WenQuanYi Micro Hei" pitchFamily="2"/>
                <a:cs typeface="Lohit Devanagari" pitchFamily="2"/>
              </a:rPr>
              <a:t>rc</a:t>
            </a:r>
            <a:r>
              <a:rPr lang="en-GB" sz="2400" b="0" i="0" u="none" strike="noStrike" kern="1200">
                <a:ln>
                  <a:noFill/>
                </a:ln>
                <a:solidFill>
                  <a:srgbClr val="008000"/>
                </a:solidFill>
                <a:latin typeface="Liberation Mono" pitchFamily="49"/>
                <a:ea typeface="WenQuanYi Micro Hei" pitchFamily="2"/>
                <a:cs typeface="Lohit Devanagari" pitchFamily="2"/>
              </a:rPr>
              <a:t>)</a:t>
            </a:r>
          </a:p>
        </p:txBody>
      </p:sp>
      <p:sp>
        <p:nvSpPr>
          <p:cNvPr id="8" name="TextBox 7"/>
          <p:cNvSpPr txBox="1"/>
          <p:nvPr/>
        </p:nvSpPr>
        <p:spPr>
          <a:xfrm>
            <a:off x="4466520" y="5016960"/>
            <a:ext cx="35308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“Return Code”: an integer</a:t>
            </a:r>
          </a:p>
        </p:txBody>
      </p:sp>
      <p:cxnSp>
        <p:nvCxnSpPr>
          <p:cNvPr id="9" name="Elbow Connector 8"/>
          <p:cNvCxnSpPr>
            <a:stCxn id="8" idx="1"/>
            <a:endCxn id="7" idx="2"/>
          </p:cNvCxnSpPr>
          <p:nvPr/>
        </p:nvCxnSpPr>
        <p:spPr>
          <a:xfrm rot="10800000">
            <a:off x="2371680" y="3994920"/>
            <a:ext cx="2094840" cy="1228140"/>
          </a:xfrm>
          <a:prstGeom prst="bentConnector2">
            <a:avLst/>
          </a:prstGeom>
          <a:noFill/>
          <a:ln w="18000">
            <a:solidFill>
              <a:srgbClr val="00FFFF"/>
            </a:solidFill>
            <a:prstDash val="solid"/>
            <a:tailEnd type="arrow"/>
          </a:ln>
        </p:spPr>
      </p:cxnSp>
      <p:sp>
        <p:nvSpPr>
          <p:cNvPr id="10" name="TextBox 9"/>
          <p:cNvSpPr txBox="1"/>
          <p:nvPr/>
        </p:nvSpPr>
        <p:spPr>
          <a:xfrm>
            <a:off x="4466520" y="5737320"/>
            <a:ext cx="31150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0:	Everything was OK</a:t>
            </a:r>
          </a:p>
        </p:txBody>
      </p:sp>
      <p:sp>
        <p:nvSpPr>
          <p:cNvPr id="11" name="TextBox 10"/>
          <p:cNvSpPr txBox="1"/>
          <p:nvPr/>
        </p:nvSpPr>
        <p:spPr>
          <a:xfrm>
            <a:off x="4466880" y="6457680"/>
            <a:ext cx="36241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0:	Something went wrong</a:t>
            </a:r>
          </a:p>
        </p:txBody>
      </p:sp>
      <p:cxnSp>
        <p:nvCxnSpPr>
          <p:cNvPr id="12" name="Straight Arrow Connector 11"/>
          <p:cNvCxnSpPr>
            <a:stCxn id="6" idx="1"/>
            <a:endCxn id="7" idx="3"/>
          </p:cNvCxnSpPr>
          <p:nvPr/>
        </p:nvCxnSpPr>
        <p:spPr>
          <a:xfrm flipH="1">
            <a:off x="2773800" y="3782700"/>
            <a:ext cx="1692720" cy="3060"/>
          </a:xfrm>
          <a:prstGeom prst="straightConnector1">
            <a:avLst/>
          </a:prstGeom>
          <a:noFill/>
          <a:ln w="18000">
            <a:solidFill>
              <a:srgbClr val="00FFFF"/>
            </a:solidFill>
            <a:prstDash val="solid"/>
            <a:tailEnd type="arrow"/>
          </a:ln>
        </p:spPr>
      </p:cxnSp>
      <p:cxnSp>
        <p:nvCxnSpPr>
          <p:cNvPr id="13" name="Straight Arrow Connector 12"/>
          <p:cNvCxnSpPr>
            <a:stCxn id="4" idx="1"/>
            <a:endCxn id="3" idx="3"/>
          </p:cNvCxnSpPr>
          <p:nvPr/>
        </p:nvCxnSpPr>
        <p:spPr>
          <a:xfrm flipH="1">
            <a:off x="2774879" y="2702700"/>
            <a:ext cx="1691281" cy="306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name="page369">
    <p:spTree>
      <p:nvGrpSpPr>
        <p:cNvPr id="1" name=""/>
        <p:cNvGrpSpPr/>
        <p:nvPr/>
      </p:nvGrpSpPr>
      <p:grpSpPr>
        <a:xfrm>
          <a:off x="0" y="0"/>
          <a:ext cx="0" cy="0"/>
          <a:chOff x="0" y="0"/>
          <a:chExt cx="0" cy="0"/>
        </a:xfrm>
      </p:grpSpPr>
      <p:sp>
        <p:nvSpPr>
          <p:cNvPr id="19" name="Slide Number Placeholder 1"/>
          <p:cNvSpPr>
            <a:spLocks noGrp="1"/>
          </p:cNvSpPr>
          <p:nvPr>
            <p:ph type="sldNum" sz="quarter" idx="10"/>
          </p:nvPr>
        </p:nvSpPr>
        <p:spPr/>
        <p:txBody>
          <a:bodyPr/>
          <a:lstStyle/>
          <a:p>
            <a:pPr lvl="0"/>
            <a:fld id="{F2C929D6-C92D-43C6-832E-79E92C3DCC57}" type="slidenum">
              <a:t>369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An example system module: </a:t>
            </a:r>
            <a:r>
              <a:rPr lang="en-GB">
                <a:solidFill>
                  <a:srgbClr val="800000"/>
                </a:solidFill>
                <a:latin typeface="Liberation Mono" pitchFamily="49"/>
              </a:rPr>
              <a:t>sys</a:t>
            </a:r>
          </a:p>
        </p:txBody>
      </p:sp>
      <p:sp>
        <p:nvSpPr>
          <p:cNvPr id="3" name="TextBox 2"/>
          <p:cNvSpPr txBox="1"/>
          <p:nvPr/>
        </p:nvSpPr>
        <p:spPr>
          <a:xfrm>
            <a:off x="505799" y="1416240"/>
            <a:ext cx="1357560" cy="43955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But also</a:t>
            </a:r>
            <a:r>
              <a:rPr lang="en-GB" sz="2400" b="0" i="0" u="none" strike="noStrike" kern="1200">
                <a:ln>
                  <a:noFill/>
                </a:ln>
                <a:solidFill>
                  <a:srgbClr val="0000FF"/>
                </a:solidFill>
                <a:latin typeface="Liberation Mono" pitchFamily="49"/>
                <a:ea typeface="Liberation Mono" pitchFamily="49"/>
                <a:cs typeface="Liberation Mono" pitchFamily="49"/>
              </a:rPr>
              <a:t>…</a:t>
            </a:r>
          </a:p>
        </p:txBody>
      </p:sp>
      <p:sp>
        <p:nvSpPr>
          <p:cNvPr id="4" name="TextBox 3"/>
          <p:cNvSpPr txBox="1"/>
          <p:nvPr/>
        </p:nvSpPr>
        <p:spPr>
          <a:xfrm>
            <a:off x="505799" y="285660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sys.path</a:t>
            </a:r>
          </a:p>
        </p:txBody>
      </p:sp>
      <p:sp>
        <p:nvSpPr>
          <p:cNvPr id="5" name="TextBox 4"/>
          <p:cNvSpPr txBox="1"/>
          <p:nvPr/>
        </p:nvSpPr>
        <p:spPr>
          <a:xfrm>
            <a:off x="505799" y="357660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sys.version</a:t>
            </a:r>
          </a:p>
        </p:txBody>
      </p:sp>
      <p:sp>
        <p:nvSpPr>
          <p:cNvPr id="6" name="TextBox 5"/>
          <p:cNvSpPr txBox="1"/>
          <p:nvPr/>
        </p:nvSpPr>
        <p:spPr>
          <a:xfrm>
            <a:off x="505799" y="213660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sys.modules</a:t>
            </a:r>
          </a:p>
        </p:txBody>
      </p:sp>
      <p:sp>
        <p:nvSpPr>
          <p:cNvPr id="7" name="TextBox 6"/>
          <p:cNvSpPr txBox="1"/>
          <p:nvPr/>
        </p:nvSpPr>
        <p:spPr>
          <a:xfrm>
            <a:off x="505799" y="429660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sys.stdin</a:t>
            </a:r>
          </a:p>
        </p:txBody>
      </p:sp>
      <p:sp>
        <p:nvSpPr>
          <p:cNvPr id="8" name="TextBox 7"/>
          <p:cNvSpPr txBox="1"/>
          <p:nvPr/>
        </p:nvSpPr>
        <p:spPr>
          <a:xfrm>
            <a:off x="505799" y="501660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sys.stdout</a:t>
            </a:r>
          </a:p>
        </p:txBody>
      </p:sp>
      <p:sp>
        <p:nvSpPr>
          <p:cNvPr id="9" name="TextBox 8"/>
          <p:cNvSpPr txBox="1"/>
          <p:nvPr/>
        </p:nvSpPr>
        <p:spPr>
          <a:xfrm>
            <a:off x="505799" y="573660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sys.stderr</a:t>
            </a:r>
          </a:p>
        </p:txBody>
      </p:sp>
      <p:sp>
        <p:nvSpPr>
          <p:cNvPr id="10" name="TextBox 9"/>
          <p:cNvSpPr txBox="1"/>
          <p:nvPr/>
        </p:nvSpPr>
        <p:spPr>
          <a:xfrm>
            <a:off x="3745800" y="2856600"/>
            <a:ext cx="55638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Directories Python searches for modules</a:t>
            </a:r>
          </a:p>
        </p:txBody>
      </p:sp>
      <p:sp>
        <p:nvSpPr>
          <p:cNvPr id="11" name="TextBox 10"/>
          <p:cNvSpPr txBox="1"/>
          <p:nvPr/>
        </p:nvSpPr>
        <p:spPr>
          <a:xfrm>
            <a:off x="3745800" y="3576600"/>
            <a:ext cx="24624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Version of Python</a:t>
            </a:r>
          </a:p>
        </p:txBody>
      </p:sp>
      <p:sp>
        <p:nvSpPr>
          <p:cNvPr id="12" name="TextBox 11"/>
          <p:cNvSpPr txBox="1"/>
          <p:nvPr/>
        </p:nvSpPr>
        <p:spPr>
          <a:xfrm>
            <a:off x="3745800" y="2136600"/>
            <a:ext cx="41738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All modules currently imported</a:t>
            </a:r>
          </a:p>
        </p:txBody>
      </p:sp>
      <p:sp>
        <p:nvSpPr>
          <p:cNvPr id="13" name="TextBox 12"/>
          <p:cNvSpPr txBox="1"/>
          <p:nvPr/>
        </p:nvSpPr>
        <p:spPr>
          <a:xfrm>
            <a:off x="3745800" y="4296600"/>
            <a:ext cx="330983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Where input inputs from</a:t>
            </a:r>
          </a:p>
        </p:txBody>
      </p:sp>
      <p:sp>
        <p:nvSpPr>
          <p:cNvPr id="14" name="TextBox 13"/>
          <p:cNvSpPr txBox="1"/>
          <p:nvPr/>
        </p:nvSpPr>
        <p:spPr>
          <a:xfrm>
            <a:off x="3745800" y="5016600"/>
            <a:ext cx="28173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Where print prints to</a:t>
            </a:r>
          </a:p>
        </p:txBody>
      </p:sp>
      <p:sp>
        <p:nvSpPr>
          <p:cNvPr id="15" name="TextBox 14"/>
          <p:cNvSpPr txBox="1"/>
          <p:nvPr/>
        </p:nvSpPr>
        <p:spPr>
          <a:xfrm>
            <a:off x="3745800" y="5736600"/>
            <a:ext cx="28692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Where errors print to</a:t>
            </a:r>
          </a:p>
        </p:txBody>
      </p:sp>
      <p:sp>
        <p:nvSpPr>
          <p:cNvPr id="16" name="TextBox 15"/>
          <p:cNvSpPr txBox="1"/>
          <p:nvPr/>
        </p:nvSpPr>
        <p:spPr>
          <a:xfrm>
            <a:off x="505799" y="7176600"/>
            <a:ext cx="2816639" cy="412200"/>
          </a:xfrm>
          <a:prstGeom prst="rect">
            <a:avLst/>
          </a:prstGeom>
          <a:noFill/>
          <a:ln>
            <a:noFill/>
          </a:ln>
        </p:spPr>
        <p:txBody>
          <a:bodyPr vert="horz" wrap="none" lIns="36000" tIns="36000" rIns="36000" bIns="36000" anchorCtr="0" compatLnSpc="0"/>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…and there’s more!</a:t>
            </a:r>
          </a:p>
        </p:txBody>
      </p:sp>
      <p:sp>
        <p:nvSpPr>
          <p:cNvPr id="17" name="TextBox 16"/>
          <p:cNvSpPr txBox="1"/>
          <p:nvPr/>
        </p:nvSpPr>
        <p:spPr>
          <a:xfrm>
            <a:off x="505799" y="645660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sys.float_info</a:t>
            </a:r>
          </a:p>
        </p:txBody>
      </p:sp>
      <p:sp>
        <p:nvSpPr>
          <p:cNvPr id="18" name="TextBox 17"/>
          <p:cNvSpPr txBox="1"/>
          <p:nvPr/>
        </p:nvSpPr>
        <p:spPr>
          <a:xfrm>
            <a:off x="3745800" y="6456600"/>
            <a:ext cx="35139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All the floating point limits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name="page37">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pPr lvl="0"/>
            <a:fld id="{0D669CF8-CCEA-4094-9FE7-985F3BDAA513}" type="slidenum">
              <a:t>37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Special input method for long text</a:t>
            </a:r>
          </a:p>
        </p:txBody>
      </p:sp>
      <p:sp>
        <p:nvSpPr>
          <p:cNvPr id="3" name="TextBox 2"/>
          <p:cNvSpPr txBox="1"/>
          <p:nvPr/>
        </p:nvSpPr>
        <p:spPr>
          <a:xfrm>
            <a:off x="468720" y="6482520"/>
            <a:ext cx="98856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1" u="none" strike="noStrike" kern="1200">
                <a:ln>
                  <a:noFill/>
                </a:ln>
                <a:latin typeface="Liberation Sans" pitchFamily="18"/>
                <a:ea typeface="WenQuanYi Micro Hei" pitchFamily="2"/>
                <a:cs typeface="Lohit Devanagari" pitchFamily="2"/>
              </a:rPr>
              <a:t>Triple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quotes</a:t>
            </a:r>
          </a:p>
        </p:txBody>
      </p:sp>
      <p:sp>
        <p:nvSpPr>
          <p:cNvPr id="4" name="TextBox 3"/>
          <p:cNvSpPr txBox="1"/>
          <p:nvPr/>
        </p:nvSpPr>
        <p:spPr>
          <a:xfrm>
            <a:off x="1188719" y="1802519"/>
            <a:ext cx="62136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Mono" pitchFamily="49"/>
                <a:ea typeface="Liberation Mono" pitchFamily="49"/>
                <a:cs typeface="Liberation Mono" pitchFamily="49"/>
              </a:rPr>
              <a:t>'''</a:t>
            </a:r>
          </a:p>
        </p:txBody>
      </p:sp>
      <p:sp>
        <p:nvSpPr>
          <p:cNvPr id="5" name="TextBox 4"/>
          <p:cNvSpPr txBox="1"/>
          <p:nvPr/>
        </p:nvSpPr>
        <p:spPr>
          <a:xfrm>
            <a:off x="1188719" y="2148480"/>
            <a:ext cx="7209720" cy="38779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Mono" pitchFamily="49"/>
                <a:ea typeface="Liberation Mono" pitchFamily="49"/>
                <a:cs typeface="Liberation Mono" pitchFamily="49"/>
              </a:rPr>
              <a:t>rest of these gentlemen having asked me</a:t>
            </a:r>
          </a:p>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Mono" pitchFamily="49"/>
                <a:ea typeface="Liberation Mono" pitchFamily="49"/>
                <a:cs typeface="Liberation Mono" pitchFamily="49"/>
              </a:rPr>
              <a:t>to write down the whole particulars</a:t>
            </a:r>
          </a:p>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Mono" pitchFamily="49"/>
                <a:ea typeface="Liberation Mono" pitchFamily="49"/>
                <a:cs typeface="Liberation Mono" pitchFamily="49"/>
              </a:rPr>
              <a:t>about Treasure Island, from the</a:t>
            </a:r>
          </a:p>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Mono" pitchFamily="49"/>
                <a:ea typeface="Liberation Mono" pitchFamily="49"/>
                <a:cs typeface="Liberation Mono" pitchFamily="49"/>
              </a:rPr>
              <a:t>beginning to the end, keeping nothing</a:t>
            </a:r>
          </a:p>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Mono" pitchFamily="49"/>
                <a:ea typeface="Liberation Mono" pitchFamily="49"/>
                <a:cs typeface="Liberation Mono" pitchFamily="49"/>
              </a:rPr>
              <a:t>back but the bearings of the island,</a:t>
            </a:r>
          </a:p>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Mono" pitchFamily="49"/>
                <a:ea typeface="Liberation Mono" pitchFamily="49"/>
                <a:cs typeface="Liberation Mono" pitchFamily="49"/>
              </a:rPr>
              <a:t>and that only because there is still</a:t>
            </a:r>
          </a:p>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Mono" pitchFamily="49"/>
                <a:ea typeface="Liberation Mono" pitchFamily="49"/>
                <a:cs typeface="Liberation Mono" pitchFamily="49"/>
              </a:rPr>
              <a:t>treasure not yet lifted, I take up my</a:t>
            </a:r>
          </a:p>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Mono" pitchFamily="49"/>
                <a:ea typeface="Liberation Mono" pitchFamily="49"/>
                <a:cs typeface="Liberation Mono" pitchFamily="49"/>
              </a:rPr>
              <a:t>pen in the year of grace 17__ and go</a:t>
            </a:r>
          </a:p>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Mono" pitchFamily="49"/>
                <a:ea typeface="Liberation Mono" pitchFamily="49"/>
                <a:cs typeface="Liberation Mono" pitchFamily="49"/>
              </a:rPr>
              <a:t>back to the time when my father kept</a:t>
            </a:r>
          </a:p>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Mono" pitchFamily="49"/>
                <a:ea typeface="Liberation Mono" pitchFamily="49"/>
                <a:cs typeface="Liberation Mono" pitchFamily="49"/>
              </a:rPr>
              <a:t>the Admiral Benbow inn and the brown</a:t>
            </a:r>
          </a:p>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Mono" pitchFamily="49"/>
                <a:ea typeface="Liberation Mono" pitchFamily="49"/>
                <a:cs typeface="Liberation Mono" pitchFamily="49"/>
              </a:rPr>
              <a:t>old seaman with the sabre cut first</a:t>
            </a:r>
          </a:p>
        </p:txBody>
      </p:sp>
      <p:sp>
        <p:nvSpPr>
          <p:cNvPr id="6" name="TextBox 5"/>
          <p:cNvSpPr txBox="1"/>
          <p:nvPr/>
        </p:nvSpPr>
        <p:spPr>
          <a:xfrm>
            <a:off x="1188719" y="5954040"/>
            <a:ext cx="647639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Mono" pitchFamily="49"/>
                <a:ea typeface="Liberation Mono" pitchFamily="49"/>
                <a:cs typeface="Liberation Mono" pitchFamily="49"/>
              </a:rPr>
              <a:t>took up his lodging under our roof.</a:t>
            </a:r>
          </a:p>
        </p:txBody>
      </p:sp>
      <p:sp>
        <p:nvSpPr>
          <p:cNvPr id="7" name="TextBox 6"/>
          <p:cNvSpPr txBox="1"/>
          <p:nvPr/>
        </p:nvSpPr>
        <p:spPr>
          <a:xfrm>
            <a:off x="1737359" y="1802519"/>
            <a:ext cx="70268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Mono" pitchFamily="49"/>
                <a:ea typeface="Liberation Mono" pitchFamily="49"/>
                <a:cs typeface="Liberation Mono" pitchFamily="49"/>
              </a:rPr>
              <a:t>SQUIRE TRELAWNEY, Dr. Livesey, and the</a:t>
            </a:r>
          </a:p>
        </p:txBody>
      </p:sp>
      <p:sp>
        <p:nvSpPr>
          <p:cNvPr id="8" name="TextBox 7"/>
          <p:cNvSpPr txBox="1"/>
          <p:nvPr/>
        </p:nvSpPr>
        <p:spPr>
          <a:xfrm>
            <a:off x="7589519" y="5954040"/>
            <a:ext cx="62136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Mono" pitchFamily="49"/>
                <a:ea typeface="Liberation Mono" pitchFamily="49"/>
                <a:cs typeface="Liberation Mono" pitchFamily="49"/>
              </a:rPr>
              <a:t>'''</a:t>
            </a:r>
          </a:p>
        </p:txBody>
      </p:sp>
      <p:cxnSp>
        <p:nvCxnSpPr>
          <p:cNvPr id="9" name="Elbow Connector 8"/>
          <p:cNvCxnSpPr>
            <a:stCxn id="3" idx="3"/>
            <a:endCxn id="8" idx="2"/>
          </p:cNvCxnSpPr>
          <p:nvPr/>
        </p:nvCxnSpPr>
        <p:spPr>
          <a:xfrm flipV="1">
            <a:off x="1457280" y="6372360"/>
            <a:ext cx="6442919" cy="486180"/>
          </a:xfrm>
          <a:prstGeom prst="bentConnector2">
            <a:avLst/>
          </a:prstGeom>
          <a:noFill/>
          <a:ln w="18000">
            <a:solidFill>
              <a:srgbClr val="00FFFF"/>
            </a:solidFill>
            <a:prstDash val="solid"/>
            <a:tailEnd type="arrow"/>
          </a:ln>
        </p:spPr>
      </p:cxnSp>
      <p:cxnSp>
        <p:nvCxnSpPr>
          <p:cNvPr id="10" name="Elbow Connector 9"/>
          <p:cNvCxnSpPr>
            <a:stCxn id="3" idx="0"/>
            <a:endCxn id="4" idx="1"/>
          </p:cNvCxnSpPr>
          <p:nvPr/>
        </p:nvCxnSpPr>
        <p:spPr>
          <a:xfrm rot="5400000" flipH="1" flipV="1">
            <a:off x="-1159561" y="4134241"/>
            <a:ext cx="4470841" cy="225719"/>
          </a:xfrm>
          <a:prstGeom prst="bentConnector2">
            <a:avLst/>
          </a:prstGeom>
          <a:noFill/>
          <a:ln w="18000">
            <a:solidFill>
              <a:srgbClr val="00FFFF"/>
            </a:solidFill>
            <a:prstDash val="solid"/>
            <a:tailEnd type="arrow"/>
          </a:ln>
        </p:spPr>
      </p:cxnSp>
      <p:sp>
        <p:nvSpPr>
          <p:cNvPr id="11" name="TextBox 10"/>
          <p:cNvSpPr txBox="1"/>
          <p:nvPr/>
        </p:nvSpPr>
        <p:spPr>
          <a:xfrm>
            <a:off x="8388720" y="6482520"/>
            <a:ext cx="112284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Multiple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lines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name="page370">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pPr lvl="0"/>
            <a:fld id="{BBA1FE05-6254-492B-AB35-C9BA85C3E7AA}" type="slidenum">
              <a:t>370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Modules in Python</a:t>
            </a:r>
          </a:p>
        </p:txBody>
      </p:sp>
      <p:sp>
        <p:nvSpPr>
          <p:cNvPr id="3" name="TextBox 2"/>
          <p:cNvSpPr txBox="1"/>
          <p:nvPr/>
        </p:nvSpPr>
        <p:spPr>
          <a:xfrm>
            <a:off x="0" y="1776600"/>
            <a:ext cx="3975839" cy="14346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tab pos="244080" algn="l"/>
              </a:tabLst>
            </a:pPr>
            <a:r>
              <a:rPr lang="en-GB" sz="4800" b="0" i="0" u="none" strike="noStrike" kern="1200">
                <a:ln>
                  <a:noFill/>
                </a:ln>
                <a:solidFill>
                  <a:srgbClr val="0000FF"/>
                </a:solidFill>
                <a:latin typeface="Liberation Sans" pitchFamily="18"/>
                <a:ea typeface="WenQuanYi Micro Hei" pitchFamily="2"/>
                <a:cs typeface="Lohit Devanagari" pitchFamily="2"/>
              </a:rPr>
              <a:t>“How do I do</a:t>
            </a:r>
          </a:p>
          <a:p>
            <a:pPr marL="0" marR="0" lvl="0" indent="0" rtl="0" hangingPunct="0">
              <a:lnSpc>
                <a:spcPct val="100000"/>
              </a:lnSpc>
              <a:spcBef>
                <a:spcPts val="0"/>
              </a:spcBef>
              <a:spcAft>
                <a:spcPts val="0"/>
              </a:spcAft>
              <a:buNone/>
              <a:tabLst>
                <a:tab pos="244080" algn="l"/>
              </a:tabLst>
            </a:pPr>
            <a:r>
              <a:rPr lang="en-GB" sz="4800" b="0" i="0" u="none" strike="noStrike" kern="1200">
                <a:ln>
                  <a:noFill/>
                </a:ln>
                <a:solidFill>
                  <a:srgbClr val="0000FF"/>
                </a:solidFill>
                <a:latin typeface="Liberation Sans" pitchFamily="18"/>
                <a:ea typeface="WenQuanYi Micro Hei" pitchFamily="2"/>
                <a:cs typeface="Lohit Devanagari" pitchFamily="2"/>
              </a:rPr>
              <a:t>	X in Python?”</a:t>
            </a:r>
          </a:p>
        </p:txBody>
      </p:sp>
      <p:sp>
        <p:nvSpPr>
          <p:cNvPr id="4" name="TextBox 3"/>
          <p:cNvSpPr txBox="1"/>
          <p:nvPr/>
        </p:nvSpPr>
        <p:spPr>
          <a:xfrm>
            <a:off x="2076480" y="3965400"/>
            <a:ext cx="5210280" cy="14346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tab pos="185760" algn="l"/>
              </a:tabLst>
            </a:pPr>
            <a:r>
              <a:rPr lang="en-GB" sz="4800" b="0" i="0" u="none" strike="noStrike" kern="1200">
                <a:ln>
                  <a:noFill/>
                </a:ln>
                <a:solidFill>
                  <a:srgbClr val="0000FF"/>
                </a:solidFill>
                <a:latin typeface="Liberation Sans" pitchFamily="18"/>
                <a:ea typeface="WenQuanYi Micro Hei" pitchFamily="2"/>
                <a:cs typeface="Lohit Devanagari" pitchFamily="2"/>
              </a:rPr>
              <a:t>“What’s the Python</a:t>
            </a:r>
          </a:p>
          <a:p>
            <a:pPr marL="0" marR="0" lvl="0" indent="0" rtl="0" hangingPunct="0">
              <a:lnSpc>
                <a:spcPct val="100000"/>
              </a:lnSpc>
              <a:spcBef>
                <a:spcPts val="0"/>
              </a:spcBef>
              <a:spcAft>
                <a:spcPts val="0"/>
              </a:spcAft>
              <a:buNone/>
              <a:tabLst>
                <a:tab pos="185760" algn="l"/>
              </a:tabLst>
            </a:pPr>
            <a:r>
              <a:rPr lang="en-GB" sz="4800" b="0" i="0" u="none" strike="noStrike" kern="1200">
                <a:ln>
                  <a:noFill/>
                </a:ln>
                <a:solidFill>
                  <a:srgbClr val="0000FF"/>
                </a:solidFill>
                <a:latin typeface="Liberation Sans" pitchFamily="18"/>
                <a:ea typeface="WenQuanYi Micro Hei" pitchFamily="2"/>
                <a:cs typeface="Lohit Devanagari" pitchFamily="2"/>
              </a:rPr>
              <a:t>	module to do X?”</a:t>
            </a:r>
          </a:p>
        </p:txBody>
      </p:sp>
      <p:sp>
        <p:nvSpPr>
          <p:cNvPr id="5" name="TextBox 4"/>
          <p:cNvSpPr txBox="1"/>
          <p:nvPr/>
        </p:nvSpPr>
        <p:spPr>
          <a:xfrm>
            <a:off x="4856040" y="6125400"/>
            <a:ext cx="5228640" cy="14346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tab pos="244080" algn="l"/>
              </a:tabLst>
            </a:pPr>
            <a:r>
              <a:rPr lang="en-GB" sz="4800" b="0" i="0" u="none" strike="noStrike" kern="1200">
                <a:ln>
                  <a:noFill/>
                </a:ln>
                <a:solidFill>
                  <a:srgbClr val="0000FF"/>
                </a:solidFill>
                <a:latin typeface="Liberation Sans" pitchFamily="18"/>
                <a:ea typeface="WenQuanYi Micro Hei" pitchFamily="2"/>
                <a:cs typeface="Lohit Devanagari" pitchFamily="2"/>
              </a:rPr>
              <a:t>“Where do I find</a:t>
            </a:r>
          </a:p>
          <a:p>
            <a:pPr marL="0" marR="0" lvl="0" indent="0" rtl="0" hangingPunct="0">
              <a:lnSpc>
                <a:spcPct val="100000"/>
              </a:lnSpc>
              <a:spcBef>
                <a:spcPts val="0"/>
              </a:spcBef>
              <a:spcAft>
                <a:spcPts val="0"/>
              </a:spcAft>
              <a:buNone/>
              <a:tabLst>
                <a:tab pos="244080" algn="l"/>
              </a:tabLst>
            </a:pPr>
            <a:r>
              <a:rPr lang="en-GB" sz="4800" b="0" i="0" u="none" strike="noStrike" kern="1200">
                <a:ln>
                  <a:noFill/>
                </a:ln>
                <a:solidFill>
                  <a:srgbClr val="0000FF"/>
                </a:solidFill>
                <a:latin typeface="Liberation Sans" pitchFamily="18"/>
                <a:ea typeface="WenQuanYi Micro Hei" pitchFamily="2"/>
                <a:cs typeface="Lohit Devanagari" pitchFamily="2"/>
              </a:rPr>
              <a:t>	Python modules?”</a:t>
            </a:r>
          </a:p>
        </p:txBody>
      </p:sp>
      <p:sp>
        <p:nvSpPr>
          <p:cNvPr id="6" name="Straight Connector 5"/>
          <p:cNvSpPr/>
          <p:nvPr/>
        </p:nvSpPr>
        <p:spPr>
          <a:xfrm>
            <a:off x="2846160" y="3203640"/>
            <a:ext cx="0" cy="743400"/>
          </a:xfrm>
          <a:prstGeom prst="line">
            <a:avLst/>
          </a:prstGeom>
          <a:noFill/>
          <a:ln w="90000">
            <a:solidFill>
              <a:srgbClr val="800080"/>
            </a:solidFill>
            <a:prstDash val="solid"/>
            <a:tailEnd type="arrow"/>
          </a:ln>
        </p:spPr>
        <p:txBody>
          <a:bodyPr vert="horz" wrap="none" lIns="126000" tIns="81000" rIns="126000" bIns="81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7" name="Straight Connector 6"/>
          <p:cNvSpPr/>
          <p:nvPr/>
        </p:nvSpPr>
        <p:spPr>
          <a:xfrm>
            <a:off x="5982480" y="5391000"/>
            <a:ext cx="0" cy="743400"/>
          </a:xfrm>
          <a:prstGeom prst="line">
            <a:avLst/>
          </a:prstGeom>
          <a:noFill/>
          <a:ln w="90000">
            <a:solidFill>
              <a:srgbClr val="800080"/>
            </a:solidFill>
            <a:prstDash val="solid"/>
            <a:tailEnd type="arrow"/>
          </a:ln>
        </p:spPr>
        <p:txBody>
          <a:bodyPr vert="horz" wrap="none" lIns="126000" tIns="81000" rIns="126000" bIns="81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name="page371">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pPr lvl="0"/>
            <a:fld id="{28B60533-0F87-4165-8402-64740A87BD9C}" type="slidenum">
              <a:t>371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Finding modules</a:t>
            </a:r>
          </a:p>
        </p:txBody>
      </p:sp>
      <p:sp>
        <p:nvSpPr>
          <p:cNvPr id="3" name="TextBox 2"/>
          <p:cNvSpPr txBox="1"/>
          <p:nvPr/>
        </p:nvSpPr>
        <p:spPr>
          <a:xfrm>
            <a:off x="3745800" y="2136960"/>
            <a:ext cx="1105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Python:</a:t>
            </a:r>
          </a:p>
        </p:txBody>
      </p:sp>
      <p:sp>
        <p:nvSpPr>
          <p:cNvPr id="4" name="TextBox 3"/>
          <p:cNvSpPr txBox="1"/>
          <p:nvPr/>
        </p:nvSpPr>
        <p:spPr>
          <a:xfrm>
            <a:off x="3745800" y="5017320"/>
            <a:ext cx="8013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PyPI:</a:t>
            </a:r>
          </a:p>
        </p:txBody>
      </p:sp>
      <p:sp>
        <p:nvSpPr>
          <p:cNvPr id="5" name="TextBox 4"/>
          <p:cNvSpPr txBox="1"/>
          <p:nvPr/>
        </p:nvSpPr>
        <p:spPr>
          <a:xfrm>
            <a:off x="5185800" y="2137320"/>
            <a:ext cx="22413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Built-in modules</a:t>
            </a:r>
          </a:p>
        </p:txBody>
      </p:sp>
      <p:sp>
        <p:nvSpPr>
          <p:cNvPr id="6" name="TextBox 5"/>
          <p:cNvSpPr txBox="1"/>
          <p:nvPr/>
        </p:nvSpPr>
        <p:spPr>
          <a:xfrm>
            <a:off x="5185800" y="5017680"/>
            <a:ext cx="314207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Py</a:t>
            </a:r>
            <a:r>
              <a:rPr lang="en-GB" sz="2400" b="0" i="0" u="none" strike="noStrike" kern="1200">
                <a:ln>
                  <a:noFill/>
                </a:ln>
                <a:latin typeface="Liberation Sans" pitchFamily="18"/>
                <a:ea typeface="WenQuanYi Micro Hei" pitchFamily="2"/>
                <a:cs typeface="Lohit Devanagari" pitchFamily="2"/>
              </a:rPr>
              <a:t>thon </a:t>
            </a:r>
            <a:r>
              <a:rPr lang="en-GB" sz="2400" b="1" i="0" u="none" strike="noStrike" kern="1200">
                <a:ln>
                  <a:noFill/>
                </a:ln>
                <a:latin typeface="Liberation Sans" pitchFamily="18"/>
                <a:ea typeface="WenQuanYi Micro Hei" pitchFamily="2"/>
                <a:cs typeface="Lohit Devanagari" pitchFamily="2"/>
              </a:rPr>
              <a:t>P</a:t>
            </a:r>
            <a:r>
              <a:rPr lang="en-GB" sz="2400" b="0" i="0" u="none" strike="noStrike" kern="1200">
                <a:ln>
                  <a:noFill/>
                </a:ln>
                <a:latin typeface="Liberation Sans" pitchFamily="18"/>
                <a:ea typeface="WenQuanYi Micro Hei" pitchFamily="2"/>
                <a:cs typeface="Lohit Devanagari" pitchFamily="2"/>
              </a:rPr>
              <a:t>ackage </a:t>
            </a:r>
            <a:r>
              <a:rPr lang="en-GB" sz="2400" b="1" i="0" u="none" strike="noStrike" kern="1200">
                <a:ln>
                  <a:noFill/>
                </a:ln>
                <a:latin typeface="Liberation Sans" pitchFamily="18"/>
                <a:ea typeface="WenQuanYi Micro Hei" pitchFamily="2"/>
                <a:cs typeface="Lohit Devanagari" pitchFamily="2"/>
              </a:rPr>
              <a:t>I</a:t>
            </a:r>
            <a:r>
              <a:rPr lang="en-GB" sz="2400" b="0" i="0" u="none" strike="noStrike" kern="1200">
                <a:ln>
                  <a:noFill/>
                </a:ln>
                <a:latin typeface="Liberation Sans" pitchFamily="18"/>
                <a:ea typeface="WenQuanYi Micro Hei" pitchFamily="2"/>
                <a:cs typeface="Lohit Devanagari" pitchFamily="2"/>
              </a:rPr>
              <a:t>ndex</a:t>
            </a:r>
          </a:p>
        </p:txBody>
      </p:sp>
      <p:sp>
        <p:nvSpPr>
          <p:cNvPr id="7" name="TextBox 6"/>
          <p:cNvSpPr txBox="1"/>
          <p:nvPr/>
        </p:nvSpPr>
        <p:spPr>
          <a:xfrm>
            <a:off x="3745800" y="3576960"/>
            <a:ext cx="9367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SciPy:</a:t>
            </a:r>
          </a:p>
        </p:txBody>
      </p:sp>
      <p:sp>
        <p:nvSpPr>
          <p:cNvPr id="8" name="TextBox 7"/>
          <p:cNvSpPr txBox="1"/>
          <p:nvPr/>
        </p:nvSpPr>
        <p:spPr>
          <a:xfrm>
            <a:off x="5185800" y="3577320"/>
            <a:ext cx="361439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Sci</a:t>
            </a:r>
            <a:r>
              <a:rPr lang="en-GB" sz="2400" b="0" i="0" u="none" strike="noStrike" kern="1200">
                <a:ln>
                  <a:noFill/>
                </a:ln>
                <a:latin typeface="Liberation Sans" pitchFamily="18"/>
                <a:ea typeface="WenQuanYi Micro Hei" pitchFamily="2"/>
                <a:cs typeface="Lohit Devanagari" pitchFamily="2"/>
              </a:rPr>
              <a:t>entific </a:t>
            </a:r>
            <a:r>
              <a:rPr lang="en-GB" sz="2400" b="1" i="0" u="none" strike="noStrike" kern="1200">
                <a:ln>
                  <a:noFill/>
                </a:ln>
                <a:latin typeface="Liberation Sans" pitchFamily="18"/>
                <a:ea typeface="WenQuanYi Micro Hei" pitchFamily="2"/>
                <a:cs typeface="Lohit Devanagari" pitchFamily="2"/>
              </a:rPr>
              <a:t>Py</a:t>
            </a:r>
            <a:r>
              <a:rPr lang="en-GB" sz="2400" b="0" i="0" u="none" strike="noStrike" kern="1200">
                <a:ln>
                  <a:noFill/>
                </a:ln>
                <a:latin typeface="Liberation Sans" pitchFamily="18"/>
                <a:ea typeface="WenQuanYi Micro Hei" pitchFamily="2"/>
                <a:cs typeface="Lohit Devanagari" pitchFamily="2"/>
              </a:rPr>
              <a:t>thon modules</a:t>
            </a:r>
          </a:p>
        </p:txBody>
      </p:sp>
      <p:pic>
        <p:nvPicPr>
          <p:cNvPr id="9" name="Picture 8"/>
          <p:cNvPicPr>
            <a:picLocks noChangeAspect="1"/>
          </p:cNvPicPr>
          <p:nvPr/>
        </p:nvPicPr>
        <p:blipFill>
          <a:blip r:embed="rId3">
            <a:lum/>
            <a:alphaModFix/>
          </a:blip>
          <a:srcRect/>
          <a:stretch>
            <a:fillRect/>
          </a:stretch>
        </p:blipFill>
        <p:spPr>
          <a:xfrm>
            <a:off x="426240" y="6214319"/>
            <a:ext cx="2084400" cy="720000"/>
          </a:xfrm>
          <a:prstGeom prst="rect">
            <a:avLst/>
          </a:prstGeom>
          <a:noFill/>
          <a:ln>
            <a:noFill/>
          </a:ln>
        </p:spPr>
      </p:pic>
      <p:sp>
        <p:nvSpPr>
          <p:cNvPr id="10" name="TextBox 9"/>
          <p:cNvSpPr txBox="1"/>
          <p:nvPr/>
        </p:nvSpPr>
        <p:spPr>
          <a:xfrm>
            <a:off x="3746160" y="6457320"/>
            <a:ext cx="11242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Search:</a:t>
            </a:r>
          </a:p>
        </p:txBody>
      </p:sp>
      <p:sp>
        <p:nvSpPr>
          <p:cNvPr id="11" name="TextBox 10"/>
          <p:cNvSpPr txBox="1"/>
          <p:nvPr/>
        </p:nvSpPr>
        <p:spPr>
          <a:xfrm>
            <a:off x="5186160" y="6457680"/>
            <a:ext cx="32094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“Python3 module for X”</a:t>
            </a:r>
          </a:p>
        </p:txBody>
      </p:sp>
      <p:pic>
        <p:nvPicPr>
          <p:cNvPr id="12" name="Picture 11"/>
          <p:cNvPicPr>
            <a:picLocks noChangeAspect="1"/>
          </p:cNvPicPr>
          <p:nvPr/>
        </p:nvPicPr>
        <p:blipFill>
          <a:blip r:embed="rId4">
            <a:lum/>
            <a:alphaModFix/>
          </a:blip>
          <a:srcRect/>
          <a:stretch>
            <a:fillRect/>
          </a:stretch>
        </p:blipFill>
        <p:spPr>
          <a:xfrm>
            <a:off x="426240" y="3491640"/>
            <a:ext cx="2142720" cy="590040"/>
          </a:xfrm>
          <a:prstGeom prst="rect">
            <a:avLst/>
          </a:prstGeom>
          <a:noFill/>
          <a:ln>
            <a:noFill/>
          </a:ln>
        </p:spPr>
      </p:pic>
      <p:pic>
        <p:nvPicPr>
          <p:cNvPr id="13" name="Picture 12"/>
          <p:cNvPicPr>
            <a:picLocks noChangeAspect="1"/>
          </p:cNvPicPr>
          <p:nvPr/>
        </p:nvPicPr>
        <p:blipFill>
          <a:blip r:embed="rId5">
            <a:lum/>
            <a:alphaModFix/>
          </a:blip>
          <a:srcRect/>
          <a:stretch>
            <a:fillRect/>
          </a:stretch>
        </p:blipFill>
        <p:spPr>
          <a:xfrm>
            <a:off x="426240" y="1978200"/>
            <a:ext cx="2466000" cy="727200"/>
          </a:xfrm>
          <a:prstGeom prst="rect">
            <a:avLst/>
          </a:prstGeom>
          <a:noFill/>
          <a:ln>
            <a:noFill/>
          </a:ln>
        </p:spPr>
      </p:pic>
      <p:pic>
        <p:nvPicPr>
          <p:cNvPr id="14" name="Picture 13"/>
          <p:cNvPicPr>
            <a:picLocks noChangeAspect="1"/>
          </p:cNvPicPr>
          <p:nvPr/>
        </p:nvPicPr>
        <p:blipFill>
          <a:blip r:embed="rId5">
            <a:lum/>
            <a:alphaModFix/>
          </a:blip>
          <a:srcRect/>
          <a:stretch>
            <a:fillRect/>
          </a:stretch>
        </p:blipFill>
        <p:spPr>
          <a:xfrm>
            <a:off x="426240" y="4858200"/>
            <a:ext cx="2466000" cy="727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name="page372">
    <p:spTree>
      <p:nvGrpSpPr>
        <p:cNvPr id="1" name=""/>
        <p:cNvGrpSpPr/>
        <p:nvPr/>
      </p:nvGrpSpPr>
      <p:grpSpPr>
        <a:xfrm>
          <a:off x="0" y="0"/>
          <a:ext cx="0" cy="0"/>
          <a:chOff x="0" y="0"/>
          <a:chExt cx="0" cy="0"/>
        </a:xfrm>
      </p:grpSpPr>
      <p:sp>
        <p:nvSpPr>
          <p:cNvPr id="9" name="Slide Number Placeholder 1"/>
          <p:cNvSpPr>
            <a:spLocks noGrp="1"/>
          </p:cNvSpPr>
          <p:nvPr>
            <p:ph type="sldNum" sz="quarter" idx="10"/>
          </p:nvPr>
        </p:nvSpPr>
        <p:spPr/>
        <p:txBody>
          <a:bodyPr/>
          <a:lstStyle/>
          <a:p>
            <a:pPr lvl="0"/>
            <a:fld id="{C560ED39-53C3-43F1-B900-07032A8488AB}" type="slidenum">
              <a:t>372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Help with modules</a:t>
            </a:r>
          </a:p>
        </p:txBody>
      </p:sp>
      <p:sp>
        <p:nvSpPr>
          <p:cNvPr id="3" name="TextBox 2"/>
          <p:cNvSpPr txBox="1"/>
          <p:nvPr/>
        </p:nvSpPr>
        <p:spPr>
          <a:xfrm>
            <a:off x="505799" y="24966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1560" y="249660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import math</a:t>
            </a:r>
          </a:p>
        </p:txBody>
      </p:sp>
      <p:sp>
        <p:nvSpPr>
          <p:cNvPr id="5" name="TextBox 4"/>
          <p:cNvSpPr txBox="1"/>
          <p:nvPr/>
        </p:nvSpPr>
        <p:spPr>
          <a:xfrm>
            <a:off x="505799" y="32166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6" name="TextBox 5"/>
          <p:cNvSpPr txBox="1"/>
          <p:nvPr/>
        </p:nvSpPr>
        <p:spPr>
          <a:xfrm>
            <a:off x="1231560" y="321660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help(math)</a:t>
            </a:r>
          </a:p>
        </p:txBody>
      </p:sp>
      <p:sp>
        <p:nvSpPr>
          <p:cNvPr id="7" name="TextBox 6"/>
          <p:cNvSpPr txBox="1"/>
          <p:nvPr/>
        </p:nvSpPr>
        <p:spPr>
          <a:xfrm>
            <a:off x="505799" y="3936600"/>
            <a:ext cx="9038520" cy="24940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NAME</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    math</a:t>
            </a:r>
          </a:p>
          <a:p>
            <a:pPr marL="0" marR="0" lvl="0" indent="0" rtl="0" hangingPunct="0">
              <a:lnSpc>
                <a:spcPct val="100000"/>
              </a:lnSpc>
              <a:spcBef>
                <a:spcPts val="0"/>
              </a:spcBef>
              <a:spcAft>
                <a:spcPts val="0"/>
              </a:spcAft>
              <a:buNone/>
              <a:tabLst/>
            </a:pPr>
            <a:endParaRPr lang="en-GB" sz="2400" b="0" i="0" u="none" strike="noStrike" kern="1200">
              <a:ln>
                <a:noFill/>
              </a:ln>
              <a:solidFill>
                <a:srgbClr val="0000FF"/>
              </a:solidFill>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DESCRIPTION</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    This module is always available.  It provides</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    access to the mathematical functions defined</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    by the C standard.</a:t>
            </a:r>
          </a:p>
        </p:txBody>
      </p:sp>
      <p:sp>
        <p:nvSpPr>
          <p:cNvPr id="8" name="TextBox 7"/>
          <p:cNvSpPr txBox="1"/>
          <p:nvPr/>
        </p:nvSpPr>
        <p:spPr>
          <a:xfrm>
            <a:off x="505799" y="6816600"/>
            <a:ext cx="377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34"/>
                <a:ea typeface="Liberation Sans" pitchFamily="34"/>
                <a:cs typeface="Liberation Sans" pitchFamily="34"/>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name="page373">
    <p:spTree>
      <p:nvGrpSpPr>
        <p:cNvPr id="1" name=""/>
        <p:cNvGrpSpPr/>
        <p:nvPr/>
      </p:nvGrpSpPr>
      <p:grpSpPr>
        <a:xfrm>
          <a:off x="0" y="0"/>
          <a:ext cx="0" cy="0"/>
          <a:chOff x="0" y="0"/>
          <a:chExt cx="0" cy="0"/>
        </a:xfrm>
      </p:grpSpPr>
      <p:sp>
        <p:nvSpPr>
          <p:cNvPr id="9" name="Slide Number Placeholder 1"/>
          <p:cNvSpPr>
            <a:spLocks noGrp="1"/>
          </p:cNvSpPr>
          <p:nvPr>
            <p:ph type="sldNum" sz="quarter" idx="10"/>
          </p:nvPr>
        </p:nvSpPr>
        <p:spPr/>
        <p:txBody>
          <a:bodyPr/>
          <a:lstStyle/>
          <a:p>
            <a:pPr lvl="0"/>
            <a:fld id="{A6FED158-2D53-4C1B-9004-8D09A7ED23E8}" type="slidenum">
              <a:t>373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Help with module functions</a:t>
            </a:r>
          </a:p>
        </p:txBody>
      </p:sp>
      <p:sp>
        <p:nvSpPr>
          <p:cNvPr id="3" name="TextBox 2"/>
          <p:cNvSpPr txBox="1"/>
          <p:nvPr/>
        </p:nvSpPr>
        <p:spPr>
          <a:xfrm>
            <a:off x="506519" y="1777320"/>
            <a:ext cx="377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34"/>
                <a:ea typeface="Liberation Sans" pitchFamily="34"/>
                <a:cs typeface="Liberation Sans" pitchFamily="34"/>
              </a:rPr>
              <a:t>…</a:t>
            </a:r>
          </a:p>
        </p:txBody>
      </p:sp>
      <p:sp>
        <p:nvSpPr>
          <p:cNvPr id="4" name="TextBox 3"/>
          <p:cNvSpPr txBox="1"/>
          <p:nvPr/>
        </p:nvSpPr>
        <p:spPr>
          <a:xfrm>
            <a:off x="506879" y="2497680"/>
            <a:ext cx="7025040" cy="18021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Liberation Sans" pitchFamily="34"/>
                <a:cs typeface="Liberation Sans" pitchFamily="34"/>
              </a:rPr>
              <a:t>FUNCTIONS</a:t>
            </a:r>
          </a:p>
          <a:p>
            <a:pPr marL="0" marR="0" lvl="0" indent="0" rtl="0" hangingPunct="0">
              <a:lnSpc>
                <a:spcPct val="100000"/>
              </a:lnSpc>
              <a:spcBef>
                <a:spcPts val="0"/>
              </a:spcBef>
              <a:spcAft>
                <a:spcPts val="0"/>
              </a:spcAft>
              <a:buNone/>
              <a:tabLst/>
            </a:pPr>
            <a:endParaRPr lang="en-GB" sz="2400" b="0" i="0" u="none" strike="noStrike" kern="1200">
              <a:ln>
                <a:noFill/>
              </a:ln>
              <a:solidFill>
                <a:srgbClr val="0000FF"/>
              </a:solidFill>
              <a:latin typeface="Liberation Mono" pitchFamily="49"/>
              <a:ea typeface="Liberation Sans" pitchFamily="34"/>
              <a:cs typeface="Liberation Sans" pitchFamily="34"/>
            </a:endParaRP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Liberation Sans" pitchFamily="34"/>
                <a:cs typeface="Liberation Sans" pitchFamily="34"/>
              </a:rPr>
              <a:t>  acos(x)</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Liberation Sans" pitchFamily="34"/>
                <a:cs typeface="Liberation Sans" pitchFamily="34"/>
              </a:rPr>
              <a:t>    Return the arc cosine (measured in</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Liberation Sans" pitchFamily="34"/>
                <a:cs typeface="Liberation Sans" pitchFamily="34"/>
              </a:rPr>
              <a:t>    radians) of x.</a:t>
            </a:r>
          </a:p>
        </p:txBody>
      </p:sp>
      <p:sp>
        <p:nvSpPr>
          <p:cNvPr id="5" name="TextBox 4"/>
          <p:cNvSpPr txBox="1"/>
          <p:nvPr/>
        </p:nvSpPr>
        <p:spPr>
          <a:xfrm>
            <a:off x="506879" y="4297680"/>
            <a:ext cx="377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34"/>
                <a:ea typeface="Liberation Sans" pitchFamily="34"/>
                <a:cs typeface="Liberation Sans" pitchFamily="34"/>
              </a:rPr>
              <a:t>…</a:t>
            </a:r>
          </a:p>
        </p:txBody>
      </p:sp>
      <p:sp>
        <p:nvSpPr>
          <p:cNvPr id="6" name="TextBox 5"/>
          <p:cNvSpPr txBox="1"/>
          <p:nvPr/>
        </p:nvSpPr>
        <p:spPr>
          <a:xfrm>
            <a:off x="507239" y="53780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Sans" pitchFamily="34"/>
                <a:cs typeface="Liberation Sans" pitchFamily="34"/>
              </a:rPr>
              <a:t>&gt;</a:t>
            </a:r>
            <a:r>
              <a:rPr lang="en-GB" sz="2400" b="0" i="0" u="none" strike="noStrike" kern="1200">
                <a:ln>
                  <a:noFill/>
                </a:ln>
                <a:latin typeface="Liberation Mono" pitchFamily="49"/>
                <a:ea typeface="WenQuanYi Micro Hei" pitchFamily="2"/>
                <a:cs typeface="Lohit Devanagari" pitchFamily="2"/>
              </a:rPr>
              <a:t>&gt;&gt;</a:t>
            </a:r>
          </a:p>
        </p:txBody>
      </p:sp>
      <p:sp>
        <p:nvSpPr>
          <p:cNvPr id="7" name="TextBox 6"/>
          <p:cNvSpPr txBox="1"/>
          <p:nvPr/>
        </p:nvSpPr>
        <p:spPr>
          <a:xfrm>
            <a:off x="1238760" y="537804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math.acos(1.0)</a:t>
            </a:r>
          </a:p>
        </p:txBody>
      </p:sp>
      <p:sp>
        <p:nvSpPr>
          <p:cNvPr id="8" name="TextBox 7"/>
          <p:cNvSpPr txBox="1"/>
          <p:nvPr/>
        </p:nvSpPr>
        <p:spPr>
          <a:xfrm>
            <a:off x="507239" y="60980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0.0</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name="page374">
    <p:spTree>
      <p:nvGrpSpPr>
        <p:cNvPr id="1" name=""/>
        <p:cNvGrpSpPr/>
        <p:nvPr/>
      </p:nvGrpSpPr>
      <p:grpSpPr>
        <a:xfrm>
          <a:off x="0" y="0"/>
          <a:ext cx="0" cy="0"/>
          <a:chOff x="0" y="0"/>
          <a:chExt cx="0" cy="0"/>
        </a:xfrm>
      </p:grpSpPr>
      <p:sp>
        <p:nvSpPr>
          <p:cNvPr id="9" name="Slide Number Placeholder 1"/>
          <p:cNvSpPr>
            <a:spLocks noGrp="1"/>
          </p:cNvSpPr>
          <p:nvPr>
            <p:ph type="sldNum" sz="quarter" idx="10"/>
          </p:nvPr>
        </p:nvSpPr>
        <p:spPr/>
        <p:txBody>
          <a:bodyPr/>
          <a:lstStyle/>
          <a:p>
            <a:pPr lvl="0"/>
            <a:fld id="{FE41198E-D374-41D7-BB9F-4319385D22E6}" type="slidenum">
              <a:t>374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Help with module constants</a:t>
            </a:r>
          </a:p>
        </p:txBody>
      </p:sp>
      <p:sp>
        <p:nvSpPr>
          <p:cNvPr id="3" name="TextBox 2"/>
          <p:cNvSpPr txBox="1"/>
          <p:nvPr/>
        </p:nvSpPr>
        <p:spPr>
          <a:xfrm>
            <a:off x="506879" y="2497680"/>
            <a:ext cx="4829040" cy="11102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Liberation Sans" pitchFamily="34"/>
                <a:cs typeface="Liberation Sans" pitchFamily="34"/>
              </a:rPr>
              <a:t>DATA</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Liberation Sans" pitchFamily="34"/>
                <a:cs typeface="Liberation Sans" pitchFamily="34"/>
              </a:rPr>
              <a:t>    e = 2.718281828459045</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Liberation Sans" pitchFamily="34"/>
                <a:cs typeface="Liberation Sans" pitchFamily="34"/>
              </a:rPr>
              <a:t>    pi = 3.141592653589793</a:t>
            </a:r>
          </a:p>
        </p:txBody>
      </p:sp>
      <p:sp>
        <p:nvSpPr>
          <p:cNvPr id="4" name="TextBox 3"/>
          <p:cNvSpPr txBox="1"/>
          <p:nvPr/>
        </p:nvSpPr>
        <p:spPr>
          <a:xfrm>
            <a:off x="506519" y="1777320"/>
            <a:ext cx="377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34"/>
                <a:ea typeface="Liberation Sans" pitchFamily="34"/>
                <a:cs typeface="Liberation Sans" pitchFamily="34"/>
              </a:rPr>
              <a:t>…</a:t>
            </a:r>
          </a:p>
        </p:txBody>
      </p:sp>
      <p:sp>
        <p:nvSpPr>
          <p:cNvPr id="5" name="TextBox 4"/>
          <p:cNvSpPr txBox="1"/>
          <p:nvPr/>
        </p:nvSpPr>
        <p:spPr>
          <a:xfrm>
            <a:off x="506879" y="3577679"/>
            <a:ext cx="377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34"/>
                <a:ea typeface="Liberation Sans" pitchFamily="34"/>
                <a:cs typeface="Liberation Sans" pitchFamily="34"/>
              </a:rPr>
              <a:t>…</a:t>
            </a:r>
          </a:p>
        </p:txBody>
      </p:sp>
      <p:sp>
        <p:nvSpPr>
          <p:cNvPr id="6" name="TextBox 5"/>
          <p:cNvSpPr txBox="1"/>
          <p:nvPr/>
        </p:nvSpPr>
        <p:spPr>
          <a:xfrm>
            <a:off x="507239" y="53780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Sans" pitchFamily="34"/>
                <a:cs typeface="Liberation Sans" pitchFamily="34"/>
              </a:rPr>
              <a:t>&gt;</a:t>
            </a:r>
            <a:r>
              <a:rPr lang="en-GB" sz="2400" b="0" i="0" u="none" strike="noStrike" kern="1200">
                <a:ln>
                  <a:noFill/>
                </a:ln>
                <a:latin typeface="Liberation Mono" pitchFamily="49"/>
                <a:ea typeface="WenQuanYi Micro Hei" pitchFamily="2"/>
                <a:cs typeface="Lohit Devanagari" pitchFamily="2"/>
              </a:rPr>
              <a:t>&gt;&gt;</a:t>
            </a:r>
          </a:p>
        </p:txBody>
      </p:sp>
      <p:sp>
        <p:nvSpPr>
          <p:cNvPr id="7" name="TextBox 6"/>
          <p:cNvSpPr txBox="1"/>
          <p:nvPr/>
        </p:nvSpPr>
        <p:spPr>
          <a:xfrm>
            <a:off x="1238760" y="537804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math.pi</a:t>
            </a:r>
          </a:p>
        </p:txBody>
      </p:sp>
      <p:sp>
        <p:nvSpPr>
          <p:cNvPr id="8" name="TextBox 7"/>
          <p:cNvSpPr txBox="1"/>
          <p:nvPr/>
        </p:nvSpPr>
        <p:spPr>
          <a:xfrm>
            <a:off x="507239" y="6098040"/>
            <a:ext cx="3183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3.141592653589793</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name="page375">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pPr lvl="0"/>
            <a:fld id="{FBEE5036-4120-4F19-A65A-CADC526C542A}" type="slidenum">
              <a:t>375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Help for our own modules?</a:t>
            </a:r>
          </a:p>
        </p:txBody>
      </p:sp>
      <p:sp>
        <p:nvSpPr>
          <p:cNvPr id="3" name="Freeform 2"/>
          <p:cNvSpPr/>
          <p:nvPr/>
        </p:nvSpPr>
        <p:spPr>
          <a:xfrm>
            <a:off x="301680" y="1833839"/>
            <a:ext cx="4415760" cy="407808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Ctr="0" compatLnSpc="0"/>
          <a:lstStyle/>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def squares(limit):</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answer = []</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for n in range(0,limit):</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answer.append(n**2)</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return answer</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def total(numbers):</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sum_so_far = 0</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for number in numbers:</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sum_so_far += number</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return sum_so_far</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p:txBody>
      </p:sp>
      <p:sp>
        <p:nvSpPr>
          <p:cNvPr id="4" name="TextBox 3"/>
          <p:cNvSpPr txBox="1"/>
          <p:nvPr/>
        </p:nvSpPr>
        <p:spPr>
          <a:xfrm>
            <a:off x="2691000" y="557532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utils.py</a:t>
            </a:r>
          </a:p>
        </p:txBody>
      </p:sp>
      <p:sp>
        <p:nvSpPr>
          <p:cNvPr id="5" name="TextBox 4"/>
          <p:cNvSpPr txBox="1"/>
          <p:nvPr/>
        </p:nvSpPr>
        <p:spPr>
          <a:xfrm>
            <a:off x="5040000" y="183383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6" name="TextBox 5"/>
          <p:cNvSpPr txBox="1"/>
          <p:nvPr/>
        </p:nvSpPr>
        <p:spPr>
          <a:xfrm>
            <a:off x="5771520" y="1833839"/>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import utils</a:t>
            </a:r>
          </a:p>
        </p:txBody>
      </p:sp>
      <p:sp>
        <p:nvSpPr>
          <p:cNvPr id="7" name="TextBox 6"/>
          <p:cNvSpPr txBox="1"/>
          <p:nvPr/>
        </p:nvSpPr>
        <p:spPr>
          <a:xfrm>
            <a:off x="5040000" y="25538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8" name="TextBox 7"/>
          <p:cNvSpPr txBox="1"/>
          <p:nvPr/>
        </p:nvSpPr>
        <p:spPr>
          <a:xfrm>
            <a:off x="5771520" y="255384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help(utils)</a:t>
            </a:r>
          </a:p>
        </p:txBody>
      </p:sp>
      <p:sp>
        <p:nvSpPr>
          <p:cNvPr id="9" name="TextBox 8"/>
          <p:cNvSpPr txBox="1"/>
          <p:nvPr/>
        </p:nvSpPr>
        <p:spPr>
          <a:xfrm>
            <a:off x="5040000" y="3273840"/>
            <a:ext cx="3914640" cy="35319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NAME</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  utils</a:t>
            </a:r>
          </a:p>
          <a:p>
            <a:pPr marL="0" marR="0" lvl="0" indent="0" rtl="0" hangingPunct="0">
              <a:lnSpc>
                <a:spcPct val="100000"/>
              </a:lnSpc>
              <a:spcBef>
                <a:spcPts val="0"/>
              </a:spcBef>
              <a:spcAft>
                <a:spcPts val="0"/>
              </a:spcAft>
              <a:buNone/>
              <a:tabLst/>
            </a:pPr>
            <a:endParaRPr lang="en-GB" sz="2400" b="0" i="0" u="none" strike="noStrike" kern="1200">
              <a:ln>
                <a:noFill/>
              </a:ln>
              <a:solidFill>
                <a:srgbClr val="0000FF"/>
              </a:solidFill>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FUNCTIONS</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  squares(limit)</a:t>
            </a:r>
          </a:p>
          <a:p>
            <a:pPr marL="0" marR="0" lvl="0" indent="0" rtl="0" hangingPunct="0">
              <a:lnSpc>
                <a:spcPct val="100000"/>
              </a:lnSpc>
              <a:spcBef>
                <a:spcPts val="0"/>
              </a:spcBef>
              <a:spcAft>
                <a:spcPts val="0"/>
              </a:spcAft>
              <a:buNone/>
              <a:tabLst/>
            </a:pPr>
            <a:endParaRPr lang="en-GB" sz="2400" b="0" i="0" u="none" strike="noStrike" kern="1200">
              <a:ln>
                <a:noFill/>
              </a:ln>
              <a:solidFill>
                <a:srgbClr val="0000FF"/>
              </a:solidFill>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  total(numbers)</a:t>
            </a:r>
          </a:p>
          <a:p>
            <a:pPr marL="0" marR="0" lvl="0" indent="0" rtl="0" hangingPunct="0">
              <a:lnSpc>
                <a:spcPct val="100000"/>
              </a:lnSpc>
              <a:spcBef>
                <a:spcPts val="0"/>
              </a:spcBef>
              <a:spcAft>
                <a:spcPts val="0"/>
              </a:spcAft>
              <a:buNone/>
              <a:tabLst/>
            </a:pPr>
            <a:endParaRPr lang="en-GB" sz="2400" b="0" i="0" u="none" strike="noStrike" kern="1200">
              <a:ln>
                <a:noFill/>
              </a:ln>
              <a:solidFill>
                <a:srgbClr val="0000FF"/>
              </a:solidFill>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FILE</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  /home/y550/utils.py</a:t>
            </a:r>
          </a:p>
        </p:txBody>
      </p:sp>
      <p:sp>
        <p:nvSpPr>
          <p:cNvPr id="10" name="Straight Connector 9"/>
          <p:cNvSpPr/>
          <p:nvPr/>
        </p:nvSpPr>
        <p:spPr>
          <a:xfrm>
            <a:off x="2863440" y="6429600"/>
            <a:ext cx="2509200" cy="0"/>
          </a:xfrm>
          <a:prstGeom prst="line">
            <a:avLst/>
          </a:prstGeom>
          <a:noFill/>
          <a:ln w="18000">
            <a:solidFill>
              <a:srgbClr val="00FFFF"/>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11" name="TextBox 10"/>
          <p:cNvSpPr txBox="1"/>
          <p:nvPr/>
        </p:nvSpPr>
        <p:spPr>
          <a:xfrm>
            <a:off x="301680" y="6053760"/>
            <a:ext cx="268344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Basic help already</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provided by Python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name="page376">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pPr lvl="0"/>
            <a:fld id="{2F7689BB-392F-4B95-8D81-617953AC2F7D}" type="slidenum">
              <a:t>376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Adding extra help text</a:t>
            </a:r>
          </a:p>
        </p:txBody>
      </p:sp>
      <p:sp>
        <p:nvSpPr>
          <p:cNvPr id="3" name="Freeform 2"/>
          <p:cNvSpPr/>
          <p:nvPr/>
        </p:nvSpPr>
        <p:spPr>
          <a:xfrm>
            <a:off x="301320" y="1833480"/>
            <a:ext cx="4415760" cy="538308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Ctr="0" compatLnSpc="0"/>
          <a:lstStyle/>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def squares(limit):</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answer = []</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for n in range(0,limit):</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answer.append(n**2)</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return answer</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def total(numbers):</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sum_so_far = 0</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for number in numbers:</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sum_so_far += number</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return sum_so_far</a:t>
            </a:r>
          </a:p>
        </p:txBody>
      </p:sp>
      <p:sp>
        <p:nvSpPr>
          <p:cNvPr id="4" name="TextBox 3"/>
          <p:cNvSpPr txBox="1"/>
          <p:nvPr/>
        </p:nvSpPr>
        <p:spPr>
          <a:xfrm>
            <a:off x="2691000" y="7195319"/>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utils.py</a:t>
            </a:r>
          </a:p>
        </p:txBody>
      </p:sp>
      <p:sp>
        <p:nvSpPr>
          <p:cNvPr id="5" name="TextBox 4"/>
          <p:cNvSpPr txBox="1"/>
          <p:nvPr/>
        </p:nvSpPr>
        <p:spPr>
          <a:xfrm>
            <a:off x="5040000" y="25542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6" name="TextBox 5"/>
          <p:cNvSpPr txBox="1"/>
          <p:nvPr/>
        </p:nvSpPr>
        <p:spPr>
          <a:xfrm>
            <a:off x="5771520" y="255420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help(utils)</a:t>
            </a:r>
          </a:p>
        </p:txBody>
      </p:sp>
      <p:sp>
        <p:nvSpPr>
          <p:cNvPr id="7" name="TextBox 6"/>
          <p:cNvSpPr txBox="1"/>
          <p:nvPr/>
        </p:nvSpPr>
        <p:spPr>
          <a:xfrm>
            <a:off x="5040000" y="3274200"/>
            <a:ext cx="135288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NAME</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  utils</a:t>
            </a:r>
          </a:p>
        </p:txBody>
      </p:sp>
      <p:sp>
        <p:nvSpPr>
          <p:cNvPr id="8" name="TextBox 7"/>
          <p:cNvSpPr txBox="1"/>
          <p:nvPr/>
        </p:nvSpPr>
        <p:spPr>
          <a:xfrm>
            <a:off x="5040000" y="183383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9" name="TextBox 8"/>
          <p:cNvSpPr txBox="1"/>
          <p:nvPr/>
        </p:nvSpPr>
        <p:spPr>
          <a:xfrm>
            <a:off x="5771520" y="1833839"/>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import utils</a:t>
            </a:r>
          </a:p>
        </p:txBody>
      </p:sp>
      <p:sp>
        <p:nvSpPr>
          <p:cNvPr id="10" name="TextBox 9"/>
          <p:cNvSpPr txBox="1"/>
          <p:nvPr/>
        </p:nvSpPr>
        <p:spPr>
          <a:xfrm>
            <a:off x="8280000" y="1833839"/>
            <a:ext cx="15296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Fresh start</a:t>
            </a:r>
          </a:p>
        </p:txBody>
      </p:sp>
      <p:sp>
        <p:nvSpPr>
          <p:cNvPr id="11" name="TextBox 10"/>
          <p:cNvSpPr txBox="1"/>
          <p:nvPr/>
        </p:nvSpPr>
        <p:spPr>
          <a:xfrm>
            <a:off x="337320" y="1869479"/>
            <a:ext cx="3885839" cy="122436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"""Some utility functions</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from the Python for</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Absolute Beginners course</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a:t>
            </a:r>
          </a:p>
        </p:txBody>
      </p:sp>
      <p:sp>
        <p:nvSpPr>
          <p:cNvPr id="12" name="TextBox 11"/>
          <p:cNvSpPr txBox="1"/>
          <p:nvPr/>
        </p:nvSpPr>
        <p:spPr>
          <a:xfrm>
            <a:off x="5040000" y="6041879"/>
            <a:ext cx="3000240" cy="1456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FUNCTIONS</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  squares(limit)</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    </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  total(numbers)</a:t>
            </a:r>
          </a:p>
        </p:txBody>
      </p:sp>
      <p:sp>
        <p:nvSpPr>
          <p:cNvPr id="13" name="TextBox 12"/>
          <p:cNvSpPr txBox="1"/>
          <p:nvPr/>
        </p:nvSpPr>
        <p:spPr>
          <a:xfrm>
            <a:off x="5040000" y="4312080"/>
            <a:ext cx="5013360" cy="145620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DESCRIPTION</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  Some utility functions</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  from the Python for</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  Absolute Beginners course</a:t>
            </a:r>
          </a:p>
        </p:txBody>
      </p:sp>
      <p:cxnSp>
        <p:nvCxnSpPr>
          <p:cNvPr id="14" name="Straight Arrow Connector 13"/>
          <p:cNvCxnSpPr/>
          <p:nvPr/>
        </p:nvCxnSpPr>
        <p:spPr>
          <a:xfrm>
            <a:off x="4159080" y="3093840"/>
            <a:ext cx="880920" cy="1308959"/>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name="page377">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pPr lvl="0"/>
            <a:fld id="{EA3744B7-E312-4043-A6FA-2AA2F8BF0A16}" type="slidenum">
              <a:t>377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Adding extra help text to functions</a:t>
            </a:r>
          </a:p>
        </p:txBody>
      </p:sp>
      <p:sp>
        <p:nvSpPr>
          <p:cNvPr id="3" name="Freeform 2"/>
          <p:cNvSpPr/>
          <p:nvPr/>
        </p:nvSpPr>
        <p:spPr>
          <a:xfrm>
            <a:off x="300960" y="1832760"/>
            <a:ext cx="4414680" cy="538308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Ctr="0" compatLnSpc="0"/>
          <a:lstStyle/>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"""Some utility functions</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from the Python for</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Absolute Beginners course</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def squares(limit):</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answer = []</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for n in range(0,limit):</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answer.append(n**2)</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return answer</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p:txBody>
      </p:sp>
      <p:sp>
        <p:nvSpPr>
          <p:cNvPr id="4" name="TextBox 3"/>
          <p:cNvSpPr txBox="1"/>
          <p:nvPr/>
        </p:nvSpPr>
        <p:spPr>
          <a:xfrm>
            <a:off x="2690640" y="7194599"/>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utils.py</a:t>
            </a:r>
          </a:p>
        </p:txBody>
      </p:sp>
      <p:sp>
        <p:nvSpPr>
          <p:cNvPr id="5" name="TextBox 4"/>
          <p:cNvSpPr txBox="1"/>
          <p:nvPr/>
        </p:nvSpPr>
        <p:spPr>
          <a:xfrm>
            <a:off x="351000" y="3598920"/>
            <a:ext cx="3733200" cy="122436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"""Returns a list of</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squares from zero to</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limit**2.</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a:t>
            </a:r>
          </a:p>
        </p:txBody>
      </p:sp>
      <p:sp>
        <p:nvSpPr>
          <p:cNvPr id="6" name="TextBox 5"/>
          <p:cNvSpPr txBox="1"/>
          <p:nvPr/>
        </p:nvSpPr>
        <p:spPr>
          <a:xfrm>
            <a:off x="5039640" y="25452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5771160" y="254520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help(utils)</a:t>
            </a:r>
          </a:p>
        </p:txBody>
      </p:sp>
      <p:sp>
        <p:nvSpPr>
          <p:cNvPr id="8" name="TextBox 7"/>
          <p:cNvSpPr txBox="1"/>
          <p:nvPr/>
        </p:nvSpPr>
        <p:spPr>
          <a:xfrm>
            <a:off x="5039640" y="3265200"/>
            <a:ext cx="2085839" cy="18021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NAME</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  utils</a:t>
            </a:r>
          </a:p>
          <a:p>
            <a:pPr marL="0" marR="0" lvl="0" indent="0" rtl="0" hangingPunct="0">
              <a:lnSpc>
                <a:spcPct val="100000"/>
              </a:lnSpc>
              <a:spcBef>
                <a:spcPts val="0"/>
              </a:spcBef>
              <a:spcAft>
                <a:spcPts val="0"/>
              </a:spcAft>
              <a:buNone/>
              <a:tabLst/>
            </a:pPr>
            <a:endParaRPr lang="en-GB" sz="2400" b="0" i="0" u="none" strike="noStrike" kern="1200">
              <a:ln>
                <a:noFill/>
              </a:ln>
              <a:solidFill>
                <a:srgbClr val="0000FF"/>
              </a:solidFill>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DESCRIPTION</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  ...</a:t>
            </a:r>
          </a:p>
        </p:txBody>
      </p:sp>
      <p:sp>
        <p:nvSpPr>
          <p:cNvPr id="9" name="TextBox 8"/>
          <p:cNvSpPr txBox="1"/>
          <p:nvPr/>
        </p:nvSpPr>
        <p:spPr>
          <a:xfrm>
            <a:off x="5039640" y="18248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0" name="TextBox 9"/>
          <p:cNvSpPr txBox="1"/>
          <p:nvPr/>
        </p:nvSpPr>
        <p:spPr>
          <a:xfrm>
            <a:off x="5771160" y="182484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import utils</a:t>
            </a:r>
          </a:p>
        </p:txBody>
      </p:sp>
      <p:sp>
        <p:nvSpPr>
          <p:cNvPr id="11" name="TextBox 10"/>
          <p:cNvSpPr txBox="1"/>
          <p:nvPr/>
        </p:nvSpPr>
        <p:spPr>
          <a:xfrm>
            <a:off x="8279640" y="1824840"/>
            <a:ext cx="15296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Fresh start</a:t>
            </a:r>
          </a:p>
        </p:txBody>
      </p:sp>
      <p:sp>
        <p:nvSpPr>
          <p:cNvPr id="12" name="TextBox 11"/>
          <p:cNvSpPr txBox="1"/>
          <p:nvPr/>
        </p:nvSpPr>
        <p:spPr>
          <a:xfrm>
            <a:off x="5039640" y="5312880"/>
            <a:ext cx="300024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FUNCTIONS</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  squares(limit)</a:t>
            </a:r>
          </a:p>
        </p:txBody>
      </p:sp>
      <p:sp>
        <p:nvSpPr>
          <p:cNvPr id="13" name="TextBox 12"/>
          <p:cNvSpPr txBox="1"/>
          <p:nvPr/>
        </p:nvSpPr>
        <p:spPr>
          <a:xfrm>
            <a:off x="5771160" y="6004800"/>
            <a:ext cx="3731760" cy="111024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Returns a list of</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squares from zero to</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limit**2.</a:t>
            </a:r>
          </a:p>
        </p:txBody>
      </p:sp>
      <p:cxnSp>
        <p:nvCxnSpPr>
          <p:cNvPr id="14" name="Straight Arrow Connector 13"/>
          <p:cNvCxnSpPr/>
          <p:nvPr/>
        </p:nvCxnSpPr>
        <p:spPr>
          <a:xfrm>
            <a:off x="4079520" y="4704120"/>
            <a:ext cx="1691640" cy="146412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name="page378">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pPr lvl="0"/>
            <a:fld id="{A63C54C0-831D-4D5F-B15C-4A13480360D3}" type="slidenum">
              <a:t>378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Adding extra help text to functions</a:t>
            </a:r>
          </a:p>
        </p:txBody>
      </p:sp>
      <p:sp>
        <p:nvSpPr>
          <p:cNvPr id="3" name="Freeform 2"/>
          <p:cNvSpPr/>
          <p:nvPr/>
        </p:nvSpPr>
        <p:spPr>
          <a:xfrm>
            <a:off x="300960" y="1832760"/>
            <a:ext cx="4414680" cy="538308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Ctr="0" compatLnSpc="0"/>
          <a:lstStyle/>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"""Some utility functions</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from the Python for</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Absolute Beginners course</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def squares(limit):</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answer = []</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for n in range(0,limit):</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answer.append(n**2)</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return answer</a:t>
            </a: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p:txBody>
      </p:sp>
      <p:sp>
        <p:nvSpPr>
          <p:cNvPr id="4" name="TextBox 3"/>
          <p:cNvSpPr txBox="1"/>
          <p:nvPr/>
        </p:nvSpPr>
        <p:spPr>
          <a:xfrm>
            <a:off x="2690640" y="7194599"/>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utils.py</a:t>
            </a:r>
          </a:p>
        </p:txBody>
      </p:sp>
      <p:sp>
        <p:nvSpPr>
          <p:cNvPr id="5" name="TextBox 4"/>
          <p:cNvSpPr txBox="1"/>
          <p:nvPr/>
        </p:nvSpPr>
        <p:spPr>
          <a:xfrm>
            <a:off x="351000" y="3598920"/>
            <a:ext cx="3733200" cy="122436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"""Returns a list of</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squares from zero to</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limit**2.</a:t>
            </a:r>
          </a:p>
          <a:p>
            <a:pPr marL="0" marR="0" lvl="0" indent="0"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    """</a:t>
            </a:r>
          </a:p>
        </p:txBody>
      </p:sp>
      <p:sp>
        <p:nvSpPr>
          <p:cNvPr id="6" name="TextBox 5"/>
          <p:cNvSpPr txBox="1"/>
          <p:nvPr/>
        </p:nvSpPr>
        <p:spPr>
          <a:xfrm>
            <a:off x="5039640" y="2545200"/>
            <a:ext cx="62136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7" name="TextBox 6"/>
          <p:cNvSpPr txBox="1"/>
          <p:nvPr/>
        </p:nvSpPr>
        <p:spPr>
          <a:xfrm>
            <a:off x="5771160" y="2545200"/>
            <a:ext cx="3548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help(utils.squares)</a:t>
            </a:r>
          </a:p>
        </p:txBody>
      </p:sp>
      <p:sp>
        <p:nvSpPr>
          <p:cNvPr id="8" name="TextBox 7"/>
          <p:cNvSpPr txBox="1"/>
          <p:nvPr/>
        </p:nvSpPr>
        <p:spPr>
          <a:xfrm>
            <a:off x="5039640" y="18248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9" name="TextBox 8"/>
          <p:cNvSpPr txBox="1"/>
          <p:nvPr/>
        </p:nvSpPr>
        <p:spPr>
          <a:xfrm>
            <a:off x="5771160" y="182484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import utils</a:t>
            </a:r>
          </a:p>
        </p:txBody>
      </p:sp>
      <p:sp>
        <p:nvSpPr>
          <p:cNvPr id="10" name="TextBox 9"/>
          <p:cNvSpPr txBox="1"/>
          <p:nvPr/>
        </p:nvSpPr>
        <p:spPr>
          <a:xfrm>
            <a:off x="8279640" y="1824840"/>
            <a:ext cx="15296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Fresh start</a:t>
            </a:r>
          </a:p>
        </p:txBody>
      </p:sp>
      <p:sp>
        <p:nvSpPr>
          <p:cNvPr id="11" name="TextBox 10"/>
          <p:cNvSpPr txBox="1"/>
          <p:nvPr/>
        </p:nvSpPr>
        <p:spPr>
          <a:xfrm>
            <a:off x="5039640" y="3224880"/>
            <a:ext cx="4463280" cy="1456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squares(limit)</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    Returns a list of</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    squares from zero to</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    limit**2.</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name="page379">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pPr lvl="0"/>
            <a:fld id="{7DF86C11-1461-48F1-90CC-A1DDA8BA059A}" type="slidenum">
              <a:t>379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Progress</a:t>
            </a:r>
          </a:p>
        </p:txBody>
      </p:sp>
      <p:sp>
        <p:nvSpPr>
          <p:cNvPr id="3" name="TextBox 2"/>
          <p:cNvSpPr txBox="1"/>
          <p:nvPr/>
        </p:nvSpPr>
        <p:spPr>
          <a:xfrm>
            <a:off x="539640" y="1824840"/>
            <a:ext cx="3716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Python a small language</a:t>
            </a:r>
            <a:r>
              <a:rPr lang="en-GB" sz="2400" b="0" i="0" u="none" strike="noStrike" kern="1200">
                <a:ln>
                  <a:noFill/>
                </a:ln>
                <a:latin typeface="Liberation Sans" pitchFamily="34"/>
                <a:ea typeface="Liberation Sans" pitchFamily="34"/>
                <a:cs typeface="Liberation Sans" pitchFamily="34"/>
              </a:rPr>
              <a:t>…</a:t>
            </a:r>
          </a:p>
        </p:txBody>
      </p:sp>
      <p:sp>
        <p:nvSpPr>
          <p:cNvPr id="4" name="TextBox 3"/>
          <p:cNvSpPr txBox="1"/>
          <p:nvPr/>
        </p:nvSpPr>
        <p:spPr>
          <a:xfrm>
            <a:off x="540000" y="2545200"/>
            <a:ext cx="38797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WenQuanYi Micro Hei" pitchFamily="2"/>
                <a:cs typeface="Lohit Devanagari" pitchFamily="2"/>
              </a:rPr>
              <a:t>with many, many modules</a:t>
            </a:r>
          </a:p>
        </p:txBody>
      </p:sp>
      <p:sp>
        <p:nvSpPr>
          <p:cNvPr id="5" name="TextBox 4"/>
          <p:cNvSpPr txBox="1"/>
          <p:nvPr/>
        </p:nvSpPr>
        <p:spPr>
          <a:xfrm>
            <a:off x="540000" y="3625560"/>
            <a:ext cx="2326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System modules</a:t>
            </a:r>
          </a:p>
        </p:txBody>
      </p:sp>
      <p:sp>
        <p:nvSpPr>
          <p:cNvPr id="6" name="TextBox 5"/>
          <p:cNvSpPr txBox="1"/>
          <p:nvPr/>
        </p:nvSpPr>
        <p:spPr>
          <a:xfrm>
            <a:off x="540360" y="5425920"/>
            <a:ext cx="29714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Modules provide help</a:t>
            </a:r>
          </a:p>
        </p:txBody>
      </p:sp>
      <p:sp>
        <p:nvSpPr>
          <p:cNvPr id="7" name="TextBox 6"/>
          <p:cNvSpPr txBox="1"/>
          <p:nvPr/>
        </p:nvSpPr>
        <p:spPr>
          <a:xfrm>
            <a:off x="540000" y="4345920"/>
            <a:ext cx="23436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Foreign modules</a:t>
            </a:r>
          </a:p>
        </p:txBody>
      </p:sp>
      <p:sp>
        <p:nvSpPr>
          <p:cNvPr id="8" name="TextBox 7"/>
          <p:cNvSpPr txBox="1"/>
          <p:nvPr/>
        </p:nvSpPr>
        <p:spPr>
          <a:xfrm>
            <a:off x="540720" y="6146280"/>
            <a:ext cx="15984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Doc strings</a:t>
            </a:r>
          </a:p>
        </p:txBody>
      </p:sp>
      <p:sp>
        <p:nvSpPr>
          <p:cNvPr id="9" name="TextBox 8"/>
          <p:cNvSpPr txBox="1"/>
          <p:nvPr/>
        </p:nvSpPr>
        <p:spPr>
          <a:xfrm>
            <a:off x="5219640" y="1825200"/>
            <a:ext cx="17841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Functionality</a:t>
            </a:r>
          </a:p>
        </p:txBody>
      </p:sp>
      <p:sp>
        <p:nvSpPr>
          <p:cNvPr id="10" name="TextBox 9"/>
          <p:cNvSpPr txBox="1"/>
          <p:nvPr/>
        </p:nvSpPr>
        <p:spPr>
          <a:xfrm>
            <a:off x="8459640" y="1825560"/>
            <a:ext cx="107243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Module</a:t>
            </a:r>
          </a:p>
        </p:txBody>
      </p:sp>
      <p:cxnSp>
        <p:nvCxnSpPr>
          <p:cNvPr id="11" name="Straight Arrow Connector 10"/>
          <p:cNvCxnSpPr>
            <a:endCxn id="10" idx="1"/>
          </p:cNvCxnSpPr>
          <p:nvPr/>
        </p:nvCxnSpPr>
        <p:spPr>
          <a:xfrm>
            <a:off x="7003799" y="2031119"/>
            <a:ext cx="1455841" cy="361"/>
          </a:xfrm>
          <a:prstGeom prst="straightConnector1">
            <a:avLst/>
          </a:prstGeom>
          <a:noFill/>
          <a:ln w="18000">
            <a:solidFill>
              <a:srgbClr val="800080"/>
            </a:solidFill>
            <a:prstDash val="solid"/>
            <a:tailEnd type="arrow"/>
          </a:ln>
        </p:spPr>
      </p:cxnSp>
      <p:sp>
        <p:nvSpPr>
          <p:cNvPr id="12" name="TextBox 11"/>
          <p:cNvSpPr txBox="1"/>
          <p:nvPr/>
        </p:nvSpPr>
        <p:spPr>
          <a:xfrm>
            <a:off x="5219640" y="5425560"/>
            <a:ext cx="22672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help(</a:t>
            </a:r>
            <a:r>
              <a:rPr lang="en-GB" sz="2400" b="0" i="1" u="none" strike="noStrike" kern="1200">
                <a:ln>
                  <a:noFill/>
                </a:ln>
                <a:solidFill>
                  <a:srgbClr val="00FF00"/>
                </a:solidFill>
                <a:latin typeface="Liberation Mono" pitchFamily="49"/>
                <a:ea typeface="WenQuanYi Micro Hei" pitchFamily="2"/>
                <a:cs typeface="Lohit Devanagari" pitchFamily="2"/>
              </a:rPr>
              <a:t>module</a:t>
            </a:r>
            <a:r>
              <a:rPr lang="en-GB" sz="2400" b="0" i="0" u="none" strike="noStrike" kern="1200">
                <a:ln>
                  <a:noFill/>
                </a:ln>
                <a:solidFill>
                  <a:srgbClr val="0000FF"/>
                </a:solidFill>
                <a:latin typeface="Liberation Mono" pitchFamily="49"/>
                <a:ea typeface="WenQuanYi Micro Hei" pitchFamily="2"/>
                <a:cs typeface="Lohit Devanagari" pitchFamily="2"/>
              </a:rPr>
              <a:t>)</a:t>
            </a:r>
          </a:p>
        </p:txBody>
      </p:sp>
      <p:sp>
        <p:nvSpPr>
          <p:cNvPr id="13" name="TextBox 12"/>
          <p:cNvSpPr txBox="1"/>
          <p:nvPr/>
        </p:nvSpPr>
        <p:spPr>
          <a:xfrm>
            <a:off x="5219640" y="6145920"/>
            <a:ext cx="39146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help(</a:t>
            </a:r>
            <a:r>
              <a:rPr lang="en-GB" sz="2400" b="0" i="1" u="none" strike="noStrike" kern="1200">
                <a:ln>
                  <a:noFill/>
                </a:ln>
                <a:solidFill>
                  <a:srgbClr val="00FF00"/>
                </a:solidFill>
                <a:latin typeface="Liberation Mono" pitchFamily="49"/>
                <a:ea typeface="WenQuanYi Micro Hei" pitchFamily="2"/>
                <a:cs typeface="Lohit Devanagari" pitchFamily="2"/>
              </a:rPr>
              <a:t>module.function</a:t>
            </a:r>
            <a:r>
              <a:rPr lang="en-GB" sz="2400" b="0" i="0" u="none" strike="noStrike" kern="1200">
                <a:ln>
                  <a:noFill/>
                </a:ln>
                <a:solidFill>
                  <a:srgbClr val="0000FF"/>
                </a:solidFill>
                <a:latin typeface="Liberation Mono" pitchFamily="49"/>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pPr lvl="0"/>
            <a:fld id="{781ABA9A-E712-4CEC-801B-D259FB955D36}" type="slidenum">
              <a:t>38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Python’s “secondary” prompt</a:t>
            </a:r>
          </a:p>
        </p:txBody>
      </p:sp>
      <p:sp>
        <p:nvSpPr>
          <p:cNvPr id="3" name="TextBox 2"/>
          <p:cNvSpPr txBox="1"/>
          <p:nvPr/>
        </p:nvSpPr>
        <p:spPr>
          <a:xfrm>
            <a:off x="468720" y="25221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188719" y="2522160"/>
            <a:ext cx="171864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0000"/>
                </a:solidFill>
                <a:latin typeface="Liberation Mono" pitchFamily="49"/>
                <a:ea typeface="Liberation Mono" pitchFamily="49"/>
                <a:cs typeface="Liberation Mono" pitchFamily="49"/>
              </a:rPr>
              <a:t>'''</a:t>
            </a:r>
            <a:r>
              <a:rPr lang="en-GB" sz="2400" b="1" i="0" u="none" strike="noStrike" kern="1200">
                <a:ln>
                  <a:noFill/>
                </a:ln>
                <a:latin typeface="Liberation Mono" pitchFamily="49"/>
                <a:ea typeface="Liberation Mono" pitchFamily="49"/>
                <a:cs typeface="Liberation Mono" pitchFamily="49"/>
              </a:rPr>
              <a:t>Hello,</a:t>
            </a:r>
          </a:p>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world'</a:t>
            </a:r>
            <a:r>
              <a:rPr lang="en-GB" sz="2400" b="1" i="0" u="none" strike="noStrike" kern="1200">
                <a:ln>
                  <a:noFill/>
                </a:ln>
                <a:solidFill>
                  <a:srgbClr val="000000"/>
                </a:solidFill>
                <a:latin typeface="Liberation Mono" pitchFamily="49"/>
                <a:ea typeface="Liberation Mono" pitchFamily="49"/>
                <a:cs typeface="Liberation Mono" pitchFamily="49"/>
              </a:rPr>
              <a:t>''</a:t>
            </a:r>
          </a:p>
        </p:txBody>
      </p:sp>
      <p:sp>
        <p:nvSpPr>
          <p:cNvPr id="5" name="TextBox 4"/>
          <p:cNvSpPr txBox="1"/>
          <p:nvPr/>
        </p:nvSpPr>
        <p:spPr>
          <a:xfrm>
            <a:off x="468720" y="2868120"/>
            <a:ext cx="62136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6" name="TextBox 5"/>
          <p:cNvSpPr txBox="1"/>
          <p:nvPr/>
        </p:nvSpPr>
        <p:spPr>
          <a:xfrm>
            <a:off x="5868720" y="3228120"/>
            <a:ext cx="320760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Python asking for more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of the same command.</a:t>
            </a:r>
          </a:p>
        </p:txBody>
      </p:sp>
      <p:cxnSp>
        <p:nvCxnSpPr>
          <p:cNvPr id="7" name="Elbow Connector 6"/>
          <p:cNvCxnSpPr>
            <a:stCxn id="6" idx="1"/>
            <a:endCxn id="5" idx="2"/>
          </p:cNvCxnSpPr>
          <p:nvPr/>
        </p:nvCxnSpPr>
        <p:spPr>
          <a:xfrm rot="10800000">
            <a:off x="779400" y="3286440"/>
            <a:ext cx="5089320" cy="317700"/>
          </a:xfrm>
          <a:prstGeom prst="bentConnector2">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name="page380">
    <p:spTree>
      <p:nvGrpSpPr>
        <p:cNvPr id="1" name=""/>
        <p:cNvGrpSpPr/>
        <p:nvPr/>
      </p:nvGrpSpPr>
      <p:grpSpPr>
        <a:xfrm>
          <a:off x="0" y="0"/>
          <a:ext cx="0" cy="0"/>
          <a:chOff x="0" y="0"/>
          <a:chExt cx="0" cy="0"/>
        </a:xfrm>
      </p:grpSpPr>
      <p:sp>
        <p:nvSpPr>
          <p:cNvPr id="6" name="Slide Number Placeholder 1"/>
          <p:cNvSpPr>
            <a:spLocks noGrp="1"/>
          </p:cNvSpPr>
          <p:nvPr>
            <p:ph type="sldNum" sz="quarter" idx="10"/>
          </p:nvPr>
        </p:nvSpPr>
        <p:spPr/>
        <p:txBody>
          <a:bodyPr/>
          <a:lstStyle/>
          <a:p>
            <a:pPr lvl="0"/>
            <a:fld id="{79BBD5E8-97A3-42E8-B0ED-55FC1C8CBFF3}" type="slidenum">
              <a:t>380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Exercise 21</a:t>
            </a:r>
          </a:p>
        </p:txBody>
      </p:sp>
      <p:sp>
        <p:nvSpPr>
          <p:cNvPr id="3" name="TextBox 2"/>
          <p:cNvSpPr txBox="1"/>
          <p:nvPr/>
        </p:nvSpPr>
        <p:spPr>
          <a:xfrm>
            <a:off x="8414640" y="6787080"/>
            <a:ext cx="1393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5 minutes</a:t>
            </a:r>
          </a:p>
        </p:txBody>
      </p:sp>
      <p:pic>
        <p:nvPicPr>
          <p:cNvPr id="4" name="Picture 3"/>
          <p:cNvPicPr>
            <a:picLocks noChangeAspect="1"/>
          </p:cNvPicPr>
          <p:nvPr/>
        </p:nvPicPr>
        <p:blipFill>
          <a:blip r:embed="rId3">
            <a:lum/>
            <a:alphaModFix/>
          </a:blip>
          <a:srcRect/>
          <a:stretch>
            <a:fillRect/>
          </a:stretch>
        </p:blipFill>
        <p:spPr>
          <a:xfrm>
            <a:off x="7558199" y="6651720"/>
            <a:ext cx="871200" cy="871200"/>
          </a:xfrm>
          <a:prstGeom prst="rect">
            <a:avLst/>
          </a:prstGeom>
          <a:noFill/>
          <a:ln>
            <a:noFill/>
          </a:ln>
        </p:spPr>
      </p:pic>
      <p:sp>
        <p:nvSpPr>
          <p:cNvPr id="5" name="TextBox 4"/>
          <p:cNvSpPr txBox="1"/>
          <p:nvPr/>
        </p:nvSpPr>
        <p:spPr>
          <a:xfrm>
            <a:off x="539640" y="1825200"/>
            <a:ext cx="4978440" cy="43955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Add help text to your </a:t>
            </a:r>
            <a:r>
              <a:rPr lang="en-GB" sz="2400" b="0" i="0" u="none" strike="noStrike" kern="1200">
                <a:ln>
                  <a:noFill/>
                </a:ln>
                <a:solidFill>
                  <a:srgbClr val="0000FF"/>
                </a:solidFill>
                <a:latin typeface="Liberation Mono" pitchFamily="49"/>
                <a:ea typeface="WenQuanYi Micro Hei" pitchFamily="2"/>
                <a:cs typeface="Lohit Devanagari" pitchFamily="2"/>
              </a:rPr>
              <a:t>utils.py</a:t>
            </a:r>
            <a:r>
              <a:rPr lang="en-GB" sz="2400" b="0" i="0" u="none" strike="noStrike" kern="1200">
                <a:ln>
                  <a:noFill/>
                </a:ln>
                <a:latin typeface="Liberation Sans" pitchFamily="18"/>
                <a:ea typeface="WenQuanYi Micro Hei" pitchFamily="2"/>
                <a:cs typeface="Lohit Devanagari" pitchFamily="2"/>
              </a:rPr>
              <a:t> file.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name="page381">
    <p:spTree>
      <p:nvGrpSpPr>
        <p:cNvPr id="1" name=""/>
        <p:cNvGrpSpPr/>
        <p:nvPr/>
      </p:nvGrpSpPr>
      <p:grpSpPr>
        <a:xfrm>
          <a:off x="0" y="0"/>
          <a:ext cx="0" cy="0"/>
          <a:chOff x="0" y="0"/>
          <a:chExt cx="0" cy="0"/>
        </a:xfrm>
      </p:grpSpPr>
      <p:sp>
        <p:nvSpPr>
          <p:cNvPr id="45" name="Slide Number Placeholder 1"/>
          <p:cNvSpPr>
            <a:spLocks noGrp="1"/>
          </p:cNvSpPr>
          <p:nvPr>
            <p:ph type="sldNum" sz="quarter" idx="10"/>
          </p:nvPr>
        </p:nvSpPr>
        <p:spPr/>
        <p:txBody>
          <a:bodyPr/>
          <a:lstStyle/>
          <a:p>
            <a:pPr lvl="0"/>
            <a:fld id="{B93DDBE0-23FD-48FB-B718-5305DFED123B}" type="slidenum">
              <a:t>381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Recap: Lists &amp; Indices</a:t>
            </a:r>
          </a:p>
        </p:txBody>
      </p:sp>
      <p:cxnSp>
        <p:nvCxnSpPr>
          <p:cNvPr id="3" name="Curved Connector 2"/>
          <p:cNvCxnSpPr>
            <a:stCxn id="8" idx="1"/>
          </p:cNvCxnSpPr>
          <p:nvPr/>
        </p:nvCxnSpPr>
        <p:spPr>
          <a:xfrm flipV="1">
            <a:off x="2915640" y="3563280"/>
            <a:ext cx="1368720" cy="1296000"/>
          </a:xfrm>
          <a:prstGeom prst="curvedConnector3">
            <a:avLst/>
          </a:prstGeom>
          <a:noFill/>
          <a:ln w="18000">
            <a:solidFill>
              <a:srgbClr val="008000"/>
            </a:solidFill>
            <a:prstDash val="solid"/>
            <a:tailEnd type="arrow"/>
          </a:ln>
        </p:spPr>
      </p:cxnSp>
      <p:cxnSp>
        <p:nvCxnSpPr>
          <p:cNvPr id="4" name="Curved Connector 3"/>
          <p:cNvCxnSpPr>
            <a:stCxn id="9" idx="1"/>
          </p:cNvCxnSpPr>
          <p:nvPr/>
        </p:nvCxnSpPr>
        <p:spPr>
          <a:xfrm flipV="1">
            <a:off x="2916000" y="4643280"/>
            <a:ext cx="1368720" cy="576000"/>
          </a:xfrm>
          <a:prstGeom prst="curvedConnector3">
            <a:avLst/>
          </a:prstGeom>
          <a:noFill/>
          <a:ln w="18000">
            <a:solidFill>
              <a:srgbClr val="008000"/>
            </a:solidFill>
            <a:prstDash val="solid"/>
            <a:tailEnd type="arrow"/>
          </a:ln>
        </p:spPr>
      </p:cxnSp>
      <p:cxnSp>
        <p:nvCxnSpPr>
          <p:cNvPr id="5" name="Curved Connector 4"/>
          <p:cNvCxnSpPr>
            <a:stCxn id="10" idx="1"/>
          </p:cNvCxnSpPr>
          <p:nvPr/>
        </p:nvCxnSpPr>
        <p:spPr>
          <a:xfrm>
            <a:off x="2916360" y="5579280"/>
            <a:ext cx="1368720" cy="144000"/>
          </a:xfrm>
          <a:prstGeom prst="curvedConnector3">
            <a:avLst/>
          </a:prstGeom>
          <a:noFill/>
          <a:ln w="18000">
            <a:solidFill>
              <a:srgbClr val="008000"/>
            </a:solidFill>
            <a:prstDash val="solid"/>
            <a:tailEnd type="arrow"/>
          </a:ln>
        </p:spPr>
      </p:cxnSp>
      <p:sp>
        <p:nvSpPr>
          <p:cNvPr id="6" name="Freeform 5"/>
          <p:cNvSpPr/>
          <p:nvPr/>
        </p:nvSpPr>
        <p:spPr>
          <a:xfrm>
            <a:off x="2303640" y="3131279"/>
            <a:ext cx="864000" cy="3025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t" anchorCtr="1"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list</a:t>
            </a:r>
          </a:p>
        </p:txBody>
      </p:sp>
      <p:sp>
        <p:nvSpPr>
          <p:cNvPr id="7" name="Freeform 6"/>
          <p:cNvSpPr/>
          <p:nvPr/>
        </p:nvSpPr>
        <p:spPr>
          <a:xfrm>
            <a:off x="2412360" y="363456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a:t>
            </a:r>
          </a:p>
        </p:txBody>
      </p:sp>
      <p:sp>
        <p:nvSpPr>
          <p:cNvPr id="8" name="Freeform 7"/>
          <p:cNvSpPr/>
          <p:nvPr/>
        </p:nvSpPr>
        <p:spPr>
          <a:xfrm>
            <a:off x="2556000" y="467928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9" name="Freeform 8"/>
          <p:cNvSpPr/>
          <p:nvPr/>
        </p:nvSpPr>
        <p:spPr>
          <a:xfrm>
            <a:off x="2556360" y="503928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10" name="Freeform 9"/>
          <p:cNvSpPr/>
          <p:nvPr/>
        </p:nvSpPr>
        <p:spPr>
          <a:xfrm>
            <a:off x="2556720" y="5399280"/>
            <a:ext cx="35964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sp>
        <p:nvSpPr>
          <p:cNvPr id="11" name="TextBox 10"/>
          <p:cNvSpPr txBox="1"/>
          <p:nvPr/>
        </p:nvSpPr>
        <p:spPr>
          <a:xfrm>
            <a:off x="395280" y="5553360"/>
            <a:ext cx="14122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Position 2</a:t>
            </a:r>
          </a:p>
        </p:txBody>
      </p:sp>
      <p:sp>
        <p:nvSpPr>
          <p:cNvPr id="12" name="TextBox 11"/>
          <p:cNvSpPr txBox="1"/>
          <p:nvPr/>
        </p:nvSpPr>
        <p:spPr>
          <a:xfrm>
            <a:off x="386640" y="5004720"/>
            <a:ext cx="14122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Position 1</a:t>
            </a:r>
          </a:p>
        </p:txBody>
      </p:sp>
      <p:sp>
        <p:nvSpPr>
          <p:cNvPr id="13" name="TextBox 12"/>
          <p:cNvSpPr txBox="1"/>
          <p:nvPr/>
        </p:nvSpPr>
        <p:spPr>
          <a:xfrm>
            <a:off x="378000" y="4456080"/>
            <a:ext cx="14122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Position 0</a:t>
            </a:r>
          </a:p>
        </p:txBody>
      </p:sp>
      <p:cxnSp>
        <p:nvCxnSpPr>
          <p:cNvPr id="14" name="Straight Arrow Connector 13"/>
          <p:cNvCxnSpPr>
            <a:stCxn id="11" idx="3"/>
            <a:endCxn id="10" idx="3"/>
          </p:cNvCxnSpPr>
          <p:nvPr/>
        </p:nvCxnSpPr>
        <p:spPr>
          <a:xfrm flipV="1">
            <a:off x="1807560" y="5579280"/>
            <a:ext cx="749160" cy="180180"/>
          </a:xfrm>
          <a:prstGeom prst="straightConnector1">
            <a:avLst/>
          </a:prstGeom>
          <a:noFill/>
          <a:ln w="18000">
            <a:solidFill>
              <a:srgbClr val="00FFFF"/>
            </a:solidFill>
            <a:prstDash val="solid"/>
            <a:tailEnd type="arrow"/>
          </a:ln>
        </p:spPr>
      </p:cxnSp>
      <p:cxnSp>
        <p:nvCxnSpPr>
          <p:cNvPr id="15" name="Straight Arrow Connector 14"/>
          <p:cNvCxnSpPr>
            <a:stCxn id="12" idx="3"/>
            <a:endCxn id="9" idx="3"/>
          </p:cNvCxnSpPr>
          <p:nvPr/>
        </p:nvCxnSpPr>
        <p:spPr>
          <a:xfrm>
            <a:off x="1798920" y="5210820"/>
            <a:ext cx="757440" cy="8460"/>
          </a:xfrm>
          <a:prstGeom prst="straightConnector1">
            <a:avLst/>
          </a:prstGeom>
          <a:noFill/>
          <a:ln w="18000">
            <a:solidFill>
              <a:srgbClr val="00FFFF"/>
            </a:solidFill>
            <a:prstDash val="solid"/>
            <a:tailEnd type="arrow"/>
          </a:ln>
        </p:spPr>
      </p:cxnSp>
      <p:cxnSp>
        <p:nvCxnSpPr>
          <p:cNvPr id="16" name="Straight Arrow Connector 15"/>
          <p:cNvCxnSpPr>
            <a:stCxn id="13" idx="3"/>
            <a:endCxn id="8" idx="3"/>
          </p:cNvCxnSpPr>
          <p:nvPr/>
        </p:nvCxnSpPr>
        <p:spPr>
          <a:xfrm>
            <a:off x="1790280" y="4662180"/>
            <a:ext cx="765720" cy="197100"/>
          </a:xfrm>
          <a:prstGeom prst="straightConnector1">
            <a:avLst/>
          </a:prstGeom>
          <a:noFill/>
          <a:ln w="18000">
            <a:solidFill>
              <a:srgbClr val="00FFFF"/>
            </a:solidFill>
            <a:prstDash val="solid"/>
            <a:tailEnd type="arrow"/>
          </a:ln>
        </p:spPr>
      </p:cxnSp>
      <p:sp>
        <p:nvSpPr>
          <p:cNvPr id="17" name="TextBox 16"/>
          <p:cNvSpPr txBox="1"/>
          <p:nvPr/>
        </p:nvSpPr>
        <p:spPr>
          <a:xfrm>
            <a:off x="141840" y="2087280"/>
            <a:ext cx="629351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greek = ['alpha', 'beta', 'gamma']</a:t>
            </a:r>
          </a:p>
        </p:txBody>
      </p:sp>
      <p:grpSp>
        <p:nvGrpSpPr>
          <p:cNvPr id="18" name="Group 17"/>
          <p:cNvGrpSpPr/>
          <p:nvPr/>
        </p:nvGrpSpPr>
        <p:grpSpPr>
          <a:xfrm>
            <a:off x="4284360" y="3131279"/>
            <a:ext cx="3207960" cy="3024000"/>
            <a:chOff x="4284360" y="3131279"/>
            <a:chExt cx="3207960" cy="3024000"/>
          </a:xfrm>
        </p:grpSpPr>
        <p:grpSp>
          <p:nvGrpSpPr>
            <p:cNvPr id="19" name="Group 18"/>
            <p:cNvGrpSpPr/>
            <p:nvPr/>
          </p:nvGrpSpPr>
          <p:grpSpPr>
            <a:xfrm>
              <a:off x="4284360" y="3131279"/>
              <a:ext cx="3207960" cy="864000"/>
              <a:chOff x="4284360" y="3131279"/>
              <a:chExt cx="3207960" cy="864000"/>
            </a:xfrm>
          </p:grpSpPr>
          <p:sp>
            <p:nvSpPr>
              <p:cNvPr id="20" name="Freeform 19"/>
              <p:cNvSpPr/>
              <p:nvPr/>
            </p:nvSpPr>
            <p:spPr>
              <a:xfrm>
                <a:off x="4284360" y="3131279"/>
                <a:ext cx="320796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21" name="Freeform 20"/>
              <p:cNvSpPr/>
              <p:nvPr/>
            </p:nvSpPr>
            <p:spPr>
              <a:xfrm>
                <a:off x="4977720" y="3274560"/>
                <a:ext cx="385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a:t>
                </a:r>
              </a:p>
            </p:txBody>
          </p:sp>
          <p:sp>
            <p:nvSpPr>
              <p:cNvPr id="22" name="Freeform 21"/>
              <p:cNvSpPr/>
              <p:nvPr/>
            </p:nvSpPr>
            <p:spPr>
              <a:xfrm>
                <a:off x="5517360" y="3274200"/>
                <a:ext cx="385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sp>
            <p:nvSpPr>
              <p:cNvPr id="23" name="Freeform 22"/>
              <p:cNvSpPr/>
              <p:nvPr/>
            </p:nvSpPr>
            <p:spPr>
              <a:xfrm>
                <a:off x="5877000" y="3273840"/>
                <a:ext cx="385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24" name="Freeform 23"/>
              <p:cNvSpPr/>
              <p:nvPr/>
            </p:nvSpPr>
            <p:spPr>
              <a:xfrm>
                <a:off x="6236640" y="3273480"/>
                <a:ext cx="385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a:t>
                </a:r>
              </a:p>
            </p:txBody>
          </p:sp>
          <p:sp>
            <p:nvSpPr>
              <p:cNvPr id="25" name="Freeform 24"/>
              <p:cNvSpPr/>
              <p:nvPr/>
            </p:nvSpPr>
            <p:spPr>
              <a:xfrm>
                <a:off x="6596280" y="3273120"/>
                <a:ext cx="385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a:t>
                </a:r>
              </a:p>
            </p:txBody>
          </p:sp>
          <p:sp>
            <p:nvSpPr>
              <p:cNvPr id="26" name="Freeform 25"/>
              <p:cNvSpPr/>
              <p:nvPr/>
            </p:nvSpPr>
            <p:spPr>
              <a:xfrm>
                <a:off x="6955920" y="3272759"/>
                <a:ext cx="385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grpSp>
          <p:nvGrpSpPr>
            <p:cNvPr id="27" name="Group 26"/>
            <p:cNvGrpSpPr/>
            <p:nvPr/>
          </p:nvGrpSpPr>
          <p:grpSpPr>
            <a:xfrm>
              <a:off x="4284720" y="4211279"/>
              <a:ext cx="3196080" cy="864000"/>
              <a:chOff x="4284720" y="4211279"/>
              <a:chExt cx="3196080" cy="864000"/>
            </a:xfrm>
          </p:grpSpPr>
          <p:sp>
            <p:nvSpPr>
              <p:cNvPr id="28" name="Freeform 27"/>
              <p:cNvSpPr/>
              <p:nvPr/>
            </p:nvSpPr>
            <p:spPr>
              <a:xfrm>
                <a:off x="4284720" y="4211279"/>
                <a:ext cx="319608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29" name="Freeform 28"/>
              <p:cNvSpPr/>
              <p:nvPr/>
            </p:nvSpPr>
            <p:spPr>
              <a:xfrm>
                <a:off x="4977360" y="4354200"/>
                <a:ext cx="385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4</a:t>
                </a:r>
              </a:p>
            </p:txBody>
          </p:sp>
          <p:sp>
            <p:nvSpPr>
              <p:cNvPr id="30" name="Freeform 29"/>
              <p:cNvSpPr/>
              <p:nvPr/>
            </p:nvSpPr>
            <p:spPr>
              <a:xfrm>
                <a:off x="5517000" y="4353840"/>
                <a:ext cx="385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a:t>
                </a:r>
              </a:p>
            </p:txBody>
          </p:sp>
          <p:sp>
            <p:nvSpPr>
              <p:cNvPr id="31" name="Freeform 30"/>
              <p:cNvSpPr/>
              <p:nvPr/>
            </p:nvSpPr>
            <p:spPr>
              <a:xfrm>
                <a:off x="5876640" y="4353480"/>
                <a:ext cx="385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a:t>
                </a:r>
              </a:p>
            </p:txBody>
          </p:sp>
          <p:sp>
            <p:nvSpPr>
              <p:cNvPr id="32" name="Freeform 31"/>
              <p:cNvSpPr/>
              <p:nvPr/>
            </p:nvSpPr>
            <p:spPr>
              <a:xfrm>
                <a:off x="6236280" y="4353120"/>
                <a:ext cx="385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a:t>
                </a:r>
              </a:p>
            </p:txBody>
          </p:sp>
          <p:sp>
            <p:nvSpPr>
              <p:cNvPr id="33" name="Freeform 32"/>
              <p:cNvSpPr/>
              <p:nvPr/>
            </p:nvSpPr>
            <p:spPr>
              <a:xfrm>
                <a:off x="6595920" y="4352760"/>
                <a:ext cx="385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grpSp>
          <p:nvGrpSpPr>
            <p:cNvPr id="34" name="Group 33"/>
            <p:cNvGrpSpPr/>
            <p:nvPr/>
          </p:nvGrpSpPr>
          <p:grpSpPr>
            <a:xfrm>
              <a:off x="4285080" y="5291279"/>
              <a:ext cx="3207240" cy="864000"/>
              <a:chOff x="4285080" y="5291279"/>
              <a:chExt cx="3207240" cy="864000"/>
            </a:xfrm>
          </p:grpSpPr>
          <p:sp>
            <p:nvSpPr>
              <p:cNvPr id="35" name="Freeform 34"/>
              <p:cNvSpPr/>
              <p:nvPr/>
            </p:nvSpPr>
            <p:spPr>
              <a:xfrm>
                <a:off x="4285080" y="5291279"/>
                <a:ext cx="320724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36" name="Freeform 35"/>
              <p:cNvSpPr/>
              <p:nvPr/>
            </p:nvSpPr>
            <p:spPr>
              <a:xfrm>
                <a:off x="4977000" y="5433840"/>
                <a:ext cx="385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5</a:t>
                </a:r>
              </a:p>
            </p:txBody>
          </p:sp>
          <p:sp>
            <p:nvSpPr>
              <p:cNvPr id="37" name="Freeform 36"/>
              <p:cNvSpPr/>
              <p:nvPr/>
            </p:nvSpPr>
            <p:spPr>
              <a:xfrm>
                <a:off x="5516640" y="5433480"/>
                <a:ext cx="385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a:t>
                </a:r>
              </a:p>
            </p:txBody>
          </p:sp>
          <p:sp>
            <p:nvSpPr>
              <p:cNvPr id="38" name="Freeform 37"/>
              <p:cNvSpPr/>
              <p:nvPr/>
            </p:nvSpPr>
            <p:spPr>
              <a:xfrm>
                <a:off x="5876280" y="5433120"/>
                <a:ext cx="385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sp>
            <p:nvSpPr>
              <p:cNvPr id="39" name="Freeform 38"/>
              <p:cNvSpPr/>
              <p:nvPr/>
            </p:nvSpPr>
            <p:spPr>
              <a:xfrm>
                <a:off x="6235920" y="5432760"/>
                <a:ext cx="385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a:t>
                </a:r>
              </a:p>
            </p:txBody>
          </p:sp>
          <p:sp>
            <p:nvSpPr>
              <p:cNvPr id="40" name="Freeform 39"/>
              <p:cNvSpPr/>
              <p:nvPr/>
            </p:nvSpPr>
            <p:spPr>
              <a:xfrm>
                <a:off x="6595560" y="5432400"/>
                <a:ext cx="385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a:t>
                </a:r>
              </a:p>
            </p:txBody>
          </p:sp>
          <p:sp>
            <p:nvSpPr>
              <p:cNvPr id="41" name="Freeform 40"/>
              <p:cNvSpPr/>
              <p:nvPr/>
            </p:nvSpPr>
            <p:spPr>
              <a:xfrm>
                <a:off x="6955200" y="5432040"/>
                <a:ext cx="38592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a:t>
                </a:r>
              </a:p>
            </p:txBody>
          </p:sp>
        </p:grpSp>
      </p:grpSp>
      <p:sp>
        <p:nvSpPr>
          <p:cNvPr id="42" name="TextBox 41"/>
          <p:cNvSpPr txBox="1"/>
          <p:nvPr/>
        </p:nvSpPr>
        <p:spPr>
          <a:xfrm>
            <a:off x="8061840" y="335412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greek[0]</a:t>
            </a:r>
          </a:p>
        </p:txBody>
      </p:sp>
      <p:sp>
        <p:nvSpPr>
          <p:cNvPr id="43" name="TextBox 42"/>
          <p:cNvSpPr txBox="1"/>
          <p:nvPr/>
        </p:nvSpPr>
        <p:spPr>
          <a:xfrm>
            <a:off x="8061840" y="443412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greek[1]</a:t>
            </a:r>
          </a:p>
        </p:txBody>
      </p:sp>
      <p:sp>
        <p:nvSpPr>
          <p:cNvPr id="44" name="TextBox 43"/>
          <p:cNvSpPr txBox="1"/>
          <p:nvPr/>
        </p:nvSpPr>
        <p:spPr>
          <a:xfrm>
            <a:off x="8061840" y="551412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greek[2]</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name="page382">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pPr lvl="0"/>
            <a:fld id="{F69263B9-4C6F-49D3-A6C4-C31D0A8E6694}" type="slidenum">
              <a:t>382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“Index in </a:t>
            </a:r>
            <a:r>
              <a:rPr lang="en-GB">
                <a:latin typeface="Liberation Sans" pitchFamily="34"/>
              </a:rPr>
              <a:t>―</a:t>
            </a:r>
            <a:r>
              <a:rPr lang="en-GB"/>
              <a:t> Value out”</a:t>
            </a:r>
          </a:p>
        </p:txBody>
      </p:sp>
      <p:sp>
        <p:nvSpPr>
          <p:cNvPr id="3" name="Freeform 2"/>
          <p:cNvSpPr/>
          <p:nvPr/>
        </p:nvSpPr>
        <p:spPr>
          <a:xfrm>
            <a:off x="3438360" y="2125800"/>
            <a:ext cx="2857320" cy="2230200"/>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solidFill>
            <a:srgbClr val="E6E6FF"/>
          </a:solidFill>
          <a:ln w="0">
            <a:solidFill>
              <a:srgbClr val="80808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4800" b="0" i="0" u="none" strike="noStrike" kern="1200">
                <a:ln>
                  <a:noFill/>
                </a:ln>
                <a:latin typeface="Liberation Sans" pitchFamily="18"/>
                <a:ea typeface="WenQuanYi Micro Hei" pitchFamily="2"/>
                <a:cs typeface="Lohit Devanagari" pitchFamily="2"/>
              </a:rPr>
              <a:t>list</a:t>
            </a:r>
          </a:p>
        </p:txBody>
      </p:sp>
      <p:sp>
        <p:nvSpPr>
          <p:cNvPr id="4" name="TextBox 3"/>
          <p:cNvSpPr txBox="1"/>
          <p:nvPr/>
        </p:nvSpPr>
        <p:spPr>
          <a:xfrm>
            <a:off x="580680" y="2855160"/>
            <a:ext cx="1637640" cy="771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Sans" pitchFamily="18"/>
                <a:ea typeface="WenQuanYi Micro Hei" pitchFamily="2"/>
                <a:cs typeface="Lohit Devanagari" pitchFamily="2"/>
              </a:rPr>
              <a:t>index</a:t>
            </a:r>
          </a:p>
        </p:txBody>
      </p:sp>
      <p:sp>
        <p:nvSpPr>
          <p:cNvPr id="5" name="TextBox 4"/>
          <p:cNvSpPr txBox="1"/>
          <p:nvPr/>
        </p:nvSpPr>
        <p:spPr>
          <a:xfrm>
            <a:off x="7421040" y="2855160"/>
            <a:ext cx="1637640" cy="771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Sans" pitchFamily="18"/>
                <a:ea typeface="WenQuanYi Micro Hei" pitchFamily="2"/>
                <a:cs typeface="Lohit Devanagari" pitchFamily="2"/>
              </a:rPr>
              <a:t>value</a:t>
            </a:r>
          </a:p>
        </p:txBody>
      </p:sp>
      <p:cxnSp>
        <p:nvCxnSpPr>
          <p:cNvPr id="6" name="Straight Arrow Connector 5"/>
          <p:cNvCxnSpPr/>
          <p:nvPr/>
        </p:nvCxnSpPr>
        <p:spPr>
          <a:xfrm>
            <a:off x="2218319" y="3240720"/>
            <a:ext cx="1220041" cy="0"/>
          </a:xfrm>
          <a:prstGeom prst="straightConnector1">
            <a:avLst/>
          </a:prstGeom>
          <a:noFill/>
          <a:ln w="90000">
            <a:solidFill>
              <a:srgbClr val="800080"/>
            </a:solidFill>
            <a:prstDash val="solid"/>
            <a:tailEnd type="arrow"/>
          </a:ln>
        </p:spPr>
      </p:cxnSp>
      <p:cxnSp>
        <p:nvCxnSpPr>
          <p:cNvPr id="7" name="Straight Arrow Connector 6"/>
          <p:cNvCxnSpPr>
            <a:stCxn id="3" idx="1"/>
          </p:cNvCxnSpPr>
          <p:nvPr/>
        </p:nvCxnSpPr>
        <p:spPr>
          <a:xfrm>
            <a:off x="6295679" y="3240720"/>
            <a:ext cx="1125361" cy="0"/>
          </a:xfrm>
          <a:prstGeom prst="straightConnector1">
            <a:avLst/>
          </a:prstGeom>
          <a:noFill/>
          <a:ln w="90000">
            <a:solidFill>
              <a:srgbClr val="800080"/>
            </a:solidFill>
            <a:prstDash val="solid"/>
            <a:tailEnd type="arrow"/>
          </a:ln>
        </p:spPr>
      </p:cxnSp>
      <p:sp>
        <p:nvSpPr>
          <p:cNvPr id="8" name="TextBox 7"/>
          <p:cNvSpPr txBox="1"/>
          <p:nvPr/>
        </p:nvSpPr>
        <p:spPr>
          <a:xfrm>
            <a:off x="1179360" y="5819400"/>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1</a:t>
            </a:r>
          </a:p>
        </p:txBody>
      </p:sp>
      <p:sp>
        <p:nvSpPr>
          <p:cNvPr id="9" name="TextBox 8"/>
          <p:cNvSpPr txBox="1"/>
          <p:nvPr/>
        </p:nvSpPr>
        <p:spPr>
          <a:xfrm>
            <a:off x="3438360" y="5819400"/>
            <a:ext cx="190152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greek</a:t>
            </a:r>
          </a:p>
        </p:txBody>
      </p:sp>
      <p:sp>
        <p:nvSpPr>
          <p:cNvPr id="10" name="TextBox 9"/>
          <p:cNvSpPr txBox="1"/>
          <p:nvPr/>
        </p:nvSpPr>
        <p:spPr>
          <a:xfrm>
            <a:off x="7421040" y="5819400"/>
            <a:ext cx="22672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'beta'</a:t>
            </a:r>
          </a:p>
        </p:txBody>
      </p:sp>
      <p:sp>
        <p:nvSpPr>
          <p:cNvPr id="11" name="TextBox 10"/>
          <p:cNvSpPr txBox="1"/>
          <p:nvPr/>
        </p:nvSpPr>
        <p:spPr>
          <a:xfrm>
            <a:off x="5267159" y="581976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[1]</a:t>
            </a:r>
          </a:p>
        </p:txBody>
      </p:sp>
      <p:cxnSp>
        <p:nvCxnSpPr>
          <p:cNvPr id="12" name="Curved Connector 11"/>
          <p:cNvCxnSpPr>
            <a:stCxn id="8" idx="0"/>
          </p:cNvCxnSpPr>
          <p:nvPr/>
        </p:nvCxnSpPr>
        <p:spPr>
          <a:xfrm>
            <a:off x="1398600" y="5819400"/>
            <a:ext cx="4453560" cy="360"/>
          </a:xfrm>
          <a:prstGeom prst="curvedConnector3">
            <a:avLst/>
          </a:prstGeom>
          <a:noFill/>
          <a:ln w="54000">
            <a:solidFill>
              <a:srgbClr val="800080"/>
            </a:solidFill>
            <a:prstDash val="solid"/>
            <a:tailEnd type="arrow"/>
          </a:ln>
        </p:spPr>
      </p:cxnSp>
      <p:cxnSp>
        <p:nvCxnSpPr>
          <p:cNvPr id="13" name="Straight Arrow Connector 12"/>
          <p:cNvCxnSpPr>
            <a:stCxn id="11" idx="3"/>
            <a:endCxn id="10" idx="1"/>
          </p:cNvCxnSpPr>
          <p:nvPr/>
        </p:nvCxnSpPr>
        <p:spPr>
          <a:xfrm flipV="1">
            <a:off x="6437159" y="6200820"/>
            <a:ext cx="983881" cy="360"/>
          </a:xfrm>
          <a:prstGeom prst="straightConnector1">
            <a:avLst/>
          </a:prstGeom>
          <a:noFill/>
          <a:ln w="54000">
            <a:solidFill>
              <a:srgbClr val="800080"/>
            </a:solidFill>
            <a:prstDash val="solid"/>
            <a:tailEnd type="arrow"/>
          </a:ln>
        </p:spPr>
      </p:cxnSp>
      <p:sp>
        <p:nvSpPr>
          <p:cNvPr id="14" name="TextBox 13"/>
          <p:cNvSpPr txBox="1"/>
          <p:nvPr/>
        </p:nvSpPr>
        <p:spPr>
          <a:xfrm>
            <a:off x="685440" y="3600720"/>
            <a:ext cx="136044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Must be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 number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name="page383">
    <p:spTree>
      <p:nvGrpSpPr>
        <p:cNvPr id="1" name=""/>
        <p:cNvGrpSpPr/>
        <p:nvPr/>
      </p:nvGrpSpPr>
      <p:grpSpPr>
        <a:xfrm>
          <a:off x="0" y="0"/>
          <a:ext cx="0" cy="0"/>
          <a:chOff x="0" y="0"/>
          <a:chExt cx="0" cy="0"/>
        </a:xfrm>
      </p:grpSpPr>
      <p:sp>
        <p:nvSpPr>
          <p:cNvPr id="19" name="Slide Number Placeholder 1"/>
          <p:cNvSpPr>
            <a:spLocks noGrp="1"/>
          </p:cNvSpPr>
          <p:nvPr>
            <p:ph type="sldNum" sz="quarter" idx="10"/>
          </p:nvPr>
        </p:nvSpPr>
        <p:spPr/>
        <p:txBody>
          <a:bodyPr/>
          <a:lstStyle/>
          <a:p>
            <a:pPr lvl="0"/>
            <a:fld id="{6EC41288-86D1-41F6-9C96-E77EC3EFD7A3}" type="slidenum">
              <a:t>383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Other “indices”: Strings?</a:t>
            </a:r>
          </a:p>
        </p:txBody>
      </p:sp>
      <p:sp>
        <p:nvSpPr>
          <p:cNvPr id="3" name="Freeform 2"/>
          <p:cNvSpPr/>
          <p:nvPr/>
        </p:nvSpPr>
        <p:spPr>
          <a:xfrm>
            <a:off x="3438360" y="1405440"/>
            <a:ext cx="2857320" cy="2230200"/>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solidFill>
            <a:srgbClr val="E6E6FF"/>
          </a:solidFill>
          <a:ln w="0">
            <a:solidFill>
              <a:srgbClr val="80808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4800" b="0" i="0" u="none" strike="noStrike" kern="1200">
                <a:ln>
                  <a:noFill/>
                </a:ln>
                <a:latin typeface="Liberation Sans" pitchFamily="18"/>
                <a:ea typeface="WenQuanYi Micro Hei" pitchFamily="2"/>
                <a:cs typeface="Lohit Devanagari" pitchFamily="2"/>
              </a:rPr>
              <a:t>dictionary</a:t>
            </a:r>
          </a:p>
        </p:txBody>
      </p:sp>
      <p:sp>
        <p:nvSpPr>
          <p:cNvPr id="4" name="TextBox 3"/>
          <p:cNvSpPr txBox="1"/>
          <p:nvPr/>
        </p:nvSpPr>
        <p:spPr>
          <a:xfrm>
            <a:off x="580680" y="2134800"/>
            <a:ext cx="2180160" cy="771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Sans" pitchFamily="18"/>
                <a:ea typeface="WenQuanYi Micro Hei" pitchFamily="2"/>
                <a:cs typeface="Lohit Devanagari" pitchFamily="2"/>
              </a:rPr>
              <a:t>English</a:t>
            </a:r>
          </a:p>
        </p:txBody>
      </p:sp>
      <p:sp>
        <p:nvSpPr>
          <p:cNvPr id="5" name="TextBox 4"/>
          <p:cNvSpPr txBox="1"/>
          <p:nvPr/>
        </p:nvSpPr>
        <p:spPr>
          <a:xfrm>
            <a:off x="7061040" y="2134800"/>
            <a:ext cx="2382840" cy="771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Sans" pitchFamily="18"/>
                <a:ea typeface="WenQuanYi Micro Hei" pitchFamily="2"/>
                <a:cs typeface="Lohit Devanagari" pitchFamily="2"/>
              </a:rPr>
              <a:t>Spanish</a:t>
            </a:r>
          </a:p>
        </p:txBody>
      </p:sp>
      <p:cxnSp>
        <p:nvCxnSpPr>
          <p:cNvPr id="6" name="Straight Arrow Connector 5"/>
          <p:cNvCxnSpPr/>
          <p:nvPr/>
        </p:nvCxnSpPr>
        <p:spPr>
          <a:xfrm>
            <a:off x="2760840" y="2520360"/>
            <a:ext cx="677520" cy="0"/>
          </a:xfrm>
          <a:prstGeom prst="straightConnector1">
            <a:avLst/>
          </a:prstGeom>
          <a:noFill/>
          <a:ln w="90000">
            <a:solidFill>
              <a:srgbClr val="800080"/>
            </a:solidFill>
            <a:prstDash val="solid"/>
            <a:tailEnd type="arrow"/>
          </a:ln>
        </p:spPr>
      </p:cxnSp>
      <p:cxnSp>
        <p:nvCxnSpPr>
          <p:cNvPr id="7" name="Straight Arrow Connector 6"/>
          <p:cNvCxnSpPr>
            <a:stCxn id="3" idx="1"/>
          </p:cNvCxnSpPr>
          <p:nvPr/>
        </p:nvCxnSpPr>
        <p:spPr>
          <a:xfrm>
            <a:off x="6295679" y="2520360"/>
            <a:ext cx="765361" cy="0"/>
          </a:xfrm>
          <a:prstGeom prst="straightConnector1">
            <a:avLst/>
          </a:prstGeom>
          <a:noFill/>
          <a:ln w="90000">
            <a:solidFill>
              <a:srgbClr val="800080"/>
            </a:solidFill>
            <a:prstDash val="solid"/>
            <a:tailEnd type="arrow"/>
          </a:ln>
        </p:spPr>
      </p:cxnSp>
      <p:sp>
        <p:nvSpPr>
          <p:cNvPr id="8" name="TextBox 7"/>
          <p:cNvSpPr txBox="1"/>
          <p:nvPr/>
        </p:nvSpPr>
        <p:spPr>
          <a:xfrm>
            <a:off x="580680" y="482508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'cat'</a:t>
            </a:r>
          </a:p>
        </p:txBody>
      </p:sp>
      <p:sp>
        <p:nvSpPr>
          <p:cNvPr id="9" name="TextBox 8"/>
          <p:cNvSpPr txBox="1"/>
          <p:nvPr/>
        </p:nvSpPr>
        <p:spPr>
          <a:xfrm>
            <a:off x="581040" y="554508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'dog'</a:t>
            </a:r>
          </a:p>
        </p:txBody>
      </p:sp>
      <p:sp>
        <p:nvSpPr>
          <p:cNvPr id="10" name="TextBox 9"/>
          <p:cNvSpPr txBox="1"/>
          <p:nvPr/>
        </p:nvSpPr>
        <p:spPr>
          <a:xfrm>
            <a:off x="581400" y="6265079"/>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'mouse'</a:t>
            </a:r>
          </a:p>
        </p:txBody>
      </p:sp>
      <p:sp>
        <p:nvSpPr>
          <p:cNvPr id="11" name="TextBox 10"/>
          <p:cNvSpPr txBox="1"/>
          <p:nvPr/>
        </p:nvSpPr>
        <p:spPr>
          <a:xfrm>
            <a:off x="5208840" y="482508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'gato'</a:t>
            </a:r>
          </a:p>
        </p:txBody>
      </p:sp>
      <p:sp>
        <p:nvSpPr>
          <p:cNvPr id="12" name="TextBox 11"/>
          <p:cNvSpPr txBox="1"/>
          <p:nvPr/>
        </p:nvSpPr>
        <p:spPr>
          <a:xfrm>
            <a:off x="5209200" y="554508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'perro'</a:t>
            </a:r>
          </a:p>
        </p:txBody>
      </p:sp>
      <p:sp>
        <p:nvSpPr>
          <p:cNvPr id="13" name="TextBox 12"/>
          <p:cNvSpPr txBox="1"/>
          <p:nvPr/>
        </p:nvSpPr>
        <p:spPr>
          <a:xfrm>
            <a:off x="5209560" y="6265079"/>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'ratón'</a:t>
            </a:r>
          </a:p>
        </p:txBody>
      </p:sp>
      <p:cxnSp>
        <p:nvCxnSpPr>
          <p:cNvPr id="14" name="Straight Arrow Connector 13"/>
          <p:cNvCxnSpPr>
            <a:stCxn id="8" idx="3"/>
            <a:endCxn id="11" idx="1"/>
          </p:cNvCxnSpPr>
          <p:nvPr/>
        </p:nvCxnSpPr>
        <p:spPr>
          <a:xfrm>
            <a:off x="1567800" y="5034240"/>
            <a:ext cx="3641040" cy="0"/>
          </a:xfrm>
          <a:prstGeom prst="straightConnector1">
            <a:avLst/>
          </a:prstGeom>
          <a:noFill/>
          <a:ln w="18000">
            <a:solidFill>
              <a:srgbClr val="800080"/>
            </a:solidFill>
            <a:prstDash val="solid"/>
            <a:tailEnd type="arrow"/>
          </a:ln>
        </p:spPr>
      </p:cxnSp>
      <p:cxnSp>
        <p:nvCxnSpPr>
          <p:cNvPr id="15" name="Straight Arrow Connector 14"/>
          <p:cNvCxnSpPr>
            <a:stCxn id="9" idx="3"/>
          </p:cNvCxnSpPr>
          <p:nvPr/>
        </p:nvCxnSpPr>
        <p:spPr>
          <a:xfrm>
            <a:off x="1568160" y="5754240"/>
            <a:ext cx="3641040" cy="0"/>
          </a:xfrm>
          <a:prstGeom prst="straightConnector1">
            <a:avLst/>
          </a:prstGeom>
          <a:noFill/>
          <a:ln w="18000">
            <a:solidFill>
              <a:srgbClr val="800080"/>
            </a:solidFill>
            <a:prstDash val="solid"/>
            <a:tailEnd type="arrow"/>
          </a:ln>
        </p:spPr>
      </p:cxnSp>
      <p:cxnSp>
        <p:nvCxnSpPr>
          <p:cNvPr id="16" name="Straight Arrow Connector 15"/>
          <p:cNvCxnSpPr>
            <a:stCxn id="10" idx="3"/>
          </p:cNvCxnSpPr>
          <p:nvPr/>
        </p:nvCxnSpPr>
        <p:spPr>
          <a:xfrm>
            <a:off x="1934280" y="6474239"/>
            <a:ext cx="3275280" cy="0"/>
          </a:xfrm>
          <a:prstGeom prst="straightConnector1">
            <a:avLst/>
          </a:prstGeom>
          <a:noFill/>
          <a:ln w="18000">
            <a:solidFill>
              <a:srgbClr val="800080"/>
            </a:solidFill>
            <a:prstDash val="solid"/>
            <a:tailEnd type="arrow"/>
          </a:ln>
        </p:spPr>
      </p:cxnSp>
      <p:sp>
        <p:nvSpPr>
          <p:cNvPr id="17" name="Freeform 16"/>
          <p:cNvSpPr/>
          <p:nvPr/>
        </p:nvSpPr>
        <p:spPr>
          <a:xfrm>
            <a:off x="1998000" y="4645080"/>
            <a:ext cx="2857320" cy="2230200"/>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solidFill>
            <a:srgbClr val="E6E6FF"/>
          </a:solidFill>
          <a:ln w="0">
            <a:solidFill>
              <a:srgbClr val="80808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4800" b="0" i="0" u="none" strike="noStrike" kern="1200">
                <a:ln>
                  <a:noFill/>
                </a:ln>
                <a:latin typeface="Liberation Sans" pitchFamily="18"/>
                <a:ea typeface="WenQuanYi Micro Hei" pitchFamily="2"/>
                <a:cs typeface="Lohit Devanagari" pitchFamily="2"/>
              </a:rPr>
              <a:t>dictionary</a:t>
            </a:r>
          </a:p>
        </p:txBody>
      </p:sp>
      <p:pic>
        <p:nvPicPr>
          <p:cNvPr id="18" name="Picture 17"/>
          <p:cNvPicPr>
            <a:picLocks noChangeAspect="1"/>
          </p:cNvPicPr>
          <p:nvPr/>
        </p:nvPicPr>
        <p:blipFill>
          <a:blip r:embed="rId3">
            <a:lum/>
            <a:alphaModFix/>
          </a:blip>
          <a:srcRect/>
          <a:stretch>
            <a:fillRect/>
          </a:stretch>
        </p:blipFill>
        <p:spPr>
          <a:xfrm>
            <a:off x="7002000" y="3240000"/>
            <a:ext cx="3078000" cy="4320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name="page384">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pPr lvl="0"/>
            <a:fld id="{4332510B-09CB-44C2-9EB5-47A6360E295F}" type="slidenum">
              <a:t>384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Other “indices”: Tuples?</a:t>
            </a:r>
          </a:p>
        </p:txBody>
      </p:sp>
      <p:sp>
        <p:nvSpPr>
          <p:cNvPr id="3" name="Freeform 2"/>
          <p:cNvSpPr/>
          <p:nvPr/>
        </p:nvSpPr>
        <p:spPr>
          <a:xfrm>
            <a:off x="3438360" y="1404720"/>
            <a:ext cx="2857320" cy="2230200"/>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solidFill>
            <a:srgbClr val="E6E6FF"/>
          </a:solidFill>
          <a:ln w="0">
            <a:solidFill>
              <a:srgbClr val="80808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4800" b="0" i="0" u="none" strike="noStrike" kern="1200">
                <a:ln>
                  <a:noFill/>
                </a:ln>
                <a:latin typeface="Liberation Sans" pitchFamily="18"/>
                <a:ea typeface="WenQuanYi Micro Hei" pitchFamily="2"/>
                <a:cs typeface="Lohit Devanagari" pitchFamily="2"/>
              </a:rPr>
              <a:t>dictionary</a:t>
            </a:r>
          </a:p>
        </p:txBody>
      </p:sp>
      <p:sp>
        <p:nvSpPr>
          <p:cNvPr id="4" name="TextBox 3"/>
          <p:cNvSpPr txBox="1"/>
          <p:nvPr/>
        </p:nvSpPr>
        <p:spPr>
          <a:xfrm>
            <a:off x="580680" y="2134080"/>
            <a:ext cx="1601280" cy="771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Sans" pitchFamily="18"/>
                <a:ea typeface="WenQuanYi Micro Hei" pitchFamily="2"/>
                <a:cs typeface="Lohit Devanagari" pitchFamily="2"/>
              </a:rPr>
              <a:t>(</a:t>
            </a:r>
            <a:r>
              <a:rPr lang="en-GB" sz="4800" b="1" i="0" u="none" strike="noStrike" kern="1200">
                <a:ln>
                  <a:noFill/>
                </a:ln>
                <a:latin typeface="Liberation Sans" pitchFamily="18"/>
                <a:ea typeface="WenQuanYi Micro Hei" pitchFamily="2"/>
                <a:cs typeface="Lohit Devanagari" pitchFamily="2"/>
              </a:rPr>
              <a:t>x</a:t>
            </a:r>
            <a:r>
              <a:rPr lang="en-GB" sz="4800" b="0" i="0" u="none" strike="noStrike" kern="1200">
                <a:ln>
                  <a:noFill/>
                </a:ln>
                <a:latin typeface="Liberation Sans" pitchFamily="18"/>
                <a:ea typeface="WenQuanYi Micro Hei" pitchFamily="2"/>
                <a:cs typeface="Lohit Devanagari" pitchFamily="2"/>
              </a:rPr>
              <a:t>, </a:t>
            </a:r>
            <a:r>
              <a:rPr lang="en-GB" sz="4800" b="1" i="0" u="none" strike="noStrike" kern="1200">
                <a:ln>
                  <a:noFill/>
                </a:ln>
                <a:latin typeface="Liberation Sans" pitchFamily="18"/>
                <a:ea typeface="WenQuanYi Micro Hei" pitchFamily="2"/>
                <a:cs typeface="Lohit Devanagari" pitchFamily="2"/>
              </a:rPr>
              <a:t>y</a:t>
            </a:r>
            <a:r>
              <a:rPr lang="en-GB" sz="4800" b="0" i="0" u="none" strike="noStrike" kern="1200">
                <a:ln>
                  <a:noFill/>
                </a:ln>
                <a:latin typeface="Liberation Sans" pitchFamily="18"/>
                <a:ea typeface="WenQuanYi Micro Hei" pitchFamily="2"/>
                <a:cs typeface="Lohit Devanagari" pitchFamily="2"/>
              </a:rPr>
              <a:t>)</a:t>
            </a:r>
          </a:p>
        </p:txBody>
      </p:sp>
      <p:sp>
        <p:nvSpPr>
          <p:cNvPr id="5" name="TextBox 4"/>
          <p:cNvSpPr txBox="1"/>
          <p:nvPr/>
        </p:nvSpPr>
        <p:spPr>
          <a:xfrm>
            <a:off x="7061040" y="2134080"/>
            <a:ext cx="2247120" cy="771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Sans" pitchFamily="18"/>
                <a:ea typeface="WenQuanYi Micro Hei" pitchFamily="2"/>
                <a:cs typeface="Lohit Devanagari" pitchFamily="2"/>
              </a:rPr>
              <a:t>Objects</a:t>
            </a:r>
          </a:p>
        </p:txBody>
      </p:sp>
      <p:cxnSp>
        <p:nvCxnSpPr>
          <p:cNvPr id="6" name="Straight Arrow Connector 5"/>
          <p:cNvCxnSpPr/>
          <p:nvPr/>
        </p:nvCxnSpPr>
        <p:spPr>
          <a:xfrm>
            <a:off x="2181960" y="2519640"/>
            <a:ext cx="1256400" cy="0"/>
          </a:xfrm>
          <a:prstGeom prst="straightConnector1">
            <a:avLst/>
          </a:prstGeom>
          <a:noFill/>
          <a:ln w="90000">
            <a:solidFill>
              <a:srgbClr val="800080"/>
            </a:solidFill>
            <a:prstDash val="solid"/>
            <a:tailEnd type="arrow"/>
          </a:ln>
        </p:spPr>
      </p:cxnSp>
      <p:cxnSp>
        <p:nvCxnSpPr>
          <p:cNvPr id="7" name="Straight Arrow Connector 6"/>
          <p:cNvCxnSpPr>
            <a:stCxn id="3" idx="1"/>
          </p:cNvCxnSpPr>
          <p:nvPr/>
        </p:nvCxnSpPr>
        <p:spPr>
          <a:xfrm>
            <a:off x="6295679" y="2519640"/>
            <a:ext cx="765361" cy="0"/>
          </a:xfrm>
          <a:prstGeom prst="straightConnector1">
            <a:avLst/>
          </a:prstGeom>
          <a:noFill/>
          <a:ln w="90000">
            <a:solidFill>
              <a:srgbClr val="800080"/>
            </a:solidFill>
            <a:prstDash val="solid"/>
            <a:tailEnd type="arrow"/>
          </a:ln>
        </p:spPr>
      </p:cxnSp>
      <p:sp>
        <p:nvSpPr>
          <p:cNvPr id="8" name="TextBox 7"/>
          <p:cNvSpPr txBox="1"/>
          <p:nvPr/>
        </p:nvSpPr>
        <p:spPr>
          <a:xfrm>
            <a:off x="580680" y="518436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(2,5)</a:t>
            </a:r>
          </a:p>
        </p:txBody>
      </p:sp>
      <p:sp>
        <p:nvSpPr>
          <p:cNvPr id="9" name="TextBox 8"/>
          <p:cNvSpPr txBox="1"/>
          <p:nvPr/>
        </p:nvSpPr>
        <p:spPr>
          <a:xfrm>
            <a:off x="581040" y="608436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(4,5)</a:t>
            </a:r>
          </a:p>
        </p:txBody>
      </p:sp>
      <p:sp>
        <p:nvSpPr>
          <p:cNvPr id="10" name="TextBox 9"/>
          <p:cNvSpPr txBox="1"/>
          <p:nvPr/>
        </p:nvSpPr>
        <p:spPr>
          <a:xfrm>
            <a:off x="5208840" y="518436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'Treasure'</a:t>
            </a:r>
          </a:p>
        </p:txBody>
      </p:sp>
      <p:sp>
        <p:nvSpPr>
          <p:cNvPr id="11" name="TextBox 10"/>
          <p:cNvSpPr txBox="1"/>
          <p:nvPr/>
        </p:nvSpPr>
        <p:spPr>
          <a:xfrm>
            <a:off x="5209200" y="608436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'Fortress'</a:t>
            </a:r>
          </a:p>
        </p:txBody>
      </p:sp>
      <p:cxnSp>
        <p:nvCxnSpPr>
          <p:cNvPr id="12" name="Straight Arrow Connector 11"/>
          <p:cNvCxnSpPr>
            <a:stCxn id="8" idx="3"/>
            <a:endCxn id="10" idx="1"/>
          </p:cNvCxnSpPr>
          <p:nvPr/>
        </p:nvCxnSpPr>
        <p:spPr>
          <a:xfrm>
            <a:off x="1567800" y="5393520"/>
            <a:ext cx="3641040" cy="0"/>
          </a:xfrm>
          <a:prstGeom prst="straightConnector1">
            <a:avLst/>
          </a:prstGeom>
          <a:noFill/>
          <a:ln w="18000">
            <a:solidFill>
              <a:srgbClr val="800080"/>
            </a:solidFill>
            <a:prstDash val="solid"/>
            <a:tailEnd type="arrow"/>
          </a:ln>
        </p:spPr>
      </p:cxnSp>
      <p:cxnSp>
        <p:nvCxnSpPr>
          <p:cNvPr id="13" name="Straight Arrow Connector 12"/>
          <p:cNvCxnSpPr>
            <a:stCxn id="9" idx="3"/>
          </p:cNvCxnSpPr>
          <p:nvPr/>
        </p:nvCxnSpPr>
        <p:spPr>
          <a:xfrm>
            <a:off x="1568160" y="6293519"/>
            <a:ext cx="3641040" cy="0"/>
          </a:xfrm>
          <a:prstGeom prst="straightConnector1">
            <a:avLst/>
          </a:prstGeom>
          <a:noFill/>
          <a:ln w="18000">
            <a:solidFill>
              <a:srgbClr val="800080"/>
            </a:solidFill>
            <a:prstDash val="solid"/>
            <a:tailEnd type="arrow"/>
          </a:ln>
        </p:spPr>
      </p:cxnSp>
      <p:sp>
        <p:nvSpPr>
          <p:cNvPr id="14" name="Freeform 13"/>
          <p:cNvSpPr/>
          <p:nvPr/>
        </p:nvSpPr>
        <p:spPr>
          <a:xfrm>
            <a:off x="1998000" y="4644360"/>
            <a:ext cx="2857320" cy="2230200"/>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solidFill>
            <a:srgbClr val="E6E6FF"/>
          </a:solidFill>
          <a:ln w="0">
            <a:solidFill>
              <a:srgbClr val="80808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4800" b="0" i="0" u="none" strike="noStrike" kern="1200">
                <a:ln>
                  <a:noFill/>
                </a:ln>
                <a:latin typeface="Liberation Sans" pitchFamily="18"/>
                <a:ea typeface="WenQuanYi Micro Hei" pitchFamily="2"/>
                <a:cs typeface="Lohit Devanagari" pitchFamily="2"/>
              </a:rPr>
              <a:t>dictionary</a:t>
            </a:r>
          </a:p>
        </p:txBody>
      </p:sp>
      <p:pic>
        <p:nvPicPr>
          <p:cNvPr id="15" name="Picture 14"/>
          <p:cNvPicPr>
            <a:picLocks noChangeAspect="1"/>
          </p:cNvPicPr>
          <p:nvPr/>
        </p:nvPicPr>
        <p:blipFill>
          <a:blip r:embed="rId3">
            <a:lum/>
            <a:alphaModFix/>
          </a:blip>
          <a:srcRect/>
          <a:stretch>
            <a:fillRect/>
          </a:stretch>
        </p:blipFill>
        <p:spPr>
          <a:xfrm>
            <a:off x="7549200" y="3240000"/>
            <a:ext cx="2530800" cy="4320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name="page385">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pPr lvl="0"/>
            <a:fld id="{BDAB0C37-922A-4BC1-9542-A12CBA1EFB81}" type="slidenum">
              <a:t>385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Python “dictionaries”</a:t>
            </a:r>
          </a:p>
        </p:txBody>
      </p:sp>
      <p:sp>
        <p:nvSpPr>
          <p:cNvPr id="3" name="TextBox 2"/>
          <p:cNvSpPr txBox="1"/>
          <p:nvPr/>
        </p:nvSpPr>
        <p:spPr>
          <a:xfrm>
            <a:off x="501840" y="24472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3360" y="2447280"/>
            <a:ext cx="7941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en_to_es = { 'cat':'gato' , 'dog':'perro' }</a:t>
            </a:r>
          </a:p>
        </p:txBody>
      </p:sp>
      <p:sp>
        <p:nvSpPr>
          <p:cNvPr id="5" name="TextBox 4"/>
          <p:cNvSpPr txBox="1"/>
          <p:nvPr/>
        </p:nvSpPr>
        <p:spPr>
          <a:xfrm>
            <a:off x="501840" y="424727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6" name="TextBox 5"/>
          <p:cNvSpPr txBox="1"/>
          <p:nvPr/>
        </p:nvSpPr>
        <p:spPr>
          <a:xfrm>
            <a:off x="1233360" y="4247279"/>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en_to_es['cat']</a:t>
            </a:r>
          </a:p>
        </p:txBody>
      </p:sp>
      <p:sp>
        <p:nvSpPr>
          <p:cNvPr id="7" name="TextBox 6"/>
          <p:cNvSpPr txBox="1"/>
          <p:nvPr/>
        </p:nvSpPr>
        <p:spPr>
          <a:xfrm>
            <a:off x="501840" y="4967279"/>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'gato'</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name="page386">
    <p:spTree>
      <p:nvGrpSpPr>
        <p:cNvPr id="1" name=""/>
        <p:cNvGrpSpPr/>
        <p:nvPr/>
      </p:nvGrpSpPr>
      <p:grpSpPr>
        <a:xfrm>
          <a:off x="0" y="0"/>
          <a:ext cx="0" cy="0"/>
          <a:chOff x="0" y="0"/>
          <a:chExt cx="0" cy="0"/>
        </a:xfrm>
      </p:grpSpPr>
      <p:sp>
        <p:nvSpPr>
          <p:cNvPr id="17" name="Slide Number Placeholder 1"/>
          <p:cNvSpPr>
            <a:spLocks noGrp="1"/>
          </p:cNvSpPr>
          <p:nvPr>
            <p:ph type="sldNum" sz="quarter" idx="10"/>
          </p:nvPr>
        </p:nvSpPr>
        <p:spPr/>
        <p:txBody>
          <a:bodyPr/>
          <a:lstStyle/>
          <a:p>
            <a:pPr lvl="0"/>
            <a:fld id="{54D9774E-5436-4074-A37B-BAB518BDEFD4}" type="slidenum">
              <a:t>386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Creating a dictionary </a:t>
            </a:r>
            <a:r>
              <a:rPr lang="en-GB">
                <a:latin typeface="Liberation Sans" pitchFamily="34"/>
              </a:rPr>
              <a:t>—</a:t>
            </a:r>
            <a:r>
              <a:rPr lang="en-GB"/>
              <a:t> 1</a:t>
            </a:r>
          </a:p>
        </p:txBody>
      </p:sp>
      <p:sp>
        <p:nvSpPr>
          <p:cNvPr id="3" name="TextBox 2"/>
          <p:cNvSpPr txBox="1"/>
          <p:nvPr/>
        </p:nvSpPr>
        <p:spPr>
          <a:xfrm>
            <a:off x="5167440" y="3887279"/>
            <a:ext cx="3638879" cy="59040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Mono" pitchFamily="49"/>
                <a:ea typeface="WenQuanYi Micro Hei" pitchFamily="2"/>
                <a:cs typeface="Lohit Devanagari" pitchFamily="2"/>
              </a:rPr>
              <a:t>'dog':'perro'</a:t>
            </a:r>
          </a:p>
        </p:txBody>
      </p:sp>
      <p:sp>
        <p:nvSpPr>
          <p:cNvPr id="4" name="TextBox 3"/>
          <p:cNvSpPr txBox="1"/>
          <p:nvPr/>
        </p:nvSpPr>
        <p:spPr>
          <a:xfrm>
            <a:off x="503999" y="3887279"/>
            <a:ext cx="347040" cy="59040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Mono" pitchFamily="49"/>
                <a:ea typeface="WenQuanYi Micro Hei" pitchFamily="2"/>
                <a:cs typeface="Lohit Devanagari" pitchFamily="2"/>
              </a:rPr>
              <a:t>{</a:t>
            </a:r>
          </a:p>
        </p:txBody>
      </p:sp>
      <p:sp>
        <p:nvSpPr>
          <p:cNvPr id="5" name="TextBox 4"/>
          <p:cNvSpPr txBox="1"/>
          <p:nvPr/>
        </p:nvSpPr>
        <p:spPr>
          <a:xfrm>
            <a:off x="9007920" y="3887279"/>
            <a:ext cx="347040" cy="59040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Mono" pitchFamily="49"/>
                <a:ea typeface="WenQuanYi Micro Hei" pitchFamily="2"/>
                <a:cs typeface="Lohit Devanagari" pitchFamily="2"/>
              </a:rPr>
              <a:t>}</a:t>
            </a:r>
          </a:p>
        </p:txBody>
      </p:sp>
      <p:sp>
        <p:nvSpPr>
          <p:cNvPr id="6" name="TextBox 5"/>
          <p:cNvSpPr txBox="1"/>
          <p:nvPr/>
        </p:nvSpPr>
        <p:spPr>
          <a:xfrm>
            <a:off x="4618800" y="3887279"/>
            <a:ext cx="347040" cy="59040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1052640" y="3887279"/>
            <a:ext cx="3364560" cy="59040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Mono" pitchFamily="49"/>
                <a:ea typeface="WenQuanYi Micro Hei" pitchFamily="2"/>
                <a:cs typeface="Lohit Devanagari" pitchFamily="2"/>
              </a:rPr>
              <a:t>'cat':'gato'</a:t>
            </a:r>
          </a:p>
        </p:txBody>
      </p:sp>
      <p:sp>
        <p:nvSpPr>
          <p:cNvPr id="8" name="TextBox 7"/>
          <p:cNvSpPr txBox="1"/>
          <p:nvPr/>
        </p:nvSpPr>
        <p:spPr>
          <a:xfrm>
            <a:off x="3431520" y="2087280"/>
            <a:ext cx="2994120" cy="58428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Sans" pitchFamily="18"/>
                <a:ea typeface="WenQuanYi Micro Hei" pitchFamily="2"/>
                <a:cs typeface="Lohit Devanagari" pitchFamily="2"/>
              </a:rPr>
              <a:t>Curly brackets</a:t>
            </a:r>
          </a:p>
        </p:txBody>
      </p:sp>
      <p:cxnSp>
        <p:nvCxnSpPr>
          <p:cNvPr id="9" name="Elbow Connector 8"/>
          <p:cNvCxnSpPr>
            <a:stCxn id="8" idx="1"/>
            <a:endCxn id="4" idx="0"/>
          </p:cNvCxnSpPr>
          <p:nvPr/>
        </p:nvCxnSpPr>
        <p:spPr>
          <a:xfrm rot="10800000" flipV="1">
            <a:off x="677520" y="2379419"/>
            <a:ext cx="2754001" cy="1507859"/>
          </a:xfrm>
          <a:prstGeom prst="bentConnector2">
            <a:avLst/>
          </a:prstGeom>
          <a:noFill/>
          <a:ln w="18000">
            <a:solidFill>
              <a:srgbClr val="00FFFF"/>
            </a:solidFill>
            <a:prstDash val="solid"/>
            <a:tailEnd type="arrow"/>
          </a:ln>
        </p:spPr>
      </p:cxnSp>
      <p:cxnSp>
        <p:nvCxnSpPr>
          <p:cNvPr id="10" name="Elbow Connector 9"/>
          <p:cNvCxnSpPr>
            <a:stCxn id="8" idx="3"/>
            <a:endCxn id="5" idx="0"/>
          </p:cNvCxnSpPr>
          <p:nvPr/>
        </p:nvCxnSpPr>
        <p:spPr>
          <a:xfrm>
            <a:off x="6425640" y="2379420"/>
            <a:ext cx="2755800" cy="1507859"/>
          </a:xfrm>
          <a:prstGeom prst="bentConnector2">
            <a:avLst/>
          </a:prstGeom>
          <a:noFill/>
          <a:ln w="18000">
            <a:solidFill>
              <a:srgbClr val="00FFFF"/>
            </a:solidFill>
            <a:prstDash val="solid"/>
            <a:tailEnd type="arrow"/>
          </a:ln>
        </p:spPr>
      </p:cxnSp>
      <p:sp>
        <p:nvSpPr>
          <p:cNvPr id="11" name="TextBox 10"/>
          <p:cNvSpPr txBox="1"/>
          <p:nvPr/>
        </p:nvSpPr>
        <p:spPr>
          <a:xfrm>
            <a:off x="3949560" y="2798640"/>
            <a:ext cx="1672919" cy="58428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Sans" pitchFamily="18"/>
                <a:ea typeface="WenQuanYi Micro Hei" pitchFamily="2"/>
                <a:cs typeface="Lohit Devanagari" pitchFamily="2"/>
              </a:rPr>
              <a:t>Comma</a:t>
            </a:r>
          </a:p>
        </p:txBody>
      </p:sp>
      <p:sp>
        <p:nvSpPr>
          <p:cNvPr id="12" name="TextBox 11"/>
          <p:cNvSpPr txBox="1"/>
          <p:nvPr/>
        </p:nvSpPr>
        <p:spPr>
          <a:xfrm>
            <a:off x="1419840" y="5318640"/>
            <a:ext cx="2633039" cy="58428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Sans" pitchFamily="18"/>
                <a:ea typeface="WenQuanYi Micro Hei" pitchFamily="2"/>
                <a:cs typeface="Lohit Devanagari" pitchFamily="2"/>
              </a:rPr>
              <a:t>'cat' → 'gato'</a:t>
            </a:r>
          </a:p>
        </p:txBody>
      </p:sp>
      <p:cxnSp>
        <p:nvCxnSpPr>
          <p:cNvPr id="13" name="Straight Arrow Connector 12"/>
          <p:cNvCxnSpPr>
            <a:stCxn id="11" idx="2"/>
            <a:endCxn id="6" idx="0"/>
          </p:cNvCxnSpPr>
          <p:nvPr/>
        </p:nvCxnSpPr>
        <p:spPr>
          <a:xfrm>
            <a:off x="4786020" y="3382920"/>
            <a:ext cx="6300" cy="504359"/>
          </a:xfrm>
          <a:prstGeom prst="straightConnector1">
            <a:avLst/>
          </a:prstGeom>
          <a:noFill/>
          <a:ln w="18000">
            <a:solidFill>
              <a:srgbClr val="00FFFF"/>
            </a:solidFill>
            <a:prstDash val="solid"/>
            <a:tailEnd type="arrow"/>
          </a:ln>
        </p:spPr>
      </p:cxnSp>
      <p:cxnSp>
        <p:nvCxnSpPr>
          <p:cNvPr id="14" name="Straight Arrow Connector 13"/>
          <p:cNvCxnSpPr>
            <a:stCxn id="12" idx="0"/>
            <a:endCxn id="7" idx="2"/>
          </p:cNvCxnSpPr>
          <p:nvPr/>
        </p:nvCxnSpPr>
        <p:spPr>
          <a:xfrm flipH="1" flipV="1">
            <a:off x="2734920" y="4477679"/>
            <a:ext cx="1440" cy="840961"/>
          </a:xfrm>
          <a:prstGeom prst="straightConnector1">
            <a:avLst/>
          </a:prstGeom>
          <a:noFill/>
          <a:ln w="18000">
            <a:solidFill>
              <a:srgbClr val="00FFFF"/>
            </a:solidFill>
            <a:prstDash val="solid"/>
            <a:tailEnd type="arrow"/>
          </a:ln>
        </p:spPr>
      </p:cxnSp>
      <p:sp>
        <p:nvSpPr>
          <p:cNvPr id="15" name="TextBox 14"/>
          <p:cNvSpPr txBox="1"/>
          <p:nvPr/>
        </p:nvSpPr>
        <p:spPr>
          <a:xfrm>
            <a:off x="5505840" y="5310000"/>
            <a:ext cx="2963879" cy="58428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Sans" pitchFamily="18"/>
                <a:ea typeface="WenQuanYi Micro Hei" pitchFamily="2"/>
                <a:cs typeface="Lohit Devanagari" pitchFamily="2"/>
              </a:rPr>
              <a:t>'dog' → 'perro'</a:t>
            </a:r>
          </a:p>
        </p:txBody>
      </p:sp>
      <p:cxnSp>
        <p:nvCxnSpPr>
          <p:cNvPr id="16" name="Straight Arrow Connector 15"/>
          <p:cNvCxnSpPr>
            <a:stCxn id="15" idx="0"/>
            <a:endCxn id="3" idx="2"/>
          </p:cNvCxnSpPr>
          <p:nvPr/>
        </p:nvCxnSpPr>
        <p:spPr>
          <a:xfrm flipH="1" flipV="1">
            <a:off x="6986880" y="4477679"/>
            <a:ext cx="900" cy="832321"/>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name="page387">
    <p:spTree>
      <p:nvGrpSpPr>
        <p:cNvPr id="1" name=""/>
        <p:cNvGrpSpPr/>
        <p:nvPr/>
      </p:nvGrpSpPr>
      <p:grpSpPr>
        <a:xfrm>
          <a:off x="0" y="0"/>
          <a:ext cx="0" cy="0"/>
          <a:chOff x="0" y="0"/>
          <a:chExt cx="0" cy="0"/>
        </a:xfrm>
      </p:grpSpPr>
      <p:sp>
        <p:nvSpPr>
          <p:cNvPr id="26" name="Slide Number Placeholder 1"/>
          <p:cNvSpPr>
            <a:spLocks noGrp="1"/>
          </p:cNvSpPr>
          <p:nvPr>
            <p:ph type="sldNum" sz="quarter" idx="10"/>
          </p:nvPr>
        </p:nvSpPr>
        <p:spPr/>
        <p:txBody>
          <a:bodyPr/>
          <a:lstStyle/>
          <a:p>
            <a:pPr lvl="0"/>
            <a:fld id="{6EF40357-8037-4F01-8351-72B8CC45E216}" type="slidenum">
              <a:t>387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Creating a dictionary </a:t>
            </a:r>
            <a:r>
              <a:rPr lang="en-GB">
                <a:latin typeface="Liberation Sans" pitchFamily="34"/>
              </a:rPr>
              <a:t>—</a:t>
            </a:r>
            <a:r>
              <a:rPr lang="en-GB"/>
              <a:t> 2</a:t>
            </a:r>
          </a:p>
        </p:txBody>
      </p:sp>
      <p:sp>
        <p:nvSpPr>
          <p:cNvPr id="3" name="TextBox 2"/>
          <p:cNvSpPr txBox="1"/>
          <p:nvPr/>
        </p:nvSpPr>
        <p:spPr>
          <a:xfrm>
            <a:off x="5167440" y="3887279"/>
            <a:ext cx="1444319" cy="5904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Mono" pitchFamily="49"/>
                <a:ea typeface="WenQuanYi Micro Hei" pitchFamily="2"/>
                <a:cs typeface="Lohit Devanagari" pitchFamily="2"/>
              </a:rPr>
              <a:t>'dog'</a:t>
            </a:r>
          </a:p>
        </p:txBody>
      </p:sp>
      <p:sp>
        <p:nvSpPr>
          <p:cNvPr id="4" name="TextBox 3"/>
          <p:cNvSpPr txBox="1"/>
          <p:nvPr/>
        </p:nvSpPr>
        <p:spPr>
          <a:xfrm>
            <a:off x="503999" y="3887279"/>
            <a:ext cx="347040" cy="5904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Mono" pitchFamily="49"/>
                <a:ea typeface="WenQuanYi Micro Hei" pitchFamily="2"/>
                <a:cs typeface="Lohit Devanagari" pitchFamily="2"/>
              </a:rPr>
              <a:t>{</a:t>
            </a:r>
          </a:p>
        </p:txBody>
      </p:sp>
      <p:sp>
        <p:nvSpPr>
          <p:cNvPr id="5" name="TextBox 4"/>
          <p:cNvSpPr txBox="1"/>
          <p:nvPr/>
        </p:nvSpPr>
        <p:spPr>
          <a:xfrm>
            <a:off x="9007920" y="3887279"/>
            <a:ext cx="347040" cy="5904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Mono" pitchFamily="49"/>
                <a:ea typeface="WenQuanYi Micro Hei" pitchFamily="2"/>
                <a:cs typeface="Lohit Devanagari" pitchFamily="2"/>
              </a:rPr>
              <a:t>}</a:t>
            </a:r>
          </a:p>
        </p:txBody>
      </p:sp>
      <p:sp>
        <p:nvSpPr>
          <p:cNvPr id="6" name="TextBox 5"/>
          <p:cNvSpPr txBox="1"/>
          <p:nvPr/>
        </p:nvSpPr>
        <p:spPr>
          <a:xfrm>
            <a:off x="4618800" y="3887279"/>
            <a:ext cx="347040" cy="5904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1052640" y="3887279"/>
            <a:ext cx="1444319" cy="5904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Mono" pitchFamily="49"/>
                <a:ea typeface="WenQuanYi Micro Hei" pitchFamily="2"/>
                <a:cs typeface="Lohit Devanagari" pitchFamily="2"/>
              </a:rPr>
              <a:t>'cat'</a:t>
            </a:r>
          </a:p>
        </p:txBody>
      </p:sp>
      <p:sp>
        <p:nvSpPr>
          <p:cNvPr id="8" name="TextBox 7"/>
          <p:cNvSpPr txBox="1"/>
          <p:nvPr/>
        </p:nvSpPr>
        <p:spPr>
          <a:xfrm>
            <a:off x="2698560" y="3887279"/>
            <a:ext cx="1718640" cy="5904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Mono" pitchFamily="49"/>
                <a:ea typeface="WenQuanYi Micro Hei" pitchFamily="2"/>
                <a:cs typeface="Lohit Devanagari" pitchFamily="2"/>
              </a:rPr>
              <a:t>'gato'</a:t>
            </a:r>
          </a:p>
        </p:txBody>
      </p:sp>
      <p:sp>
        <p:nvSpPr>
          <p:cNvPr id="9" name="TextBox 8"/>
          <p:cNvSpPr txBox="1"/>
          <p:nvPr/>
        </p:nvSpPr>
        <p:spPr>
          <a:xfrm>
            <a:off x="2424240" y="3887279"/>
            <a:ext cx="347040" cy="5904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Mono" pitchFamily="49"/>
                <a:ea typeface="WenQuanYi Micro Hei" pitchFamily="2"/>
                <a:cs typeface="Lohit Devanagari" pitchFamily="2"/>
              </a:rPr>
              <a:t>:</a:t>
            </a:r>
          </a:p>
        </p:txBody>
      </p:sp>
      <p:sp>
        <p:nvSpPr>
          <p:cNvPr id="10" name="TextBox 9"/>
          <p:cNvSpPr txBox="1"/>
          <p:nvPr/>
        </p:nvSpPr>
        <p:spPr>
          <a:xfrm>
            <a:off x="6813359" y="3887279"/>
            <a:ext cx="1992960" cy="5904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Mono" pitchFamily="49"/>
                <a:ea typeface="WenQuanYi Micro Hei" pitchFamily="2"/>
                <a:cs typeface="Lohit Devanagari" pitchFamily="2"/>
              </a:rPr>
              <a:t>'perro'</a:t>
            </a:r>
          </a:p>
        </p:txBody>
      </p:sp>
      <p:sp>
        <p:nvSpPr>
          <p:cNvPr id="11" name="TextBox 10"/>
          <p:cNvSpPr txBox="1"/>
          <p:nvPr/>
        </p:nvSpPr>
        <p:spPr>
          <a:xfrm>
            <a:off x="6539040" y="3887279"/>
            <a:ext cx="347040" cy="5904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Mono" pitchFamily="49"/>
                <a:ea typeface="WenQuanYi Micro Hei" pitchFamily="2"/>
                <a:cs typeface="Lohit Devanagari" pitchFamily="2"/>
              </a:rPr>
              <a:t>:</a:t>
            </a:r>
          </a:p>
        </p:txBody>
      </p:sp>
      <p:sp>
        <p:nvSpPr>
          <p:cNvPr id="12" name="TextBox 11"/>
          <p:cNvSpPr txBox="1"/>
          <p:nvPr/>
        </p:nvSpPr>
        <p:spPr>
          <a:xfrm>
            <a:off x="920879" y="2421360"/>
            <a:ext cx="857519" cy="58428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Sans" pitchFamily="18"/>
                <a:ea typeface="WenQuanYi Micro Hei" pitchFamily="2"/>
                <a:cs typeface="Lohit Devanagari" pitchFamily="2"/>
              </a:rPr>
              <a:t>'cat'</a:t>
            </a:r>
          </a:p>
        </p:txBody>
      </p:sp>
      <p:sp>
        <p:nvSpPr>
          <p:cNvPr id="13" name="TextBox 12"/>
          <p:cNvSpPr txBox="1"/>
          <p:nvPr/>
        </p:nvSpPr>
        <p:spPr>
          <a:xfrm>
            <a:off x="3418560" y="2404080"/>
            <a:ext cx="1136520" cy="58428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Sans" pitchFamily="18"/>
                <a:ea typeface="WenQuanYi Micro Hei" pitchFamily="2"/>
                <a:cs typeface="Lohit Devanagari" pitchFamily="2"/>
              </a:rPr>
              <a:t>'gato'</a:t>
            </a:r>
          </a:p>
        </p:txBody>
      </p:sp>
      <p:cxnSp>
        <p:nvCxnSpPr>
          <p:cNvPr id="14" name="Straight Arrow Connector 13"/>
          <p:cNvCxnSpPr>
            <a:stCxn id="23" idx="2"/>
            <a:endCxn id="9" idx="0"/>
          </p:cNvCxnSpPr>
          <p:nvPr/>
        </p:nvCxnSpPr>
        <p:spPr>
          <a:xfrm flipH="1">
            <a:off x="2597760" y="2997000"/>
            <a:ext cx="540" cy="890279"/>
          </a:xfrm>
          <a:prstGeom prst="straightConnector1">
            <a:avLst/>
          </a:prstGeom>
          <a:noFill/>
          <a:ln w="18000">
            <a:solidFill>
              <a:srgbClr val="00FFFF"/>
            </a:solidFill>
            <a:prstDash val="solid"/>
            <a:tailEnd type="arrow"/>
          </a:ln>
        </p:spPr>
      </p:cxnSp>
      <p:cxnSp>
        <p:nvCxnSpPr>
          <p:cNvPr id="15" name="Straight Arrow Connector 14"/>
          <p:cNvCxnSpPr>
            <a:stCxn id="13" idx="2"/>
            <a:endCxn id="8" idx="0"/>
          </p:cNvCxnSpPr>
          <p:nvPr/>
        </p:nvCxnSpPr>
        <p:spPr>
          <a:xfrm flipH="1">
            <a:off x="3557880" y="2988360"/>
            <a:ext cx="428940" cy="898919"/>
          </a:xfrm>
          <a:prstGeom prst="straightConnector1">
            <a:avLst/>
          </a:prstGeom>
          <a:noFill/>
          <a:ln w="18000">
            <a:solidFill>
              <a:srgbClr val="00FFFF"/>
            </a:solidFill>
            <a:prstDash val="solid"/>
            <a:tailEnd type="arrow"/>
          </a:ln>
        </p:spPr>
      </p:cxnSp>
      <p:cxnSp>
        <p:nvCxnSpPr>
          <p:cNvPr id="16" name="Straight Arrow Connector 15"/>
          <p:cNvCxnSpPr>
            <a:stCxn id="12" idx="2"/>
            <a:endCxn id="7" idx="0"/>
          </p:cNvCxnSpPr>
          <p:nvPr/>
        </p:nvCxnSpPr>
        <p:spPr>
          <a:xfrm>
            <a:off x="1349639" y="3005640"/>
            <a:ext cx="425161" cy="881639"/>
          </a:xfrm>
          <a:prstGeom prst="straightConnector1">
            <a:avLst/>
          </a:prstGeom>
          <a:noFill/>
          <a:ln w="18000">
            <a:solidFill>
              <a:srgbClr val="00FFFF"/>
            </a:solidFill>
            <a:prstDash val="solid"/>
            <a:tailEnd type="arrow"/>
          </a:ln>
        </p:spPr>
      </p:cxnSp>
      <p:sp>
        <p:nvSpPr>
          <p:cNvPr id="17" name="TextBox 16"/>
          <p:cNvSpPr txBox="1"/>
          <p:nvPr/>
        </p:nvSpPr>
        <p:spPr>
          <a:xfrm>
            <a:off x="4857840" y="5292720"/>
            <a:ext cx="1089000" cy="58428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Sans" pitchFamily="18"/>
                <a:ea typeface="WenQuanYi Micro Hei" pitchFamily="2"/>
                <a:cs typeface="Lohit Devanagari" pitchFamily="2"/>
              </a:rPr>
              <a:t>“key”</a:t>
            </a:r>
          </a:p>
        </p:txBody>
      </p:sp>
      <p:sp>
        <p:nvSpPr>
          <p:cNvPr id="18" name="TextBox 17"/>
          <p:cNvSpPr txBox="1"/>
          <p:nvPr/>
        </p:nvSpPr>
        <p:spPr>
          <a:xfrm>
            <a:off x="7571520" y="5275440"/>
            <a:ext cx="1470239" cy="58428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Sans" pitchFamily="18"/>
                <a:ea typeface="WenQuanYi Micro Hei" pitchFamily="2"/>
                <a:cs typeface="Lohit Devanagari" pitchFamily="2"/>
              </a:rPr>
              <a:t>“value”</a:t>
            </a:r>
          </a:p>
        </p:txBody>
      </p:sp>
      <p:cxnSp>
        <p:nvCxnSpPr>
          <p:cNvPr id="19" name="Straight Arrow Connector 18"/>
          <p:cNvCxnSpPr>
            <a:stCxn id="17" idx="0"/>
            <a:endCxn id="3" idx="2"/>
          </p:cNvCxnSpPr>
          <p:nvPr/>
        </p:nvCxnSpPr>
        <p:spPr>
          <a:xfrm flipV="1">
            <a:off x="5402340" y="4477679"/>
            <a:ext cx="487260" cy="815041"/>
          </a:xfrm>
          <a:prstGeom prst="straightConnector1">
            <a:avLst/>
          </a:prstGeom>
          <a:noFill/>
          <a:ln w="18000">
            <a:solidFill>
              <a:srgbClr val="00FFFF"/>
            </a:solidFill>
            <a:prstDash val="solid"/>
            <a:tailEnd type="arrow"/>
          </a:ln>
        </p:spPr>
      </p:cxnSp>
      <p:cxnSp>
        <p:nvCxnSpPr>
          <p:cNvPr id="20" name="Straight Arrow Connector 19"/>
          <p:cNvCxnSpPr>
            <a:stCxn id="25" idx="0"/>
            <a:endCxn id="11" idx="2"/>
          </p:cNvCxnSpPr>
          <p:nvPr/>
        </p:nvCxnSpPr>
        <p:spPr>
          <a:xfrm flipH="1" flipV="1">
            <a:off x="6712560" y="4477679"/>
            <a:ext cx="2700" cy="806401"/>
          </a:xfrm>
          <a:prstGeom prst="straightConnector1">
            <a:avLst/>
          </a:prstGeom>
          <a:noFill/>
          <a:ln w="18000">
            <a:solidFill>
              <a:srgbClr val="00FFFF"/>
            </a:solidFill>
            <a:prstDash val="solid"/>
            <a:tailEnd type="arrow"/>
          </a:ln>
        </p:spPr>
      </p:cxnSp>
      <p:cxnSp>
        <p:nvCxnSpPr>
          <p:cNvPr id="21" name="Straight Arrow Connector 20"/>
          <p:cNvCxnSpPr>
            <a:endCxn id="10" idx="2"/>
          </p:cNvCxnSpPr>
          <p:nvPr/>
        </p:nvCxnSpPr>
        <p:spPr>
          <a:xfrm flipH="1" flipV="1">
            <a:off x="7809840" y="4477680"/>
            <a:ext cx="496800" cy="797760"/>
          </a:xfrm>
          <a:prstGeom prst="straightConnector1">
            <a:avLst/>
          </a:prstGeom>
          <a:noFill/>
          <a:ln w="18000">
            <a:solidFill>
              <a:srgbClr val="00FFFF"/>
            </a:solidFill>
            <a:prstDash val="solid"/>
            <a:tailEnd type="arrow"/>
          </a:ln>
        </p:spPr>
      </p:cxnSp>
      <p:cxnSp>
        <p:nvCxnSpPr>
          <p:cNvPr id="22" name="Straight Arrow Connector 21"/>
          <p:cNvCxnSpPr>
            <a:stCxn id="12" idx="3"/>
            <a:endCxn id="13" idx="1"/>
          </p:cNvCxnSpPr>
          <p:nvPr/>
        </p:nvCxnSpPr>
        <p:spPr>
          <a:xfrm flipV="1">
            <a:off x="1778398" y="2696220"/>
            <a:ext cx="1640162" cy="17280"/>
          </a:xfrm>
          <a:prstGeom prst="straightConnector1">
            <a:avLst/>
          </a:prstGeom>
          <a:noFill/>
          <a:ln w="18000">
            <a:solidFill>
              <a:srgbClr val="800080"/>
            </a:solidFill>
            <a:prstDash val="solid"/>
            <a:tailEnd type="arrow"/>
          </a:ln>
        </p:spPr>
      </p:cxnSp>
      <p:sp>
        <p:nvSpPr>
          <p:cNvPr id="23" name="TextBox 22"/>
          <p:cNvSpPr txBox="1"/>
          <p:nvPr/>
        </p:nvSpPr>
        <p:spPr>
          <a:xfrm>
            <a:off x="2498760" y="2412720"/>
            <a:ext cx="199080" cy="58428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Sans" pitchFamily="18"/>
                <a:ea typeface="WenQuanYi Micro Hei" pitchFamily="2"/>
                <a:cs typeface="Lohit Devanagari" pitchFamily="2"/>
              </a:rPr>
              <a:t>:</a:t>
            </a:r>
          </a:p>
        </p:txBody>
      </p:sp>
      <p:cxnSp>
        <p:nvCxnSpPr>
          <p:cNvPr id="24" name="Straight Arrow Connector 23"/>
          <p:cNvCxnSpPr>
            <a:stCxn id="17" idx="3"/>
            <a:endCxn id="18" idx="1"/>
          </p:cNvCxnSpPr>
          <p:nvPr/>
        </p:nvCxnSpPr>
        <p:spPr>
          <a:xfrm flipV="1">
            <a:off x="5946840" y="5567580"/>
            <a:ext cx="1624680" cy="17280"/>
          </a:xfrm>
          <a:prstGeom prst="straightConnector1">
            <a:avLst/>
          </a:prstGeom>
          <a:noFill/>
          <a:ln w="18000">
            <a:solidFill>
              <a:srgbClr val="800080"/>
            </a:solidFill>
            <a:prstDash val="solid"/>
            <a:tailEnd type="arrow"/>
          </a:ln>
        </p:spPr>
      </p:cxnSp>
      <p:sp>
        <p:nvSpPr>
          <p:cNvPr id="25" name="TextBox 24"/>
          <p:cNvSpPr txBox="1"/>
          <p:nvPr/>
        </p:nvSpPr>
        <p:spPr>
          <a:xfrm>
            <a:off x="6615720" y="5284080"/>
            <a:ext cx="199080" cy="58428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Sans" pitchFamily="18"/>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name="page388">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pPr lvl="0"/>
            <a:fld id="{EFF7153E-6B49-4E57-9BBC-C3ADB614EC64}" type="slidenum">
              <a:t>388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Using a dictionary </a:t>
            </a:r>
            <a:r>
              <a:rPr lang="en-GB">
                <a:latin typeface="Liberation Sans" pitchFamily="34"/>
              </a:rPr>
              <a:t>—</a:t>
            </a:r>
            <a:r>
              <a:rPr lang="en-GB"/>
              <a:t> 1</a:t>
            </a:r>
          </a:p>
        </p:txBody>
      </p:sp>
      <p:sp>
        <p:nvSpPr>
          <p:cNvPr id="3" name="TextBox 2"/>
          <p:cNvSpPr txBox="1"/>
          <p:nvPr/>
        </p:nvSpPr>
        <p:spPr>
          <a:xfrm>
            <a:off x="501840" y="24472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3360" y="2447280"/>
            <a:ext cx="7941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en_to_es = { 'cat':'gato' , 'dog':'perro' }</a:t>
            </a:r>
          </a:p>
        </p:txBody>
      </p:sp>
      <p:sp>
        <p:nvSpPr>
          <p:cNvPr id="5" name="TextBox 4"/>
          <p:cNvSpPr txBox="1"/>
          <p:nvPr/>
        </p:nvSpPr>
        <p:spPr>
          <a:xfrm>
            <a:off x="501840" y="424727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6" name="TextBox 5"/>
          <p:cNvSpPr txBox="1"/>
          <p:nvPr/>
        </p:nvSpPr>
        <p:spPr>
          <a:xfrm>
            <a:off x="1233360" y="4247279"/>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en_to_es['cat']</a:t>
            </a:r>
          </a:p>
        </p:txBody>
      </p:sp>
      <p:sp>
        <p:nvSpPr>
          <p:cNvPr id="7" name="TextBox 6"/>
          <p:cNvSpPr txBox="1"/>
          <p:nvPr/>
        </p:nvSpPr>
        <p:spPr>
          <a:xfrm>
            <a:off x="501840" y="4967279"/>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'gato'</a:t>
            </a:r>
          </a:p>
        </p:txBody>
      </p:sp>
      <p:sp>
        <p:nvSpPr>
          <p:cNvPr id="8" name="TextBox 7"/>
          <p:cNvSpPr txBox="1"/>
          <p:nvPr/>
        </p:nvSpPr>
        <p:spPr>
          <a:xfrm>
            <a:off x="6621840" y="3167279"/>
            <a:ext cx="31237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Creating the dictionary</a:t>
            </a:r>
          </a:p>
        </p:txBody>
      </p:sp>
      <p:cxnSp>
        <p:nvCxnSpPr>
          <p:cNvPr id="9" name="Elbow Connector 8"/>
          <p:cNvCxnSpPr>
            <a:stCxn id="8" idx="1"/>
          </p:cNvCxnSpPr>
          <p:nvPr/>
        </p:nvCxnSpPr>
        <p:spPr>
          <a:xfrm flipH="1" flipV="1">
            <a:off x="5203800" y="2865600"/>
            <a:ext cx="1418040" cy="507600"/>
          </a:xfrm>
          <a:prstGeom prst="bentConnector3">
            <a:avLst/>
          </a:prstGeom>
          <a:noFill/>
          <a:ln w="18000">
            <a:solidFill>
              <a:srgbClr val="00FFFF"/>
            </a:solidFill>
            <a:prstDash val="solid"/>
            <a:tailEnd type="arrow"/>
          </a:ln>
        </p:spPr>
      </p:cxnSp>
      <p:sp>
        <p:nvSpPr>
          <p:cNvPr id="10" name="TextBox 9"/>
          <p:cNvSpPr txBox="1"/>
          <p:nvPr/>
        </p:nvSpPr>
        <p:spPr>
          <a:xfrm>
            <a:off x="6613200" y="4251600"/>
            <a:ext cx="27504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Using the dictionary</a:t>
            </a:r>
          </a:p>
        </p:txBody>
      </p:sp>
      <p:cxnSp>
        <p:nvCxnSpPr>
          <p:cNvPr id="11" name="Straight Arrow Connector 10"/>
          <p:cNvCxnSpPr>
            <a:stCxn id="10" idx="1"/>
            <a:endCxn id="6" idx="3"/>
          </p:cNvCxnSpPr>
          <p:nvPr/>
        </p:nvCxnSpPr>
        <p:spPr>
          <a:xfrm flipH="1" flipV="1">
            <a:off x="4050720" y="4456439"/>
            <a:ext cx="2562480" cy="1261"/>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name="page389">
    <p:spTree>
      <p:nvGrpSpPr>
        <p:cNvPr id="1" name=""/>
        <p:cNvGrpSpPr/>
        <p:nvPr/>
      </p:nvGrpSpPr>
      <p:grpSpPr>
        <a:xfrm>
          <a:off x="0" y="0"/>
          <a:ext cx="0" cy="0"/>
          <a:chOff x="0" y="0"/>
          <a:chExt cx="0" cy="0"/>
        </a:xfrm>
      </p:grpSpPr>
      <p:sp>
        <p:nvSpPr>
          <p:cNvPr id="18" name="Slide Number Placeholder 1"/>
          <p:cNvSpPr>
            <a:spLocks noGrp="1"/>
          </p:cNvSpPr>
          <p:nvPr>
            <p:ph type="sldNum" sz="quarter" idx="10"/>
          </p:nvPr>
        </p:nvSpPr>
        <p:spPr/>
        <p:txBody>
          <a:bodyPr/>
          <a:lstStyle/>
          <a:p>
            <a:pPr lvl="0"/>
            <a:fld id="{A49E65F7-EE8A-4BE3-AFEE-FE89249A36B2}" type="slidenum">
              <a:t>389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Using a dictionary </a:t>
            </a:r>
            <a:r>
              <a:rPr lang="en-GB">
                <a:latin typeface="Liberation Sans" pitchFamily="34"/>
              </a:rPr>
              <a:t>—</a:t>
            </a:r>
            <a:r>
              <a:rPr lang="en-GB"/>
              <a:t> 2</a:t>
            </a:r>
          </a:p>
        </p:txBody>
      </p:sp>
      <p:sp>
        <p:nvSpPr>
          <p:cNvPr id="3" name="TextBox 2"/>
          <p:cNvSpPr txBox="1"/>
          <p:nvPr/>
        </p:nvSpPr>
        <p:spPr>
          <a:xfrm>
            <a:off x="513360" y="3887279"/>
            <a:ext cx="2267280" cy="5904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Mono" pitchFamily="49"/>
                <a:ea typeface="WenQuanYi Micro Hei" pitchFamily="2"/>
                <a:cs typeface="Lohit Devanagari" pitchFamily="2"/>
              </a:rPr>
              <a:t>en_to_es</a:t>
            </a:r>
          </a:p>
        </p:txBody>
      </p:sp>
      <p:sp>
        <p:nvSpPr>
          <p:cNvPr id="4" name="TextBox 3"/>
          <p:cNvSpPr txBox="1"/>
          <p:nvPr/>
        </p:nvSpPr>
        <p:spPr>
          <a:xfrm>
            <a:off x="4542479" y="3887279"/>
            <a:ext cx="347040" cy="59040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Mono" pitchFamily="49"/>
                <a:ea typeface="WenQuanYi Micro Hei" pitchFamily="2"/>
                <a:cs typeface="Lohit Devanagari" pitchFamily="2"/>
              </a:rPr>
              <a:t>]</a:t>
            </a:r>
          </a:p>
        </p:txBody>
      </p:sp>
      <p:sp>
        <p:nvSpPr>
          <p:cNvPr id="5" name="TextBox 4"/>
          <p:cNvSpPr txBox="1"/>
          <p:nvPr/>
        </p:nvSpPr>
        <p:spPr>
          <a:xfrm>
            <a:off x="3076560" y="3887279"/>
            <a:ext cx="1444319" cy="5904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Mono" pitchFamily="49"/>
                <a:ea typeface="WenQuanYi Micro Hei" pitchFamily="2"/>
                <a:cs typeface="Lohit Devanagari" pitchFamily="2"/>
              </a:rPr>
              <a:t>'cat'</a:t>
            </a:r>
          </a:p>
        </p:txBody>
      </p:sp>
      <p:sp>
        <p:nvSpPr>
          <p:cNvPr id="6" name="TextBox 5"/>
          <p:cNvSpPr txBox="1"/>
          <p:nvPr/>
        </p:nvSpPr>
        <p:spPr>
          <a:xfrm>
            <a:off x="2707920" y="3887279"/>
            <a:ext cx="347040" cy="59040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7936560" y="3887279"/>
            <a:ext cx="1718640" cy="5904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Mono" pitchFamily="49"/>
                <a:ea typeface="WenQuanYi Micro Hei" pitchFamily="2"/>
                <a:cs typeface="Lohit Devanagari" pitchFamily="2"/>
              </a:rPr>
              <a:t>'gato'</a:t>
            </a:r>
          </a:p>
        </p:txBody>
      </p:sp>
      <p:sp>
        <p:nvSpPr>
          <p:cNvPr id="8" name="Straight Connector 7"/>
          <p:cNvSpPr/>
          <p:nvPr/>
        </p:nvSpPr>
        <p:spPr>
          <a:xfrm>
            <a:off x="5625000" y="4182479"/>
            <a:ext cx="1904760" cy="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9" name="TextBox 8"/>
          <p:cNvSpPr txBox="1"/>
          <p:nvPr/>
        </p:nvSpPr>
        <p:spPr>
          <a:xfrm>
            <a:off x="631440" y="5687279"/>
            <a:ext cx="2029680" cy="58428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Sans" pitchFamily="18"/>
                <a:ea typeface="WenQuanYi Micro Hei" pitchFamily="2"/>
                <a:cs typeface="Lohit Devanagari" pitchFamily="2"/>
              </a:rPr>
              <a:t>dictionary</a:t>
            </a:r>
          </a:p>
        </p:txBody>
      </p:sp>
      <p:cxnSp>
        <p:nvCxnSpPr>
          <p:cNvPr id="10" name="Straight Arrow Connector 9"/>
          <p:cNvCxnSpPr/>
          <p:nvPr/>
        </p:nvCxnSpPr>
        <p:spPr>
          <a:xfrm flipV="1">
            <a:off x="1646280" y="4477680"/>
            <a:ext cx="720" cy="1209599"/>
          </a:xfrm>
          <a:prstGeom prst="straightConnector1">
            <a:avLst/>
          </a:prstGeom>
          <a:noFill/>
          <a:ln w="18000">
            <a:solidFill>
              <a:srgbClr val="00FFFF"/>
            </a:solidFill>
            <a:prstDash val="solid"/>
            <a:tailEnd type="arrow"/>
          </a:ln>
        </p:spPr>
      </p:cxnSp>
      <p:sp>
        <p:nvSpPr>
          <p:cNvPr id="11" name="TextBox 10"/>
          <p:cNvSpPr txBox="1"/>
          <p:nvPr/>
        </p:nvSpPr>
        <p:spPr>
          <a:xfrm>
            <a:off x="3406680" y="5687279"/>
            <a:ext cx="784439" cy="58428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Sans" pitchFamily="18"/>
                <a:ea typeface="WenQuanYi Micro Hei" pitchFamily="2"/>
                <a:cs typeface="Lohit Devanagari" pitchFamily="2"/>
              </a:rPr>
              <a:t>key</a:t>
            </a:r>
          </a:p>
        </p:txBody>
      </p:sp>
      <p:cxnSp>
        <p:nvCxnSpPr>
          <p:cNvPr id="12" name="Straight Arrow Connector 11"/>
          <p:cNvCxnSpPr>
            <a:endCxn id="5" idx="2"/>
          </p:cNvCxnSpPr>
          <p:nvPr/>
        </p:nvCxnSpPr>
        <p:spPr>
          <a:xfrm flipV="1">
            <a:off x="3798720" y="4477680"/>
            <a:ext cx="0" cy="1209599"/>
          </a:xfrm>
          <a:prstGeom prst="straightConnector1">
            <a:avLst/>
          </a:prstGeom>
          <a:noFill/>
          <a:ln w="18000">
            <a:solidFill>
              <a:srgbClr val="00FFFF"/>
            </a:solidFill>
            <a:prstDash val="solid"/>
            <a:tailEnd type="arrow"/>
          </a:ln>
        </p:spPr>
      </p:cxnSp>
      <p:sp>
        <p:nvSpPr>
          <p:cNvPr id="13" name="TextBox 12"/>
          <p:cNvSpPr txBox="1"/>
          <p:nvPr/>
        </p:nvSpPr>
        <p:spPr>
          <a:xfrm>
            <a:off x="8212320" y="5678640"/>
            <a:ext cx="1165320" cy="58428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latin typeface="Liberation Sans" pitchFamily="18"/>
                <a:ea typeface="WenQuanYi Micro Hei" pitchFamily="2"/>
                <a:cs typeface="Lohit Devanagari" pitchFamily="2"/>
              </a:rPr>
              <a:t>value</a:t>
            </a:r>
          </a:p>
        </p:txBody>
      </p:sp>
      <p:cxnSp>
        <p:nvCxnSpPr>
          <p:cNvPr id="14" name="Straight Arrow Connector 13"/>
          <p:cNvCxnSpPr>
            <a:stCxn id="13" idx="0"/>
            <a:endCxn id="7" idx="2"/>
          </p:cNvCxnSpPr>
          <p:nvPr/>
        </p:nvCxnSpPr>
        <p:spPr>
          <a:xfrm flipV="1">
            <a:off x="8794980" y="4477679"/>
            <a:ext cx="900" cy="1200961"/>
          </a:xfrm>
          <a:prstGeom prst="straightConnector1">
            <a:avLst/>
          </a:prstGeom>
          <a:noFill/>
          <a:ln w="18000">
            <a:solidFill>
              <a:srgbClr val="00FFFF"/>
            </a:solidFill>
            <a:prstDash val="solid"/>
            <a:tailEnd type="arrow"/>
          </a:ln>
        </p:spPr>
      </p:cxnSp>
      <p:sp>
        <p:nvSpPr>
          <p:cNvPr id="15" name="TextBox 14"/>
          <p:cNvSpPr txBox="1"/>
          <p:nvPr/>
        </p:nvSpPr>
        <p:spPr>
          <a:xfrm>
            <a:off x="2066040" y="2078640"/>
            <a:ext cx="3477240" cy="58428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1" i="0" u="none" strike="noStrike" kern="1200">
                <a:ln>
                  <a:noFill/>
                </a:ln>
                <a:latin typeface="Liberation Sans" pitchFamily="18"/>
                <a:ea typeface="WenQuanYi Micro Hei" pitchFamily="2"/>
                <a:cs typeface="Lohit Devanagari" pitchFamily="2"/>
              </a:rPr>
              <a:t>Square</a:t>
            </a:r>
            <a:r>
              <a:rPr lang="en-GB" sz="3600" b="0" i="0" u="none" strike="noStrike" kern="1200">
                <a:ln>
                  <a:noFill/>
                </a:ln>
                <a:latin typeface="Liberation Sans" pitchFamily="18"/>
                <a:ea typeface="WenQuanYi Micro Hei" pitchFamily="2"/>
                <a:cs typeface="Lohit Devanagari" pitchFamily="2"/>
              </a:rPr>
              <a:t> brackets</a:t>
            </a:r>
          </a:p>
        </p:txBody>
      </p:sp>
      <p:cxnSp>
        <p:nvCxnSpPr>
          <p:cNvPr id="16" name="Elbow Connector 15"/>
          <p:cNvCxnSpPr>
            <a:endCxn id="6" idx="0"/>
          </p:cNvCxnSpPr>
          <p:nvPr/>
        </p:nvCxnSpPr>
        <p:spPr>
          <a:xfrm flipH="1">
            <a:off x="2881440" y="2662920"/>
            <a:ext cx="923040" cy="1224359"/>
          </a:xfrm>
          <a:prstGeom prst="bentConnector3">
            <a:avLst/>
          </a:prstGeom>
          <a:noFill/>
          <a:ln w="18000">
            <a:solidFill>
              <a:srgbClr val="00FFFF"/>
            </a:solidFill>
            <a:prstDash val="solid"/>
            <a:tailEnd type="arrow"/>
          </a:ln>
        </p:spPr>
      </p:cxnSp>
      <p:cxnSp>
        <p:nvCxnSpPr>
          <p:cNvPr id="17" name="Elbow Connector 16"/>
          <p:cNvCxnSpPr>
            <a:stCxn id="15" idx="2"/>
            <a:endCxn id="4" idx="0"/>
          </p:cNvCxnSpPr>
          <p:nvPr/>
        </p:nvCxnSpPr>
        <p:spPr>
          <a:xfrm rot="16200000" flipH="1">
            <a:off x="3648150" y="2819429"/>
            <a:ext cx="1224359" cy="911339"/>
          </a:xfrm>
          <a:prstGeom prst="bentConnector3">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pPr lvl="0"/>
            <a:fld id="{EB64550A-47AB-4820-BD67-44FEF73497AC}" type="slidenum">
              <a:t>39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It’s still just text!</a:t>
            </a:r>
          </a:p>
        </p:txBody>
      </p:sp>
      <p:sp>
        <p:nvSpPr>
          <p:cNvPr id="3" name="TextBox 2"/>
          <p:cNvSpPr txBox="1"/>
          <p:nvPr/>
        </p:nvSpPr>
        <p:spPr>
          <a:xfrm>
            <a:off x="468720" y="25221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188719" y="2522160"/>
            <a:ext cx="3000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'Hello,\nworld!'</a:t>
            </a:r>
          </a:p>
        </p:txBody>
      </p:sp>
      <p:sp>
        <p:nvSpPr>
          <p:cNvPr id="5" name="TextBox 4"/>
          <p:cNvSpPr txBox="1"/>
          <p:nvPr/>
        </p:nvSpPr>
        <p:spPr>
          <a:xfrm>
            <a:off x="468720" y="324216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'Hello</a:t>
            </a:r>
          </a:p>
        </p:txBody>
      </p:sp>
      <p:sp>
        <p:nvSpPr>
          <p:cNvPr id="6" name="TextBox 5"/>
          <p:cNvSpPr txBox="1"/>
          <p:nvPr/>
        </p:nvSpPr>
        <p:spPr>
          <a:xfrm>
            <a:off x="468720" y="5042160"/>
            <a:ext cx="62136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1188719" y="5042160"/>
            <a:ext cx="171864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0000"/>
                </a:solidFill>
                <a:latin typeface="Liberation Mono" pitchFamily="49"/>
                <a:ea typeface="Liberation Mono" pitchFamily="49"/>
                <a:cs typeface="Liberation Mono" pitchFamily="49"/>
              </a:rPr>
              <a:t>'''</a:t>
            </a:r>
            <a:r>
              <a:rPr lang="en-GB" sz="2400" b="1" i="0" u="none" strike="noStrike" kern="1200">
                <a:ln>
                  <a:noFill/>
                </a:ln>
                <a:latin typeface="Liberation Mono" pitchFamily="49"/>
                <a:ea typeface="Liberation Mono" pitchFamily="49"/>
                <a:cs typeface="Liberation Mono" pitchFamily="49"/>
              </a:rPr>
              <a:t>Hello,</a:t>
            </a:r>
          </a:p>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world!'</a:t>
            </a:r>
            <a:r>
              <a:rPr lang="en-GB" sz="2400" b="1" i="0" u="none" strike="noStrike" kern="1200">
                <a:ln>
                  <a:noFill/>
                </a:ln>
                <a:solidFill>
                  <a:srgbClr val="000000"/>
                </a:solidFill>
                <a:latin typeface="Liberation Mono" pitchFamily="49"/>
                <a:ea typeface="Liberation Mono" pitchFamily="49"/>
                <a:cs typeface="Liberation Mono" pitchFamily="49"/>
              </a:rPr>
              <a:t>''</a:t>
            </a:r>
          </a:p>
        </p:txBody>
      </p:sp>
      <p:sp>
        <p:nvSpPr>
          <p:cNvPr id="8" name="TextBox 7"/>
          <p:cNvSpPr txBox="1"/>
          <p:nvPr/>
        </p:nvSpPr>
        <p:spPr>
          <a:xfrm>
            <a:off x="468720" y="612216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'Hello\nworld'</a:t>
            </a:r>
          </a:p>
        </p:txBody>
      </p:sp>
      <p:sp>
        <p:nvSpPr>
          <p:cNvPr id="9" name="TextBox 8"/>
          <p:cNvSpPr txBox="1"/>
          <p:nvPr/>
        </p:nvSpPr>
        <p:spPr>
          <a:xfrm>
            <a:off x="1931759" y="324216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world'</a:t>
            </a:r>
          </a:p>
        </p:txBody>
      </p:sp>
      <p:sp>
        <p:nvSpPr>
          <p:cNvPr id="10" name="TextBox 9"/>
          <p:cNvSpPr txBox="1"/>
          <p:nvPr/>
        </p:nvSpPr>
        <p:spPr>
          <a:xfrm>
            <a:off x="1565999" y="3242160"/>
            <a:ext cx="43848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a:t>
            </a:r>
          </a:p>
        </p:txBody>
      </p:sp>
      <p:sp>
        <p:nvSpPr>
          <p:cNvPr id="11" name="TextBox 10"/>
          <p:cNvSpPr txBox="1"/>
          <p:nvPr/>
        </p:nvSpPr>
        <p:spPr>
          <a:xfrm>
            <a:off x="5891760" y="3602160"/>
            <a:ext cx="380196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Python uses \n to represent</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line breaks in strings.</a:t>
            </a:r>
          </a:p>
        </p:txBody>
      </p:sp>
      <p:cxnSp>
        <p:nvCxnSpPr>
          <p:cNvPr id="12" name="Elbow Connector 11"/>
          <p:cNvCxnSpPr>
            <a:endCxn id="10" idx="2"/>
          </p:cNvCxnSpPr>
          <p:nvPr/>
        </p:nvCxnSpPr>
        <p:spPr>
          <a:xfrm flipH="1" flipV="1">
            <a:off x="1785240" y="3660479"/>
            <a:ext cx="4106520" cy="317521"/>
          </a:xfrm>
          <a:prstGeom prst="bentConnector3">
            <a:avLst/>
          </a:prstGeom>
          <a:noFill/>
          <a:ln w="18000">
            <a:solidFill>
              <a:srgbClr val="00FFFF"/>
            </a:solidFill>
            <a:prstDash val="solid"/>
            <a:tailEnd type="arrow"/>
          </a:ln>
        </p:spPr>
      </p:cxnSp>
      <p:sp>
        <p:nvSpPr>
          <p:cNvPr id="13" name="TextBox 12"/>
          <p:cNvSpPr txBox="1"/>
          <p:nvPr/>
        </p:nvSpPr>
        <p:spPr>
          <a:xfrm>
            <a:off x="5868720" y="6122160"/>
            <a:ext cx="24793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1" u="none" strike="noStrike" kern="1200">
                <a:ln>
                  <a:noFill/>
                </a:ln>
                <a:latin typeface="Liberation Sans" pitchFamily="18"/>
                <a:ea typeface="WenQuanYi Micro Hei" pitchFamily="2"/>
                <a:cs typeface="Lohit Devanagari" pitchFamily="2"/>
              </a:rPr>
              <a:t>Exactly</a:t>
            </a:r>
            <a:r>
              <a:rPr lang="en-GB" sz="2400" b="0" i="0" u="none" strike="noStrike" kern="1200">
                <a:ln>
                  <a:noFill/>
                </a:ln>
                <a:latin typeface="Liberation Sans" pitchFamily="18"/>
                <a:ea typeface="WenQuanYi Micro Hei" pitchFamily="2"/>
                <a:cs typeface="Lohit Devanagari" pitchFamily="2"/>
              </a:rPr>
              <a:t> the same!</a:t>
            </a:r>
          </a:p>
        </p:txBody>
      </p:sp>
      <p:cxnSp>
        <p:nvCxnSpPr>
          <p:cNvPr id="14" name="Straight Arrow Connector 13"/>
          <p:cNvCxnSpPr>
            <a:stCxn id="13" idx="1"/>
            <a:endCxn id="8" idx="3"/>
          </p:cNvCxnSpPr>
          <p:nvPr/>
        </p:nvCxnSpPr>
        <p:spPr>
          <a:xfrm flipH="1">
            <a:off x="3103200" y="6328260"/>
            <a:ext cx="2765520" cy="306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name="page390">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pPr lvl="0"/>
            <a:fld id="{41C787FE-3290-4DA1-BE66-8A5F02BACDC2}" type="slidenum">
              <a:t>390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Missing keys</a:t>
            </a:r>
          </a:p>
        </p:txBody>
      </p:sp>
      <p:sp>
        <p:nvSpPr>
          <p:cNvPr id="3" name="TextBox 2"/>
          <p:cNvSpPr txBox="1"/>
          <p:nvPr/>
        </p:nvSpPr>
        <p:spPr>
          <a:xfrm>
            <a:off x="502200" y="20872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3720" y="2087280"/>
            <a:ext cx="7941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en_to_es = { 'cat':'gato' , 'dog':'perro' }</a:t>
            </a:r>
          </a:p>
        </p:txBody>
      </p:sp>
      <p:sp>
        <p:nvSpPr>
          <p:cNvPr id="5" name="TextBox 4"/>
          <p:cNvSpPr txBox="1"/>
          <p:nvPr/>
        </p:nvSpPr>
        <p:spPr>
          <a:xfrm>
            <a:off x="502200" y="316727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6" name="TextBox 5"/>
          <p:cNvSpPr txBox="1"/>
          <p:nvPr/>
        </p:nvSpPr>
        <p:spPr>
          <a:xfrm>
            <a:off x="1233720" y="3167279"/>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en_to_es['dog']</a:t>
            </a:r>
          </a:p>
        </p:txBody>
      </p:sp>
      <p:sp>
        <p:nvSpPr>
          <p:cNvPr id="7" name="TextBox 6"/>
          <p:cNvSpPr txBox="1"/>
          <p:nvPr/>
        </p:nvSpPr>
        <p:spPr>
          <a:xfrm>
            <a:off x="502200" y="3887279"/>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'perro'</a:t>
            </a:r>
          </a:p>
        </p:txBody>
      </p:sp>
      <p:sp>
        <p:nvSpPr>
          <p:cNvPr id="8" name="TextBox 7"/>
          <p:cNvSpPr txBox="1"/>
          <p:nvPr/>
        </p:nvSpPr>
        <p:spPr>
          <a:xfrm>
            <a:off x="502200" y="496727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9" name="TextBox 8"/>
          <p:cNvSpPr txBox="1"/>
          <p:nvPr/>
        </p:nvSpPr>
        <p:spPr>
          <a:xfrm>
            <a:off x="1233720" y="4967279"/>
            <a:ext cx="3183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en_to_es['mouse']</a:t>
            </a:r>
          </a:p>
        </p:txBody>
      </p:sp>
      <p:sp>
        <p:nvSpPr>
          <p:cNvPr id="10" name="TextBox 9"/>
          <p:cNvSpPr txBox="1"/>
          <p:nvPr/>
        </p:nvSpPr>
        <p:spPr>
          <a:xfrm>
            <a:off x="502200" y="5687279"/>
            <a:ext cx="684216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Traceback (most recent call last):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File "&lt;stdin&gt;", line 1, in &lt;module&gt;</a:t>
            </a:r>
          </a:p>
        </p:txBody>
      </p:sp>
      <p:sp>
        <p:nvSpPr>
          <p:cNvPr id="11" name="TextBox 10"/>
          <p:cNvSpPr txBox="1"/>
          <p:nvPr/>
        </p:nvSpPr>
        <p:spPr>
          <a:xfrm>
            <a:off x="502200" y="6379200"/>
            <a:ext cx="318312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KeyError: 'mouse'</a:t>
            </a:r>
          </a:p>
        </p:txBody>
      </p:sp>
      <p:sp>
        <p:nvSpPr>
          <p:cNvPr id="12" name="TextBox 11"/>
          <p:cNvSpPr txBox="1"/>
          <p:nvPr/>
        </p:nvSpPr>
        <p:spPr>
          <a:xfrm>
            <a:off x="7341840" y="6378840"/>
            <a:ext cx="20721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Error message</a:t>
            </a:r>
          </a:p>
        </p:txBody>
      </p:sp>
      <p:cxnSp>
        <p:nvCxnSpPr>
          <p:cNvPr id="13" name="Straight Arrow Connector 12"/>
          <p:cNvCxnSpPr>
            <a:stCxn id="12" idx="1"/>
            <a:endCxn id="11" idx="3"/>
          </p:cNvCxnSpPr>
          <p:nvPr/>
        </p:nvCxnSpPr>
        <p:spPr>
          <a:xfrm flipH="1">
            <a:off x="3685320" y="6584940"/>
            <a:ext cx="3656520" cy="3420"/>
          </a:xfrm>
          <a:prstGeom prst="straightConnector1">
            <a:avLst/>
          </a:prstGeom>
          <a:noFill/>
          <a:ln w="18000">
            <a:solidFill>
              <a:srgbClr val="00FFFF"/>
            </a:solidFill>
            <a:prstDash val="solid"/>
            <a:tailEnd type="arrow"/>
          </a:ln>
        </p:spPr>
      </p:cxnSp>
      <p:sp>
        <p:nvSpPr>
          <p:cNvPr id="14" name="TextBox 13"/>
          <p:cNvSpPr txBox="1"/>
          <p:nvPr/>
        </p:nvSpPr>
        <p:spPr>
          <a:xfrm>
            <a:off x="5034600" y="3167279"/>
            <a:ext cx="878759" cy="11116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7200" b="0" i="0" u="none" strike="noStrike" kern="1200">
                <a:ln>
                  <a:noFill/>
                </a:ln>
                <a:solidFill>
                  <a:srgbClr val="008000"/>
                </a:solidFill>
                <a:latin typeface="Liberation Sans" pitchFamily="18"/>
                <a:ea typeface="WenQuanYi Micro Hei" pitchFamily="2"/>
                <a:cs typeface="Lohit Devanagari" pitchFamily="2"/>
              </a:rPr>
              <a:t>✓</a:t>
            </a:r>
          </a:p>
        </p:txBody>
      </p:sp>
      <p:sp>
        <p:nvSpPr>
          <p:cNvPr id="15" name="TextBox 14"/>
          <p:cNvSpPr txBox="1"/>
          <p:nvPr/>
        </p:nvSpPr>
        <p:spPr>
          <a:xfrm>
            <a:off x="4959360" y="4967279"/>
            <a:ext cx="702000" cy="11116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7200" b="0" i="0" u="none" strike="noStrike" kern="1200">
                <a:ln>
                  <a:noFill/>
                </a:ln>
                <a:solidFill>
                  <a:srgbClr val="800000"/>
                </a:solidFill>
                <a:latin typeface="Liberation Sans" pitchFamily="18"/>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name="page391">
    <p:spTree>
      <p:nvGrpSpPr>
        <p:cNvPr id="1" name=""/>
        <p:cNvGrpSpPr/>
        <p:nvPr/>
      </p:nvGrpSpPr>
      <p:grpSpPr>
        <a:xfrm>
          <a:off x="0" y="0"/>
          <a:ext cx="0" cy="0"/>
          <a:chOff x="0" y="0"/>
          <a:chExt cx="0" cy="0"/>
        </a:xfrm>
      </p:grpSpPr>
      <p:sp>
        <p:nvSpPr>
          <p:cNvPr id="27" name="Slide Number Placeholder 1"/>
          <p:cNvSpPr>
            <a:spLocks noGrp="1"/>
          </p:cNvSpPr>
          <p:nvPr>
            <p:ph type="sldNum" sz="quarter" idx="10"/>
          </p:nvPr>
        </p:nvSpPr>
        <p:spPr/>
        <p:txBody>
          <a:bodyPr/>
          <a:lstStyle/>
          <a:p>
            <a:pPr lvl="0"/>
            <a:fld id="{4EA49683-1A1A-4A66-A68A-238A1AFFECA2}" type="slidenum">
              <a:t>391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Dictionaries are one-way</a:t>
            </a:r>
          </a:p>
        </p:txBody>
      </p:sp>
      <p:sp>
        <p:nvSpPr>
          <p:cNvPr id="3" name="Freeform 2"/>
          <p:cNvSpPr/>
          <p:nvPr/>
        </p:nvSpPr>
        <p:spPr>
          <a:xfrm>
            <a:off x="7523999" y="450359"/>
            <a:ext cx="1655999" cy="1368000"/>
          </a:xfrm>
          <a:custGeom>
            <a:avLst>
              <a:gd name="f0" fmla="val 10800"/>
            </a:avLst>
            <a:gdLst>
              <a:gd name="f1" fmla="val 10800000"/>
              <a:gd name="f2" fmla="val 5400000"/>
              <a:gd name="f3" fmla="val 180"/>
              <a:gd name="f4" fmla="val w"/>
              <a:gd name="f5" fmla="val h"/>
              <a:gd name="f6" fmla="val 0"/>
              <a:gd name="f7" fmla="val 21600"/>
              <a:gd name="f8" fmla="val -2147483647"/>
              <a:gd name="f9" fmla="val 2147483647"/>
              <a:gd name="f10" fmla="+- 0 0 0"/>
              <a:gd name="f11" fmla="*/ f4 1 21600"/>
              <a:gd name="f12" fmla="*/ f5 1 21600"/>
              <a:gd name="f13" fmla="pin 0 f0 21600"/>
              <a:gd name="f14" fmla="*/ f10 f1 1"/>
              <a:gd name="f15" fmla="val f13"/>
              <a:gd name="f16" fmla="*/ f13 1 2"/>
              <a:gd name="f17" fmla="*/ f13 f11 1"/>
              <a:gd name="f18" fmla="*/ f6 f12 1"/>
              <a:gd name="f19" fmla="*/ 18000 f12 1"/>
              <a:gd name="f20" fmla="*/ 10800 f12 1"/>
              <a:gd name="f21" fmla="*/ 10800 f11 1"/>
              <a:gd name="f22" fmla="*/ 0 f12 1"/>
              <a:gd name="f23" fmla="*/ f14 1 f3"/>
              <a:gd name="f24" fmla="*/ 0 f11 1"/>
              <a:gd name="f25" fmla="*/ 21600 f12 1"/>
              <a:gd name="f26" fmla="*/ 21600 f11 1"/>
              <a:gd name="f27" fmla="+- f16 10800 0"/>
              <a:gd name="f28" fmla="+- 21600 0 f15"/>
              <a:gd name="f29" fmla="*/ f16 f11 1"/>
              <a:gd name="f30" fmla="+- f23 0 f2"/>
              <a:gd name="f31" fmla="*/ f28 1 2"/>
              <a:gd name="f32" fmla="*/ f27 f11 1"/>
              <a:gd name="f33" fmla="+- 21600 0 f31"/>
              <a:gd name="f34" fmla="*/ f33 f11 1"/>
            </a:gdLst>
            <a:ahLst>
              <a:ahXY gdRefX="f0" minX="f6" maxX="f7">
                <a:pos x="f17" y="f18"/>
              </a:ahXY>
            </a:ahLst>
            <a:cxnLst>
              <a:cxn ang="3cd4">
                <a:pos x="hc" y="t"/>
              </a:cxn>
              <a:cxn ang="0">
                <a:pos x="r" y="vc"/>
              </a:cxn>
              <a:cxn ang="cd4">
                <a:pos x="hc" y="b"/>
              </a:cxn>
              <a:cxn ang="cd2">
                <a:pos x="l" y="vc"/>
              </a:cxn>
              <a:cxn ang="f30">
                <a:pos x="f21" y="f22"/>
              </a:cxn>
              <a:cxn ang="f30">
                <a:pos x="f29" y="f20"/>
              </a:cxn>
              <a:cxn ang="f30">
                <a:pos x="f24" y="f25"/>
              </a:cxn>
              <a:cxn ang="f30">
                <a:pos x="f21" y="f25"/>
              </a:cxn>
              <a:cxn ang="f30">
                <a:pos x="f26" y="f25"/>
              </a:cxn>
              <a:cxn ang="f30">
                <a:pos x="f34" y="f20"/>
              </a:cxn>
            </a:cxnLst>
            <a:rect l="f29" t="f20" r="f32" b="f19"/>
            <a:pathLst>
              <a:path w="21600" h="21600">
                <a:moveTo>
                  <a:pt x="f15" y="f6"/>
                </a:moveTo>
                <a:lnTo>
                  <a:pt x="f7" y="f7"/>
                </a:lnTo>
                <a:lnTo>
                  <a:pt x="f6" y="f7"/>
                </a:lnTo>
                <a:close/>
              </a:path>
            </a:pathLst>
          </a:custGeom>
          <a:noFill/>
          <a:ln w="180000">
            <a:solidFill>
              <a:srgbClr val="FF0000"/>
            </a:solidFill>
            <a:prstDash val="solid"/>
          </a:ln>
        </p:spPr>
        <p:txBody>
          <a:bodyPr vert="horz" wrap="none" lIns="180000" tIns="135000" rIns="180000" bIns="135000" anchor="ctr" anchorCtr="0" compatLnSpc="0"/>
          <a:lstStyle/>
          <a:p>
            <a:pPr marL="0" marR="0" lvl="0" indent="0" algn="ctr" rtl="0" hangingPunct="0">
              <a:lnSpc>
                <a:spcPct val="100000"/>
              </a:lnSpc>
              <a:spcBef>
                <a:spcPts val="0"/>
              </a:spcBef>
              <a:spcAft>
                <a:spcPts val="0"/>
              </a:spcAft>
              <a:buNone/>
              <a:tabLst/>
            </a:pPr>
            <a:r>
              <a:rPr lang="en-GB" sz="7200" b="0" i="0" u="none" strike="noStrike" kern="1200">
                <a:ln>
                  <a:noFill/>
                </a:ln>
                <a:latin typeface="Liberation Sans" pitchFamily="18"/>
                <a:ea typeface="WenQuanYi Micro Hei" pitchFamily="2"/>
                <a:cs typeface="Lohit Devanagari" pitchFamily="2"/>
              </a:rPr>
              <a:t>!</a:t>
            </a:r>
          </a:p>
        </p:txBody>
      </p:sp>
      <p:sp>
        <p:nvSpPr>
          <p:cNvPr id="4" name="TextBox 3"/>
          <p:cNvSpPr txBox="1"/>
          <p:nvPr/>
        </p:nvSpPr>
        <p:spPr>
          <a:xfrm>
            <a:off x="501840" y="20872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5" name="TextBox 4"/>
          <p:cNvSpPr txBox="1"/>
          <p:nvPr/>
        </p:nvSpPr>
        <p:spPr>
          <a:xfrm>
            <a:off x="1233360" y="208728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en_to_es =</a:t>
            </a:r>
          </a:p>
        </p:txBody>
      </p:sp>
      <p:sp>
        <p:nvSpPr>
          <p:cNvPr id="6" name="TextBox 5"/>
          <p:cNvSpPr txBox="1"/>
          <p:nvPr/>
        </p:nvSpPr>
        <p:spPr>
          <a:xfrm>
            <a:off x="501840" y="316727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1233360" y="3167279"/>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en_to_es['dog']</a:t>
            </a:r>
          </a:p>
        </p:txBody>
      </p:sp>
      <p:sp>
        <p:nvSpPr>
          <p:cNvPr id="8" name="TextBox 7"/>
          <p:cNvSpPr txBox="1"/>
          <p:nvPr/>
        </p:nvSpPr>
        <p:spPr>
          <a:xfrm>
            <a:off x="501840" y="3887279"/>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'perro'</a:t>
            </a:r>
          </a:p>
        </p:txBody>
      </p:sp>
      <p:sp>
        <p:nvSpPr>
          <p:cNvPr id="9" name="TextBox 8"/>
          <p:cNvSpPr txBox="1"/>
          <p:nvPr/>
        </p:nvSpPr>
        <p:spPr>
          <a:xfrm>
            <a:off x="501840" y="496727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0" name="TextBox 9"/>
          <p:cNvSpPr txBox="1"/>
          <p:nvPr/>
        </p:nvSpPr>
        <p:spPr>
          <a:xfrm>
            <a:off x="1233360" y="4967279"/>
            <a:ext cx="3183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en_to_es['perro']</a:t>
            </a:r>
          </a:p>
        </p:txBody>
      </p:sp>
      <p:sp>
        <p:nvSpPr>
          <p:cNvPr id="11" name="TextBox 10"/>
          <p:cNvSpPr txBox="1"/>
          <p:nvPr/>
        </p:nvSpPr>
        <p:spPr>
          <a:xfrm>
            <a:off x="501840" y="5687279"/>
            <a:ext cx="684216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Traceback (most recent call last):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File "&lt;stdin&gt;", line 1, in &lt;module&gt;</a:t>
            </a:r>
          </a:p>
        </p:txBody>
      </p:sp>
      <p:sp>
        <p:nvSpPr>
          <p:cNvPr id="12" name="TextBox 11"/>
          <p:cNvSpPr txBox="1"/>
          <p:nvPr/>
        </p:nvSpPr>
        <p:spPr>
          <a:xfrm>
            <a:off x="501840" y="6379200"/>
            <a:ext cx="172008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KeyError:</a:t>
            </a:r>
          </a:p>
        </p:txBody>
      </p:sp>
      <p:sp>
        <p:nvSpPr>
          <p:cNvPr id="13" name="TextBox 12"/>
          <p:cNvSpPr txBox="1"/>
          <p:nvPr/>
        </p:nvSpPr>
        <p:spPr>
          <a:xfrm>
            <a:off x="5034240" y="3167279"/>
            <a:ext cx="878759" cy="11116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7200" b="0" i="0" u="none" strike="noStrike" kern="1200">
                <a:ln>
                  <a:noFill/>
                </a:ln>
                <a:solidFill>
                  <a:srgbClr val="008000"/>
                </a:solidFill>
                <a:latin typeface="Liberation Sans" pitchFamily="18"/>
                <a:ea typeface="WenQuanYi Micro Hei" pitchFamily="2"/>
                <a:cs typeface="Lohit Devanagari" pitchFamily="2"/>
              </a:rPr>
              <a:t>✓</a:t>
            </a:r>
          </a:p>
        </p:txBody>
      </p:sp>
      <p:sp>
        <p:nvSpPr>
          <p:cNvPr id="14" name="TextBox 13"/>
          <p:cNvSpPr txBox="1"/>
          <p:nvPr/>
        </p:nvSpPr>
        <p:spPr>
          <a:xfrm>
            <a:off x="4959000" y="4967279"/>
            <a:ext cx="702000" cy="11116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7200" b="0" i="0" u="none" strike="noStrike" kern="1200">
                <a:ln>
                  <a:noFill/>
                </a:ln>
                <a:solidFill>
                  <a:srgbClr val="800000"/>
                </a:solidFill>
                <a:latin typeface="Liberation Sans" pitchFamily="18"/>
                <a:ea typeface="WenQuanYi Micro Hei" pitchFamily="2"/>
                <a:cs typeface="Lohit Devanagari" pitchFamily="2"/>
              </a:rPr>
              <a:t>✗</a:t>
            </a:r>
          </a:p>
        </p:txBody>
      </p:sp>
      <p:sp>
        <p:nvSpPr>
          <p:cNvPr id="15" name="TextBox 14"/>
          <p:cNvSpPr txBox="1"/>
          <p:nvPr/>
        </p:nvSpPr>
        <p:spPr>
          <a:xfrm>
            <a:off x="2330640" y="637884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'perro'</a:t>
            </a:r>
          </a:p>
        </p:txBody>
      </p:sp>
      <p:sp>
        <p:nvSpPr>
          <p:cNvPr id="16" name="TextBox 15"/>
          <p:cNvSpPr txBox="1"/>
          <p:nvPr/>
        </p:nvSpPr>
        <p:spPr>
          <a:xfrm>
            <a:off x="7333200" y="6910200"/>
            <a:ext cx="2428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Looking for a </a:t>
            </a:r>
            <a:r>
              <a:rPr lang="en-GB" sz="2400" b="1" i="0" u="none" strike="noStrike" kern="1200">
                <a:ln>
                  <a:noFill/>
                </a:ln>
                <a:latin typeface="Liberation Sans" pitchFamily="18"/>
                <a:ea typeface="WenQuanYi Micro Hei" pitchFamily="2"/>
                <a:cs typeface="Lohit Devanagari" pitchFamily="2"/>
              </a:rPr>
              <a:t>key</a:t>
            </a:r>
          </a:p>
        </p:txBody>
      </p:sp>
      <p:cxnSp>
        <p:nvCxnSpPr>
          <p:cNvPr id="17" name="Elbow Connector 16"/>
          <p:cNvCxnSpPr>
            <a:stCxn id="16" idx="1"/>
            <a:endCxn id="12" idx="2"/>
          </p:cNvCxnSpPr>
          <p:nvPr/>
        </p:nvCxnSpPr>
        <p:spPr>
          <a:xfrm rot="10800000">
            <a:off x="1361880" y="6797520"/>
            <a:ext cx="5971320" cy="318780"/>
          </a:xfrm>
          <a:prstGeom prst="bentConnector2">
            <a:avLst/>
          </a:prstGeom>
          <a:noFill/>
          <a:ln w="18000">
            <a:solidFill>
              <a:srgbClr val="00FFFF"/>
            </a:solidFill>
            <a:prstDash val="solid"/>
            <a:tailEnd type="arrow"/>
          </a:ln>
        </p:spPr>
      </p:cxnSp>
      <p:sp>
        <p:nvSpPr>
          <p:cNvPr id="18" name="TextBox 17"/>
          <p:cNvSpPr txBox="1"/>
          <p:nvPr/>
        </p:nvSpPr>
        <p:spPr>
          <a:xfrm>
            <a:off x="3245039" y="20872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19" name="TextBox 18"/>
          <p:cNvSpPr txBox="1"/>
          <p:nvPr/>
        </p:nvSpPr>
        <p:spPr>
          <a:xfrm>
            <a:off x="8914319" y="20872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20" name="TextBox 19"/>
          <p:cNvSpPr txBox="1"/>
          <p:nvPr/>
        </p:nvSpPr>
        <p:spPr>
          <a:xfrm>
            <a:off x="6354000" y="208728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'dog':</a:t>
            </a:r>
          </a:p>
        </p:txBody>
      </p:sp>
      <p:sp>
        <p:nvSpPr>
          <p:cNvPr id="21" name="TextBox 20"/>
          <p:cNvSpPr txBox="1"/>
          <p:nvPr/>
        </p:nvSpPr>
        <p:spPr>
          <a:xfrm>
            <a:off x="5988240" y="20872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22" name="TextBox 21"/>
          <p:cNvSpPr txBox="1"/>
          <p:nvPr/>
        </p:nvSpPr>
        <p:spPr>
          <a:xfrm>
            <a:off x="3610800" y="208728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'cat':</a:t>
            </a:r>
          </a:p>
        </p:txBody>
      </p:sp>
      <p:sp>
        <p:nvSpPr>
          <p:cNvPr id="23" name="TextBox 22"/>
          <p:cNvSpPr txBox="1"/>
          <p:nvPr/>
        </p:nvSpPr>
        <p:spPr>
          <a:xfrm>
            <a:off x="7451280" y="208728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'perro'</a:t>
            </a:r>
          </a:p>
        </p:txBody>
      </p:sp>
      <p:sp>
        <p:nvSpPr>
          <p:cNvPr id="24" name="TextBox 23"/>
          <p:cNvSpPr txBox="1"/>
          <p:nvPr/>
        </p:nvSpPr>
        <p:spPr>
          <a:xfrm>
            <a:off x="4708080" y="208728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'gato'</a:t>
            </a:r>
          </a:p>
        </p:txBody>
      </p:sp>
      <p:cxnSp>
        <p:nvCxnSpPr>
          <p:cNvPr id="25" name="Curved Connector 24"/>
          <p:cNvCxnSpPr>
            <a:stCxn id="22" idx="2"/>
          </p:cNvCxnSpPr>
          <p:nvPr/>
        </p:nvCxnSpPr>
        <p:spPr>
          <a:xfrm>
            <a:off x="4195800" y="2505600"/>
            <a:ext cx="1097280" cy="0"/>
          </a:xfrm>
          <a:prstGeom prst="curvedConnector3">
            <a:avLst/>
          </a:prstGeom>
          <a:noFill/>
          <a:ln w="18000">
            <a:solidFill>
              <a:srgbClr val="800080"/>
            </a:solidFill>
            <a:prstDash val="solid"/>
            <a:tailEnd type="arrow"/>
          </a:ln>
        </p:spPr>
      </p:cxnSp>
      <p:cxnSp>
        <p:nvCxnSpPr>
          <p:cNvPr id="26" name="Curved Connector 25"/>
          <p:cNvCxnSpPr>
            <a:stCxn id="20" idx="2"/>
            <a:endCxn id="23" idx="2"/>
          </p:cNvCxnSpPr>
          <p:nvPr/>
        </p:nvCxnSpPr>
        <p:spPr>
          <a:xfrm rot="16200000" flipH="1">
            <a:off x="7533360" y="1911240"/>
            <a:ext cx="12700" cy="1188720"/>
          </a:xfrm>
          <a:prstGeom prst="curvedConnector3">
            <a:avLst>
              <a:gd name="adj1" fmla="val 1800000"/>
            </a:avLst>
          </a:prstGeom>
          <a:noFill/>
          <a:ln w="18000">
            <a:solidFill>
              <a:srgbClr val="800080"/>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name="page392">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pPr lvl="0"/>
            <a:fld id="{67099DF8-8FBE-494A-B145-3865B82BEE4D}" type="slidenum">
              <a:t>392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Adding to a dictionary</a:t>
            </a:r>
          </a:p>
        </p:txBody>
      </p:sp>
      <p:sp>
        <p:nvSpPr>
          <p:cNvPr id="3" name="TextBox 2"/>
          <p:cNvSpPr txBox="1"/>
          <p:nvPr/>
        </p:nvSpPr>
        <p:spPr>
          <a:xfrm>
            <a:off x="502200" y="20872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3720" y="208728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en_to_es</a:t>
            </a:r>
          </a:p>
        </p:txBody>
      </p:sp>
      <p:sp>
        <p:nvSpPr>
          <p:cNvPr id="5" name="TextBox 4"/>
          <p:cNvSpPr txBox="1"/>
          <p:nvPr/>
        </p:nvSpPr>
        <p:spPr>
          <a:xfrm>
            <a:off x="502200" y="352727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6" name="TextBox 5"/>
          <p:cNvSpPr txBox="1"/>
          <p:nvPr/>
        </p:nvSpPr>
        <p:spPr>
          <a:xfrm>
            <a:off x="1233720" y="3527279"/>
            <a:ext cx="5013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en_to_es['mouse'] = 'ratón'</a:t>
            </a:r>
          </a:p>
        </p:txBody>
      </p:sp>
      <p:sp>
        <p:nvSpPr>
          <p:cNvPr id="7" name="TextBox 6"/>
          <p:cNvSpPr txBox="1"/>
          <p:nvPr/>
        </p:nvSpPr>
        <p:spPr>
          <a:xfrm>
            <a:off x="502200" y="496727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8" name="TextBox 7"/>
          <p:cNvSpPr txBox="1"/>
          <p:nvPr/>
        </p:nvSpPr>
        <p:spPr>
          <a:xfrm>
            <a:off x="1233720" y="4967279"/>
            <a:ext cx="3183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en_to_es['mouse']</a:t>
            </a:r>
          </a:p>
        </p:txBody>
      </p:sp>
      <p:sp>
        <p:nvSpPr>
          <p:cNvPr id="9" name="TextBox 8"/>
          <p:cNvSpPr txBox="1"/>
          <p:nvPr/>
        </p:nvSpPr>
        <p:spPr>
          <a:xfrm>
            <a:off x="502200" y="5687279"/>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'ratón'</a:t>
            </a:r>
          </a:p>
        </p:txBody>
      </p:sp>
      <p:sp>
        <p:nvSpPr>
          <p:cNvPr id="10" name="TextBox 9"/>
          <p:cNvSpPr txBox="1"/>
          <p:nvPr/>
        </p:nvSpPr>
        <p:spPr>
          <a:xfrm>
            <a:off x="2879640" y="2087280"/>
            <a:ext cx="629351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 { 'cat':'gato' , 'dog':'perro' }</a:t>
            </a:r>
          </a:p>
        </p:txBody>
      </p:sp>
      <p:sp>
        <p:nvSpPr>
          <p:cNvPr id="11" name="TextBox 10"/>
          <p:cNvSpPr txBox="1"/>
          <p:nvPr/>
        </p:nvSpPr>
        <p:spPr>
          <a:xfrm>
            <a:off x="5542200" y="2807280"/>
            <a:ext cx="42912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Initial dictionary has no 'mouse'</a:t>
            </a:r>
          </a:p>
        </p:txBody>
      </p:sp>
      <p:cxnSp>
        <p:nvCxnSpPr>
          <p:cNvPr id="12" name="Elbow Connector 11"/>
          <p:cNvCxnSpPr>
            <a:stCxn id="11" idx="1"/>
            <a:endCxn id="4" idx="2"/>
          </p:cNvCxnSpPr>
          <p:nvPr/>
        </p:nvCxnSpPr>
        <p:spPr>
          <a:xfrm rot="10800000">
            <a:off x="2002320" y="2505600"/>
            <a:ext cx="3539880" cy="507780"/>
          </a:xfrm>
          <a:prstGeom prst="bentConnector2">
            <a:avLst/>
          </a:prstGeom>
          <a:noFill/>
          <a:ln w="18000">
            <a:solidFill>
              <a:srgbClr val="00FFFF"/>
            </a:solidFill>
            <a:prstDash val="solid"/>
            <a:tailEnd type="arrow"/>
          </a:ln>
        </p:spPr>
      </p:cxnSp>
      <p:sp>
        <p:nvSpPr>
          <p:cNvPr id="13" name="TextBox 12"/>
          <p:cNvSpPr txBox="1"/>
          <p:nvPr/>
        </p:nvSpPr>
        <p:spPr>
          <a:xfrm>
            <a:off x="5533200" y="4238640"/>
            <a:ext cx="43765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Adding 'mouse' to the dictionary</a:t>
            </a:r>
          </a:p>
        </p:txBody>
      </p:sp>
      <p:cxnSp>
        <p:nvCxnSpPr>
          <p:cNvPr id="14" name="Elbow Connector 13"/>
          <p:cNvCxnSpPr>
            <a:stCxn id="13" idx="1"/>
          </p:cNvCxnSpPr>
          <p:nvPr/>
        </p:nvCxnSpPr>
        <p:spPr>
          <a:xfrm flipH="1" flipV="1">
            <a:off x="3740400" y="3945600"/>
            <a:ext cx="1792800" cy="498960"/>
          </a:xfrm>
          <a:prstGeom prst="bentConnector3">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name="page393">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pPr lvl="0"/>
            <a:fld id="{1AAB2248-91F7-45BC-BEF9-297AACFAB45D}" type="slidenum">
              <a:t>393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Removing from a dictionary</a:t>
            </a:r>
          </a:p>
        </p:txBody>
      </p:sp>
      <p:sp>
        <p:nvSpPr>
          <p:cNvPr id="3" name="TextBox 2"/>
          <p:cNvSpPr txBox="1"/>
          <p:nvPr/>
        </p:nvSpPr>
        <p:spPr>
          <a:xfrm>
            <a:off x="502200" y="20872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3720" y="208728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print(en_to_es)</a:t>
            </a:r>
          </a:p>
        </p:txBody>
      </p:sp>
      <p:sp>
        <p:nvSpPr>
          <p:cNvPr id="5" name="TextBox 4"/>
          <p:cNvSpPr txBox="1"/>
          <p:nvPr/>
        </p:nvSpPr>
        <p:spPr>
          <a:xfrm>
            <a:off x="502200" y="280728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{'mouse': 'ratón',</a:t>
            </a:r>
          </a:p>
        </p:txBody>
      </p:sp>
      <p:sp>
        <p:nvSpPr>
          <p:cNvPr id="6" name="TextBox 5"/>
          <p:cNvSpPr txBox="1"/>
          <p:nvPr/>
        </p:nvSpPr>
        <p:spPr>
          <a:xfrm>
            <a:off x="502200" y="388727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1233720" y="3887279"/>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del en_to_es[</a:t>
            </a:r>
          </a:p>
        </p:txBody>
      </p:sp>
      <p:sp>
        <p:nvSpPr>
          <p:cNvPr id="8" name="TextBox 7"/>
          <p:cNvSpPr txBox="1"/>
          <p:nvPr/>
        </p:nvSpPr>
        <p:spPr>
          <a:xfrm>
            <a:off x="502200" y="532727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9" name="TextBox 8"/>
          <p:cNvSpPr txBox="1"/>
          <p:nvPr/>
        </p:nvSpPr>
        <p:spPr>
          <a:xfrm>
            <a:off x="1233720" y="5327279"/>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print(en_to_es)</a:t>
            </a:r>
          </a:p>
        </p:txBody>
      </p:sp>
      <p:sp>
        <p:nvSpPr>
          <p:cNvPr id="10" name="TextBox 9"/>
          <p:cNvSpPr txBox="1"/>
          <p:nvPr/>
        </p:nvSpPr>
        <p:spPr>
          <a:xfrm>
            <a:off x="502200" y="6047279"/>
            <a:ext cx="61106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{'mouse': 'ratón', 'cat': 'gato'}</a:t>
            </a:r>
          </a:p>
        </p:txBody>
      </p:sp>
      <p:sp>
        <p:nvSpPr>
          <p:cNvPr id="11" name="TextBox 10"/>
          <p:cNvSpPr txBox="1"/>
          <p:nvPr/>
        </p:nvSpPr>
        <p:spPr>
          <a:xfrm>
            <a:off x="6903000" y="280728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'cat': 'gato'}</a:t>
            </a:r>
          </a:p>
        </p:txBody>
      </p:sp>
      <p:sp>
        <p:nvSpPr>
          <p:cNvPr id="12" name="TextBox 11"/>
          <p:cNvSpPr txBox="1"/>
          <p:nvPr/>
        </p:nvSpPr>
        <p:spPr>
          <a:xfrm>
            <a:off x="3976919" y="2807280"/>
            <a:ext cx="281736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'dog': 'perro',</a:t>
            </a:r>
          </a:p>
        </p:txBody>
      </p:sp>
      <p:sp>
        <p:nvSpPr>
          <p:cNvPr id="13" name="TextBox 12"/>
          <p:cNvSpPr txBox="1"/>
          <p:nvPr/>
        </p:nvSpPr>
        <p:spPr>
          <a:xfrm>
            <a:off x="4525560" y="3887279"/>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14" name="TextBox 13"/>
          <p:cNvSpPr txBox="1"/>
          <p:nvPr/>
        </p:nvSpPr>
        <p:spPr>
          <a:xfrm>
            <a:off x="3611159" y="3887279"/>
            <a:ext cx="98712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'dog'</a:t>
            </a:r>
          </a:p>
        </p:txBody>
      </p:sp>
      <p:cxnSp>
        <p:nvCxnSpPr>
          <p:cNvPr id="15" name="Elbow Connector 14"/>
          <p:cNvCxnSpPr>
            <a:stCxn id="14" idx="0"/>
          </p:cNvCxnSpPr>
          <p:nvPr/>
        </p:nvCxnSpPr>
        <p:spPr>
          <a:xfrm flipV="1">
            <a:off x="4104720" y="3225600"/>
            <a:ext cx="1280880" cy="661679"/>
          </a:xfrm>
          <a:prstGeom prst="bentConnector3">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name="page394">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pPr lvl="0"/>
            <a:fld id="{67C71ACD-2E81-4BAC-93EB-D98A12CE022A}" type="slidenum">
              <a:t>394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Progress</a:t>
            </a:r>
          </a:p>
        </p:txBody>
      </p:sp>
      <p:sp>
        <p:nvSpPr>
          <p:cNvPr id="3" name="TextBox 2"/>
          <p:cNvSpPr txBox="1"/>
          <p:nvPr/>
        </p:nvSpPr>
        <p:spPr>
          <a:xfrm>
            <a:off x="502200" y="2087280"/>
            <a:ext cx="16653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Dictionaries</a:t>
            </a:r>
          </a:p>
        </p:txBody>
      </p:sp>
      <p:sp>
        <p:nvSpPr>
          <p:cNvPr id="4" name="TextBox 3"/>
          <p:cNvSpPr txBox="1"/>
          <p:nvPr/>
        </p:nvSpPr>
        <p:spPr>
          <a:xfrm>
            <a:off x="4822560" y="2087640"/>
            <a:ext cx="598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Key</a:t>
            </a:r>
          </a:p>
        </p:txBody>
      </p:sp>
      <p:sp>
        <p:nvSpPr>
          <p:cNvPr id="5" name="TextBox 4"/>
          <p:cNvSpPr txBox="1"/>
          <p:nvPr/>
        </p:nvSpPr>
        <p:spPr>
          <a:xfrm>
            <a:off x="6622560" y="2088000"/>
            <a:ext cx="8301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Value</a:t>
            </a:r>
          </a:p>
        </p:txBody>
      </p:sp>
      <p:cxnSp>
        <p:nvCxnSpPr>
          <p:cNvPr id="6" name="Straight Arrow Connector 5"/>
          <p:cNvCxnSpPr>
            <a:stCxn id="4" idx="3"/>
            <a:endCxn id="5" idx="1"/>
          </p:cNvCxnSpPr>
          <p:nvPr/>
        </p:nvCxnSpPr>
        <p:spPr>
          <a:xfrm>
            <a:off x="5421240" y="2293740"/>
            <a:ext cx="1201320" cy="360"/>
          </a:xfrm>
          <a:prstGeom prst="straightConnector1">
            <a:avLst/>
          </a:prstGeom>
          <a:noFill/>
          <a:ln w="18000">
            <a:solidFill>
              <a:srgbClr val="800080"/>
            </a:solidFill>
            <a:prstDash val="solid"/>
            <a:tailEnd type="arrow"/>
          </a:ln>
        </p:spPr>
      </p:cxnSp>
      <p:sp>
        <p:nvSpPr>
          <p:cNvPr id="7" name="TextBox 6"/>
          <p:cNvSpPr txBox="1"/>
          <p:nvPr/>
        </p:nvSpPr>
        <p:spPr>
          <a:xfrm>
            <a:off x="502560" y="3167640"/>
            <a:ext cx="5326200" cy="51299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 </a:t>
            </a:r>
            <a:r>
              <a:rPr lang="en-GB" sz="2400" b="0" i="0" u="none" strike="noStrike" kern="1200">
                <a:ln>
                  <a:noFill/>
                </a:ln>
                <a:solidFill>
                  <a:srgbClr val="000080"/>
                </a:solidFill>
                <a:latin typeface="Liberation Sans" pitchFamily="18"/>
                <a:ea typeface="WenQuanYi Micro Hei" pitchFamily="2"/>
                <a:cs typeface="Lohit Devanagari" pitchFamily="2"/>
              </a:rPr>
              <a:t>key</a:t>
            </a:r>
            <a:r>
              <a:rPr lang="en-GB" sz="2400" b="0" i="0" u="none" strike="noStrike" kern="1200" baseline="-25000">
                <a:ln>
                  <a:noFill/>
                </a:ln>
                <a:solidFill>
                  <a:srgbClr val="000080"/>
                </a:solidFill>
                <a:latin typeface="Liberation Sans" pitchFamily="18"/>
                <a:ea typeface="WenQuanYi Micro Hei" pitchFamily="2"/>
                <a:cs typeface="Lohit Devanagari" pitchFamily="2"/>
              </a:rPr>
              <a:t>1</a:t>
            </a:r>
            <a:r>
              <a:rPr lang="en-GB" sz="2400" b="0" i="0" u="none" strike="noStrike" kern="1200">
                <a:ln>
                  <a:noFill/>
                </a:ln>
                <a:latin typeface="Liberation Sans" pitchFamily="18"/>
                <a:ea typeface="WenQuanYi Micro Hei" pitchFamily="2"/>
                <a:cs typeface="Lohit Devanagari" pitchFamily="2"/>
              </a:rPr>
              <a:t>:</a:t>
            </a:r>
            <a:r>
              <a:rPr lang="en-GB" sz="2400" b="0" i="0" u="none" strike="noStrike" kern="1200">
                <a:ln>
                  <a:noFill/>
                </a:ln>
                <a:solidFill>
                  <a:srgbClr val="000080"/>
                </a:solidFill>
                <a:latin typeface="Liberation Sans" pitchFamily="18"/>
                <a:ea typeface="WenQuanYi Micro Hei" pitchFamily="2"/>
                <a:cs typeface="Lohit Devanagari" pitchFamily="2"/>
              </a:rPr>
              <a:t>value</a:t>
            </a:r>
            <a:r>
              <a:rPr lang="en-GB" sz="2400" b="0" i="0" u="none" strike="noStrike" kern="1200" baseline="-25000">
                <a:ln>
                  <a:noFill/>
                </a:ln>
                <a:solidFill>
                  <a:srgbClr val="000080"/>
                </a:solidFill>
                <a:latin typeface="Liberation Sans" pitchFamily="18"/>
                <a:ea typeface="WenQuanYi Micro Hei" pitchFamily="2"/>
                <a:cs typeface="Lohit Devanagari" pitchFamily="2"/>
              </a:rPr>
              <a:t>1</a:t>
            </a:r>
            <a:r>
              <a:rPr lang="en-GB" sz="2400" b="0" i="0" u="none" strike="noStrike" kern="1200">
                <a:ln>
                  <a:noFill/>
                </a:ln>
                <a:latin typeface="Liberation Sans" pitchFamily="18"/>
                <a:ea typeface="WenQuanYi Micro Hei" pitchFamily="2"/>
                <a:cs typeface="Lohit Devanagari" pitchFamily="2"/>
              </a:rPr>
              <a:t> , </a:t>
            </a:r>
            <a:r>
              <a:rPr lang="en-GB" sz="2400" b="0" i="0" u="none" strike="noStrike" kern="1200">
                <a:ln>
                  <a:noFill/>
                </a:ln>
                <a:solidFill>
                  <a:srgbClr val="008000"/>
                </a:solidFill>
                <a:latin typeface="Liberation Sans" pitchFamily="18"/>
                <a:ea typeface="WenQuanYi Micro Hei" pitchFamily="2"/>
                <a:cs typeface="Lohit Devanagari" pitchFamily="2"/>
              </a:rPr>
              <a:t>key</a:t>
            </a:r>
            <a:r>
              <a:rPr lang="en-GB" sz="2400" b="0" i="0" u="none" strike="noStrike" kern="1200" baseline="-25000">
                <a:ln>
                  <a:noFill/>
                </a:ln>
                <a:solidFill>
                  <a:srgbClr val="008000"/>
                </a:solidFill>
                <a:latin typeface="Liberation Sans" pitchFamily="18"/>
                <a:ea typeface="WenQuanYi Micro Hei" pitchFamily="2"/>
                <a:cs typeface="Lohit Devanagari" pitchFamily="2"/>
              </a:rPr>
              <a:t>2</a:t>
            </a:r>
            <a:r>
              <a:rPr lang="en-GB" sz="2400" b="0" i="0" u="none" strike="noStrike" kern="1200">
                <a:ln>
                  <a:noFill/>
                </a:ln>
                <a:latin typeface="Liberation Sans" pitchFamily="18"/>
                <a:ea typeface="WenQuanYi Micro Hei" pitchFamily="2"/>
                <a:cs typeface="Lohit Devanagari" pitchFamily="2"/>
              </a:rPr>
              <a:t>:</a:t>
            </a:r>
            <a:r>
              <a:rPr lang="en-GB" sz="2400" b="0" i="0" u="none" strike="noStrike" kern="1200">
                <a:ln>
                  <a:noFill/>
                </a:ln>
                <a:solidFill>
                  <a:srgbClr val="008000"/>
                </a:solidFill>
                <a:latin typeface="Liberation Sans" pitchFamily="18"/>
                <a:ea typeface="WenQuanYi Micro Hei" pitchFamily="2"/>
                <a:cs typeface="Lohit Devanagari" pitchFamily="2"/>
              </a:rPr>
              <a:t>value</a:t>
            </a:r>
            <a:r>
              <a:rPr lang="en-GB" sz="2400" b="0" i="0" u="none" strike="noStrike" kern="1200" baseline="-25000">
                <a:ln>
                  <a:noFill/>
                </a:ln>
                <a:solidFill>
                  <a:srgbClr val="008000"/>
                </a:solidFill>
                <a:latin typeface="Liberation Sans" pitchFamily="18"/>
                <a:ea typeface="WenQuanYi Micro Hei" pitchFamily="2"/>
                <a:cs typeface="Lohit Devanagari" pitchFamily="2"/>
              </a:rPr>
              <a:t>2</a:t>
            </a:r>
            <a:r>
              <a:rPr lang="en-GB" sz="2400" b="0" i="0" u="none" strike="noStrike" kern="1200">
                <a:ln>
                  <a:noFill/>
                </a:ln>
                <a:latin typeface="Liberation Sans" pitchFamily="18"/>
                <a:ea typeface="WenQuanYi Micro Hei" pitchFamily="2"/>
                <a:cs typeface="Lohit Devanagari" pitchFamily="2"/>
              </a:rPr>
              <a:t>, </a:t>
            </a:r>
            <a:r>
              <a:rPr lang="en-GB" sz="2400" b="0" i="0" u="none" strike="noStrike" kern="1200">
                <a:ln>
                  <a:noFill/>
                </a:ln>
                <a:solidFill>
                  <a:srgbClr val="800000"/>
                </a:solidFill>
                <a:latin typeface="Liberation Sans" pitchFamily="18"/>
                <a:ea typeface="WenQuanYi Micro Hei" pitchFamily="2"/>
                <a:cs typeface="Lohit Devanagari" pitchFamily="2"/>
              </a:rPr>
              <a:t>key</a:t>
            </a:r>
            <a:r>
              <a:rPr lang="en-GB" sz="2400" b="0" i="0" u="none" strike="noStrike" kern="1200" baseline="-25000">
                <a:ln>
                  <a:noFill/>
                </a:ln>
                <a:solidFill>
                  <a:srgbClr val="800000"/>
                </a:solidFill>
                <a:latin typeface="Liberation Sans" pitchFamily="18"/>
                <a:ea typeface="WenQuanYi Micro Hei" pitchFamily="2"/>
                <a:cs typeface="Lohit Devanagari" pitchFamily="2"/>
              </a:rPr>
              <a:t>3</a:t>
            </a:r>
            <a:r>
              <a:rPr lang="en-GB" sz="2400" b="0" i="0" u="none" strike="noStrike" kern="1200">
                <a:ln>
                  <a:noFill/>
                </a:ln>
                <a:latin typeface="Liberation Sans" pitchFamily="18"/>
                <a:ea typeface="WenQuanYi Micro Hei" pitchFamily="2"/>
                <a:cs typeface="Lohit Devanagari" pitchFamily="2"/>
              </a:rPr>
              <a:t>:</a:t>
            </a:r>
            <a:r>
              <a:rPr lang="en-GB" sz="2400" b="0" i="0" u="none" strike="noStrike" kern="1200">
                <a:ln>
                  <a:noFill/>
                </a:ln>
                <a:solidFill>
                  <a:srgbClr val="800000"/>
                </a:solidFill>
                <a:latin typeface="Liberation Sans" pitchFamily="18"/>
                <a:ea typeface="WenQuanYi Micro Hei" pitchFamily="2"/>
                <a:cs typeface="Lohit Devanagari" pitchFamily="2"/>
              </a:rPr>
              <a:t>value</a:t>
            </a:r>
            <a:r>
              <a:rPr lang="en-GB" sz="2400" b="0" i="0" u="none" strike="noStrike" kern="1200" baseline="-25000">
                <a:ln>
                  <a:noFill/>
                </a:ln>
                <a:solidFill>
                  <a:srgbClr val="800000"/>
                </a:solidFill>
                <a:latin typeface="Liberation Sans" pitchFamily="18"/>
                <a:ea typeface="WenQuanYi Micro Hei" pitchFamily="2"/>
                <a:cs typeface="Lohit Devanagari" pitchFamily="2"/>
              </a:rPr>
              <a:t>3</a:t>
            </a:r>
            <a:r>
              <a:rPr lang="en-GB" sz="2400" b="0" i="0" u="none" strike="noStrike" kern="1200">
                <a:ln>
                  <a:noFill/>
                </a:ln>
                <a:latin typeface="Liberation Sans" pitchFamily="18"/>
                <a:ea typeface="WenQuanYi Micro Hei" pitchFamily="2"/>
                <a:cs typeface="Lohit Devanagari" pitchFamily="2"/>
              </a:rPr>
              <a:t> }</a:t>
            </a:r>
          </a:p>
        </p:txBody>
      </p:sp>
      <p:sp>
        <p:nvSpPr>
          <p:cNvPr id="8" name="TextBox 7"/>
          <p:cNvSpPr txBox="1"/>
          <p:nvPr/>
        </p:nvSpPr>
        <p:spPr>
          <a:xfrm>
            <a:off x="4822560" y="424764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dictionary[</a:t>
            </a:r>
            <a:r>
              <a:rPr lang="en-GB" sz="2400" b="0" i="0" u="none" strike="noStrike" kern="1200">
                <a:ln>
                  <a:noFill/>
                </a:ln>
                <a:solidFill>
                  <a:srgbClr val="00FF00"/>
                </a:solidFill>
                <a:latin typeface="Liberation Mono" pitchFamily="49"/>
                <a:ea typeface="WenQuanYi Micro Hei" pitchFamily="2"/>
                <a:cs typeface="Lohit Devanagari" pitchFamily="2"/>
              </a:rPr>
              <a:t>key</a:t>
            </a:r>
            <a:r>
              <a:rPr lang="en-GB" sz="2400" b="0" i="0" u="none" strike="noStrike" kern="1200">
                <a:ln>
                  <a:noFill/>
                </a:ln>
                <a:latin typeface="Liberation Mono" pitchFamily="49"/>
                <a:ea typeface="WenQuanYi Micro Hei" pitchFamily="2"/>
                <a:cs typeface="Lohit Devanagari" pitchFamily="2"/>
              </a:rPr>
              <a:t>]</a:t>
            </a:r>
          </a:p>
        </p:txBody>
      </p:sp>
      <p:sp>
        <p:nvSpPr>
          <p:cNvPr id="9" name="TextBox 8"/>
          <p:cNvSpPr txBox="1"/>
          <p:nvPr/>
        </p:nvSpPr>
        <p:spPr>
          <a:xfrm>
            <a:off x="8422560" y="424764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FF00"/>
                </a:solidFill>
                <a:latin typeface="Liberation Mono" pitchFamily="49"/>
                <a:ea typeface="WenQuanYi Micro Hei" pitchFamily="2"/>
                <a:cs typeface="Lohit Devanagari" pitchFamily="2"/>
              </a:rPr>
              <a:t>value</a:t>
            </a:r>
          </a:p>
        </p:txBody>
      </p:sp>
      <p:cxnSp>
        <p:nvCxnSpPr>
          <p:cNvPr id="10" name="Straight Arrow Connector 9"/>
          <p:cNvCxnSpPr>
            <a:stCxn id="8" idx="3"/>
            <a:endCxn id="9" idx="1"/>
          </p:cNvCxnSpPr>
          <p:nvPr/>
        </p:nvCxnSpPr>
        <p:spPr>
          <a:xfrm>
            <a:off x="7639920" y="4456800"/>
            <a:ext cx="782640" cy="0"/>
          </a:xfrm>
          <a:prstGeom prst="straightConnector1">
            <a:avLst/>
          </a:prstGeom>
          <a:noFill/>
          <a:ln w="18000">
            <a:solidFill>
              <a:srgbClr val="800080"/>
            </a:solidFill>
            <a:prstDash val="solid"/>
            <a:tailEnd type="arrow"/>
          </a:ln>
        </p:spPr>
      </p:cxnSp>
      <p:sp>
        <p:nvSpPr>
          <p:cNvPr id="11" name="TextBox 10"/>
          <p:cNvSpPr txBox="1"/>
          <p:nvPr/>
        </p:nvSpPr>
        <p:spPr>
          <a:xfrm>
            <a:off x="502560" y="4247640"/>
            <a:ext cx="25308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Looking up values</a:t>
            </a:r>
          </a:p>
        </p:txBody>
      </p:sp>
      <p:sp>
        <p:nvSpPr>
          <p:cNvPr id="12" name="TextBox 11"/>
          <p:cNvSpPr txBox="1"/>
          <p:nvPr/>
        </p:nvSpPr>
        <p:spPr>
          <a:xfrm>
            <a:off x="4822560" y="5327640"/>
            <a:ext cx="42804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dictionary[</a:t>
            </a:r>
            <a:r>
              <a:rPr lang="en-GB" sz="2400" b="0" i="0" u="none" strike="noStrike" kern="1200">
                <a:ln>
                  <a:noFill/>
                </a:ln>
                <a:solidFill>
                  <a:srgbClr val="00FF00"/>
                </a:solidFill>
                <a:latin typeface="Liberation Mono" pitchFamily="49"/>
                <a:ea typeface="WenQuanYi Micro Hei" pitchFamily="2"/>
                <a:cs typeface="Lohit Devanagari" pitchFamily="2"/>
              </a:rPr>
              <a:t>key</a:t>
            </a:r>
            <a:r>
              <a:rPr lang="en-GB" sz="2400" b="0" i="0" u="none" strike="noStrike" kern="1200">
                <a:ln>
                  <a:noFill/>
                </a:ln>
                <a:latin typeface="Liberation Mono" pitchFamily="49"/>
                <a:ea typeface="WenQuanYi Micro Hei" pitchFamily="2"/>
                <a:cs typeface="Lohit Devanagari" pitchFamily="2"/>
              </a:rPr>
              <a:t>] = </a:t>
            </a:r>
            <a:r>
              <a:rPr lang="en-GB" sz="2400" b="0" i="0" u="none" strike="noStrike" kern="1200">
                <a:ln>
                  <a:noFill/>
                </a:ln>
                <a:solidFill>
                  <a:srgbClr val="00FF00"/>
                </a:solidFill>
                <a:latin typeface="Liberation Mono" pitchFamily="49"/>
                <a:ea typeface="WenQuanYi Micro Hei" pitchFamily="2"/>
                <a:cs typeface="Lohit Devanagari" pitchFamily="2"/>
              </a:rPr>
              <a:t>value</a:t>
            </a:r>
          </a:p>
        </p:txBody>
      </p:sp>
      <p:sp>
        <p:nvSpPr>
          <p:cNvPr id="13" name="TextBox 12"/>
          <p:cNvSpPr txBox="1"/>
          <p:nvPr/>
        </p:nvSpPr>
        <p:spPr>
          <a:xfrm>
            <a:off x="502560" y="5327640"/>
            <a:ext cx="19882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Setting values</a:t>
            </a:r>
          </a:p>
        </p:txBody>
      </p:sp>
      <p:sp>
        <p:nvSpPr>
          <p:cNvPr id="14" name="TextBox 13"/>
          <p:cNvSpPr txBox="1"/>
          <p:nvPr/>
        </p:nvSpPr>
        <p:spPr>
          <a:xfrm>
            <a:off x="4822560" y="6407640"/>
            <a:ext cx="3548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del dictionary[</a:t>
            </a:r>
            <a:r>
              <a:rPr lang="en-GB" sz="2400" b="0" i="0" u="none" strike="noStrike" kern="1200">
                <a:ln>
                  <a:noFill/>
                </a:ln>
                <a:solidFill>
                  <a:srgbClr val="00FF00"/>
                </a:solidFill>
                <a:latin typeface="Liberation Mono" pitchFamily="49"/>
                <a:ea typeface="WenQuanYi Micro Hei" pitchFamily="2"/>
                <a:cs typeface="Lohit Devanagari" pitchFamily="2"/>
              </a:rPr>
              <a:t>key</a:t>
            </a:r>
            <a:r>
              <a:rPr lang="en-GB" sz="2400" b="0" i="0" u="none" strike="noStrike" kern="1200">
                <a:ln>
                  <a:noFill/>
                </a:ln>
                <a:latin typeface="Liberation Mono" pitchFamily="49"/>
                <a:ea typeface="WenQuanYi Micro Hei" pitchFamily="2"/>
                <a:cs typeface="Lohit Devanagari" pitchFamily="2"/>
              </a:rPr>
              <a:t>]</a:t>
            </a:r>
          </a:p>
        </p:txBody>
      </p:sp>
      <p:sp>
        <p:nvSpPr>
          <p:cNvPr id="15" name="TextBox 14"/>
          <p:cNvSpPr txBox="1"/>
          <p:nvPr/>
        </p:nvSpPr>
        <p:spPr>
          <a:xfrm>
            <a:off x="502560" y="6407640"/>
            <a:ext cx="21574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Removing keys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name="page395">
    <p:spTree>
      <p:nvGrpSpPr>
        <p:cNvPr id="1" name=""/>
        <p:cNvGrpSpPr/>
        <p:nvPr/>
      </p:nvGrpSpPr>
      <p:grpSpPr>
        <a:xfrm>
          <a:off x="0" y="0"/>
          <a:ext cx="0" cy="0"/>
          <a:chOff x="0" y="0"/>
          <a:chExt cx="0" cy="0"/>
        </a:xfrm>
      </p:grpSpPr>
      <p:sp>
        <p:nvSpPr>
          <p:cNvPr id="19" name="Slide Number Placeholder 1"/>
          <p:cNvSpPr>
            <a:spLocks noGrp="1"/>
          </p:cNvSpPr>
          <p:nvPr>
            <p:ph type="sldNum" sz="quarter" idx="10"/>
          </p:nvPr>
        </p:nvSpPr>
        <p:spPr/>
        <p:txBody>
          <a:bodyPr/>
          <a:lstStyle/>
          <a:p>
            <a:pPr lvl="0"/>
            <a:fld id="{E325925E-93A1-485D-B554-10802E6FCF52}" type="slidenum">
              <a:t>395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Exercise 22</a:t>
            </a:r>
          </a:p>
        </p:txBody>
      </p:sp>
      <p:grpSp>
        <p:nvGrpSpPr>
          <p:cNvPr id="3" name="Group 2"/>
          <p:cNvGrpSpPr/>
          <p:nvPr/>
        </p:nvGrpSpPr>
        <p:grpSpPr>
          <a:xfrm>
            <a:off x="7558199" y="6291720"/>
            <a:ext cx="2250360" cy="871200"/>
            <a:chOff x="7558199" y="6291720"/>
            <a:chExt cx="2250360" cy="871200"/>
          </a:xfrm>
        </p:grpSpPr>
        <p:sp>
          <p:nvSpPr>
            <p:cNvPr id="4" name="TextBox 3"/>
            <p:cNvSpPr txBox="1"/>
            <p:nvPr/>
          </p:nvSpPr>
          <p:spPr>
            <a:xfrm>
              <a:off x="8414640" y="6427080"/>
              <a:ext cx="1393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5 minutes</a:t>
              </a:r>
            </a:p>
          </p:txBody>
        </p:sp>
        <p:pic>
          <p:nvPicPr>
            <p:cNvPr id="5" name="Picture 4"/>
            <p:cNvPicPr>
              <a:picLocks noChangeAspect="1"/>
            </p:cNvPicPr>
            <p:nvPr/>
          </p:nvPicPr>
          <p:blipFill>
            <a:blip r:embed="rId3">
              <a:lum/>
              <a:alphaModFix/>
            </a:blip>
            <a:srcRect/>
            <a:stretch>
              <a:fillRect/>
            </a:stretch>
          </p:blipFill>
          <p:spPr>
            <a:xfrm>
              <a:off x="7558199" y="6291720"/>
              <a:ext cx="871200" cy="871200"/>
            </a:xfrm>
            <a:prstGeom prst="rect">
              <a:avLst/>
            </a:prstGeom>
            <a:noFill/>
            <a:ln>
              <a:noFill/>
            </a:ln>
          </p:spPr>
        </p:pic>
      </p:grpSp>
      <p:sp>
        <p:nvSpPr>
          <p:cNvPr id="6" name="TextBox 5"/>
          <p:cNvSpPr txBox="1"/>
          <p:nvPr/>
        </p:nvSpPr>
        <p:spPr>
          <a:xfrm>
            <a:off x="502560" y="2087640"/>
            <a:ext cx="4614480" cy="7520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Complete </a:t>
            </a:r>
            <a:r>
              <a:rPr lang="en-GB" sz="2400" b="0" i="0" u="none" strike="noStrike" kern="1200">
                <a:ln>
                  <a:noFill/>
                </a:ln>
                <a:solidFill>
                  <a:srgbClr val="0000FF"/>
                </a:solidFill>
                <a:latin typeface="Liberation Sans" pitchFamily="18"/>
                <a:ea typeface="WenQuanYi Micro Hei" pitchFamily="2"/>
                <a:cs typeface="Lohit Devanagari" pitchFamily="2"/>
              </a:rPr>
              <a:t>exercise22.py</a:t>
            </a:r>
            <a:r>
              <a:rPr lang="en-GB" sz="2400" b="0" i="0" u="none" strike="noStrike" kern="1200">
                <a:ln>
                  <a:noFill/>
                </a:ln>
                <a:latin typeface="Liberation Sans" pitchFamily="18"/>
                <a:ea typeface="WenQuanYi Micro Hei" pitchFamily="2"/>
                <a:cs typeface="Lohit Devanagari" pitchFamily="2"/>
              </a:rPr>
              <a:t> to create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an English to French dictionary.</a:t>
            </a:r>
          </a:p>
        </p:txBody>
      </p:sp>
      <p:sp>
        <p:nvSpPr>
          <p:cNvPr id="7" name="TextBox 6"/>
          <p:cNvSpPr txBox="1"/>
          <p:nvPr/>
        </p:nvSpPr>
        <p:spPr>
          <a:xfrm>
            <a:off x="502920" y="3888000"/>
            <a:ext cx="4795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cat</a:t>
            </a:r>
          </a:p>
        </p:txBody>
      </p:sp>
      <p:sp>
        <p:nvSpPr>
          <p:cNvPr id="8" name="TextBox 7"/>
          <p:cNvSpPr txBox="1"/>
          <p:nvPr/>
        </p:nvSpPr>
        <p:spPr>
          <a:xfrm>
            <a:off x="3022920" y="3888360"/>
            <a:ext cx="6487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chat</a:t>
            </a:r>
          </a:p>
        </p:txBody>
      </p:sp>
      <p:sp>
        <p:nvSpPr>
          <p:cNvPr id="9" name="TextBox 8"/>
          <p:cNvSpPr txBox="1"/>
          <p:nvPr/>
        </p:nvSpPr>
        <p:spPr>
          <a:xfrm>
            <a:off x="503280" y="4608000"/>
            <a:ext cx="5817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dog</a:t>
            </a:r>
          </a:p>
        </p:txBody>
      </p:sp>
      <p:sp>
        <p:nvSpPr>
          <p:cNvPr id="10" name="TextBox 9"/>
          <p:cNvSpPr txBox="1"/>
          <p:nvPr/>
        </p:nvSpPr>
        <p:spPr>
          <a:xfrm>
            <a:off x="3023280" y="4608360"/>
            <a:ext cx="8013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chien</a:t>
            </a:r>
          </a:p>
        </p:txBody>
      </p:sp>
      <p:sp>
        <p:nvSpPr>
          <p:cNvPr id="11" name="TextBox 10"/>
          <p:cNvSpPr txBox="1"/>
          <p:nvPr/>
        </p:nvSpPr>
        <p:spPr>
          <a:xfrm>
            <a:off x="503640" y="5328000"/>
            <a:ext cx="9885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mouse</a:t>
            </a:r>
          </a:p>
        </p:txBody>
      </p:sp>
      <p:sp>
        <p:nvSpPr>
          <p:cNvPr id="12" name="TextBox 11"/>
          <p:cNvSpPr txBox="1"/>
          <p:nvPr/>
        </p:nvSpPr>
        <p:spPr>
          <a:xfrm>
            <a:off x="3023640" y="5328360"/>
            <a:ext cx="886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souris</a:t>
            </a:r>
          </a:p>
        </p:txBody>
      </p:sp>
      <p:sp>
        <p:nvSpPr>
          <p:cNvPr id="13" name="TextBox 12"/>
          <p:cNvSpPr txBox="1"/>
          <p:nvPr/>
        </p:nvSpPr>
        <p:spPr>
          <a:xfrm>
            <a:off x="503999" y="6048000"/>
            <a:ext cx="886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snake</a:t>
            </a:r>
          </a:p>
        </p:txBody>
      </p:sp>
      <p:sp>
        <p:nvSpPr>
          <p:cNvPr id="14" name="TextBox 13"/>
          <p:cNvSpPr txBox="1"/>
          <p:nvPr/>
        </p:nvSpPr>
        <p:spPr>
          <a:xfrm>
            <a:off x="3024000" y="6048360"/>
            <a:ext cx="10893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serpent</a:t>
            </a:r>
          </a:p>
        </p:txBody>
      </p:sp>
      <p:cxnSp>
        <p:nvCxnSpPr>
          <p:cNvPr id="15" name="Straight Arrow Connector 14"/>
          <p:cNvCxnSpPr>
            <a:stCxn id="7" idx="3"/>
          </p:cNvCxnSpPr>
          <p:nvPr/>
        </p:nvCxnSpPr>
        <p:spPr>
          <a:xfrm>
            <a:off x="982440" y="4093920"/>
            <a:ext cx="2040480" cy="360"/>
          </a:xfrm>
          <a:prstGeom prst="straightConnector1">
            <a:avLst/>
          </a:prstGeom>
          <a:noFill/>
          <a:ln w="18000">
            <a:solidFill>
              <a:srgbClr val="800080"/>
            </a:solidFill>
            <a:prstDash val="solid"/>
            <a:tailEnd type="arrow"/>
          </a:ln>
        </p:spPr>
      </p:cxnSp>
      <p:cxnSp>
        <p:nvCxnSpPr>
          <p:cNvPr id="16" name="Straight Arrow Connector 15"/>
          <p:cNvCxnSpPr>
            <a:endCxn id="10" idx="1"/>
          </p:cNvCxnSpPr>
          <p:nvPr/>
        </p:nvCxnSpPr>
        <p:spPr>
          <a:xfrm>
            <a:off x="1085040" y="4813920"/>
            <a:ext cx="1938240" cy="360"/>
          </a:xfrm>
          <a:prstGeom prst="straightConnector1">
            <a:avLst/>
          </a:prstGeom>
          <a:noFill/>
          <a:ln w="18000">
            <a:solidFill>
              <a:srgbClr val="800080"/>
            </a:solidFill>
            <a:prstDash val="solid"/>
            <a:tailEnd type="arrow"/>
          </a:ln>
        </p:spPr>
      </p:cxnSp>
      <p:cxnSp>
        <p:nvCxnSpPr>
          <p:cNvPr id="17" name="Straight Arrow Connector 16"/>
          <p:cNvCxnSpPr/>
          <p:nvPr/>
        </p:nvCxnSpPr>
        <p:spPr>
          <a:xfrm>
            <a:off x="1492199" y="5533920"/>
            <a:ext cx="1531441" cy="360"/>
          </a:xfrm>
          <a:prstGeom prst="straightConnector1">
            <a:avLst/>
          </a:prstGeom>
          <a:noFill/>
          <a:ln w="18000">
            <a:solidFill>
              <a:srgbClr val="800080"/>
            </a:solidFill>
            <a:prstDash val="solid"/>
            <a:tailEnd type="arrow"/>
          </a:ln>
        </p:spPr>
      </p:cxnSp>
      <p:cxnSp>
        <p:nvCxnSpPr>
          <p:cNvPr id="18" name="Straight Arrow Connector 17"/>
          <p:cNvCxnSpPr>
            <a:endCxn id="14" idx="1"/>
          </p:cNvCxnSpPr>
          <p:nvPr/>
        </p:nvCxnSpPr>
        <p:spPr>
          <a:xfrm>
            <a:off x="1390680" y="6253920"/>
            <a:ext cx="1633320" cy="360"/>
          </a:xfrm>
          <a:prstGeom prst="straightConnector1">
            <a:avLst/>
          </a:prstGeom>
          <a:noFill/>
          <a:ln w="18000">
            <a:solidFill>
              <a:srgbClr val="800080"/>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name="page396">
    <p:spTree>
      <p:nvGrpSpPr>
        <p:cNvPr id="1" name=""/>
        <p:cNvGrpSpPr/>
        <p:nvPr/>
      </p:nvGrpSpPr>
      <p:grpSpPr>
        <a:xfrm>
          <a:off x="0" y="0"/>
          <a:ext cx="0" cy="0"/>
          <a:chOff x="0" y="0"/>
          <a:chExt cx="0" cy="0"/>
        </a:xfrm>
      </p:grpSpPr>
      <p:sp>
        <p:nvSpPr>
          <p:cNvPr id="20" name="Slide Number Placeholder 1"/>
          <p:cNvSpPr>
            <a:spLocks noGrp="1"/>
          </p:cNvSpPr>
          <p:nvPr>
            <p:ph type="sldNum" sz="quarter" idx="10"/>
          </p:nvPr>
        </p:nvSpPr>
        <p:spPr/>
        <p:txBody>
          <a:bodyPr/>
          <a:lstStyle/>
          <a:p>
            <a:pPr lvl="0"/>
            <a:fld id="{39E6734B-B717-4DA3-8453-662A9C57E203}" type="slidenum">
              <a:t>396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What’s in a dictionary? </a:t>
            </a:r>
            <a:r>
              <a:rPr lang="en-GB">
                <a:latin typeface="Liberation Sans" pitchFamily="34"/>
              </a:rPr>
              <a:t>―</a:t>
            </a:r>
            <a:r>
              <a:rPr lang="en-GB"/>
              <a:t> 1</a:t>
            </a:r>
          </a:p>
        </p:txBody>
      </p:sp>
      <p:sp>
        <p:nvSpPr>
          <p:cNvPr id="3" name="TextBox 2"/>
          <p:cNvSpPr txBox="1"/>
          <p:nvPr/>
        </p:nvSpPr>
        <p:spPr>
          <a:xfrm>
            <a:off x="502200" y="17272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3720" y="172728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en_to_es</a:t>
            </a:r>
          </a:p>
        </p:txBody>
      </p:sp>
      <p:sp>
        <p:nvSpPr>
          <p:cNvPr id="5" name="TextBox 4"/>
          <p:cNvSpPr txBox="1"/>
          <p:nvPr/>
        </p:nvSpPr>
        <p:spPr>
          <a:xfrm>
            <a:off x="502200" y="2267280"/>
            <a:ext cx="92214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{'mouse': 'ratón', 'dog': 'perror', 'cat': 'gato'}</a:t>
            </a:r>
          </a:p>
        </p:txBody>
      </p:sp>
      <p:sp>
        <p:nvSpPr>
          <p:cNvPr id="6" name="TextBox 5"/>
          <p:cNvSpPr txBox="1"/>
          <p:nvPr/>
        </p:nvSpPr>
        <p:spPr>
          <a:xfrm>
            <a:off x="502200" y="352727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1233720" y="3527279"/>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en_to_es.keys()</a:t>
            </a:r>
          </a:p>
        </p:txBody>
      </p:sp>
      <p:sp>
        <p:nvSpPr>
          <p:cNvPr id="8" name="TextBox 7"/>
          <p:cNvSpPr txBox="1"/>
          <p:nvPr/>
        </p:nvSpPr>
        <p:spPr>
          <a:xfrm>
            <a:off x="502200" y="4067279"/>
            <a:ext cx="172008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dict_keys</a:t>
            </a:r>
          </a:p>
        </p:txBody>
      </p:sp>
      <p:sp>
        <p:nvSpPr>
          <p:cNvPr id="9" name="TextBox 8"/>
          <p:cNvSpPr txBox="1"/>
          <p:nvPr/>
        </p:nvSpPr>
        <p:spPr>
          <a:xfrm>
            <a:off x="502200" y="532727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0" name="TextBox 9"/>
          <p:cNvSpPr txBox="1"/>
          <p:nvPr/>
        </p:nvSpPr>
        <p:spPr>
          <a:xfrm>
            <a:off x="1233720" y="5327279"/>
            <a:ext cx="3183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en_to_es.values()</a:t>
            </a:r>
          </a:p>
        </p:txBody>
      </p:sp>
      <p:sp>
        <p:nvSpPr>
          <p:cNvPr id="11" name="TextBox 10"/>
          <p:cNvSpPr txBox="1"/>
          <p:nvPr/>
        </p:nvSpPr>
        <p:spPr>
          <a:xfrm>
            <a:off x="502200" y="5867279"/>
            <a:ext cx="2085839"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dict_values</a:t>
            </a:r>
          </a:p>
        </p:txBody>
      </p:sp>
      <p:sp>
        <p:nvSpPr>
          <p:cNvPr id="12" name="TextBox 11"/>
          <p:cNvSpPr txBox="1"/>
          <p:nvPr/>
        </p:nvSpPr>
        <p:spPr>
          <a:xfrm>
            <a:off x="502200" y="6767279"/>
            <a:ext cx="32410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Just treat them like lists</a:t>
            </a:r>
          </a:p>
        </p:txBody>
      </p:sp>
      <p:sp>
        <p:nvSpPr>
          <p:cNvPr id="13" name="TextBox 12"/>
          <p:cNvSpPr txBox="1"/>
          <p:nvPr/>
        </p:nvSpPr>
        <p:spPr>
          <a:xfrm>
            <a:off x="8782200" y="4800600"/>
            <a:ext cx="100404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Orders</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match</a:t>
            </a:r>
          </a:p>
        </p:txBody>
      </p:sp>
      <p:sp>
        <p:nvSpPr>
          <p:cNvPr id="14" name="TextBox 13"/>
          <p:cNvSpPr txBox="1"/>
          <p:nvPr/>
        </p:nvSpPr>
        <p:spPr>
          <a:xfrm>
            <a:off x="2148120" y="4067279"/>
            <a:ext cx="5562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(['mouse', 'dog', 'cat'])     </a:t>
            </a:r>
          </a:p>
        </p:txBody>
      </p:sp>
      <p:sp>
        <p:nvSpPr>
          <p:cNvPr id="15" name="TextBox 14"/>
          <p:cNvSpPr txBox="1"/>
          <p:nvPr/>
        </p:nvSpPr>
        <p:spPr>
          <a:xfrm>
            <a:off x="2513880" y="5867279"/>
            <a:ext cx="5196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(['ratón', 'perro', 'gato'])</a:t>
            </a:r>
          </a:p>
        </p:txBody>
      </p:sp>
      <p:cxnSp>
        <p:nvCxnSpPr>
          <p:cNvPr id="16" name="Elbow Connector 15"/>
          <p:cNvCxnSpPr>
            <a:stCxn id="12" idx="0"/>
          </p:cNvCxnSpPr>
          <p:nvPr/>
        </p:nvCxnSpPr>
        <p:spPr>
          <a:xfrm flipH="1" flipV="1">
            <a:off x="1545120" y="6285599"/>
            <a:ext cx="577440" cy="481680"/>
          </a:xfrm>
          <a:prstGeom prst="bentConnector3">
            <a:avLst/>
          </a:prstGeom>
          <a:noFill/>
          <a:ln w="18000">
            <a:solidFill>
              <a:srgbClr val="00FFFF"/>
            </a:solidFill>
            <a:prstDash val="solid"/>
            <a:tailEnd type="arrow"/>
          </a:ln>
        </p:spPr>
      </p:cxnSp>
      <p:cxnSp>
        <p:nvCxnSpPr>
          <p:cNvPr id="17" name="Elbow Connector 16"/>
          <p:cNvCxnSpPr>
            <a:stCxn id="13" idx="1"/>
          </p:cNvCxnSpPr>
          <p:nvPr/>
        </p:nvCxnSpPr>
        <p:spPr>
          <a:xfrm flipH="1" flipV="1">
            <a:off x="7710120" y="4276440"/>
            <a:ext cx="1072080" cy="900000"/>
          </a:xfrm>
          <a:prstGeom prst="bentConnector3">
            <a:avLst/>
          </a:prstGeom>
          <a:noFill/>
          <a:ln w="18000">
            <a:solidFill>
              <a:srgbClr val="00FFFF"/>
            </a:solidFill>
            <a:prstDash val="solid"/>
            <a:tailEnd type="arrow"/>
          </a:ln>
        </p:spPr>
      </p:cxnSp>
      <p:cxnSp>
        <p:nvCxnSpPr>
          <p:cNvPr id="18" name="Elbow Connector 17"/>
          <p:cNvCxnSpPr>
            <a:stCxn id="13" idx="1"/>
            <a:endCxn id="15" idx="3"/>
          </p:cNvCxnSpPr>
          <p:nvPr/>
        </p:nvCxnSpPr>
        <p:spPr>
          <a:xfrm rot="10800000" flipV="1">
            <a:off x="7710120" y="5176619"/>
            <a:ext cx="1072080" cy="899819"/>
          </a:xfrm>
          <a:prstGeom prst="bentConnector3">
            <a:avLst/>
          </a:prstGeom>
          <a:noFill/>
          <a:ln w="18000">
            <a:solidFill>
              <a:srgbClr val="00FFFF"/>
            </a:solidFill>
            <a:prstDash val="solid"/>
            <a:tailEnd type="arrow"/>
          </a:ln>
        </p:spPr>
      </p:cxnSp>
      <p:sp>
        <p:nvSpPr>
          <p:cNvPr id="19" name="TextBox 18"/>
          <p:cNvSpPr txBox="1"/>
          <p:nvPr/>
        </p:nvSpPr>
        <p:spPr>
          <a:xfrm>
            <a:off x="4813200" y="6758640"/>
            <a:ext cx="334331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(or convert them to lists)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name="page397">
    <p:spTree>
      <p:nvGrpSpPr>
        <p:cNvPr id="1" name=""/>
        <p:cNvGrpSpPr/>
        <p:nvPr/>
      </p:nvGrpSpPr>
      <p:grpSpPr>
        <a:xfrm>
          <a:off x="0" y="0"/>
          <a:ext cx="0" cy="0"/>
          <a:chOff x="0" y="0"/>
          <a:chExt cx="0" cy="0"/>
        </a:xfrm>
      </p:grpSpPr>
      <p:sp>
        <p:nvSpPr>
          <p:cNvPr id="19" name="Slide Number Placeholder 1"/>
          <p:cNvSpPr>
            <a:spLocks noGrp="1"/>
          </p:cNvSpPr>
          <p:nvPr>
            <p:ph type="sldNum" sz="quarter" idx="10"/>
          </p:nvPr>
        </p:nvSpPr>
        <p:spPr/>
        <p:txBody>
          <a:bodyPr/>
          <a:lstStyle/>
          <a:p>
            <a:pPr lvl="0"/>
            <a:fld id="{C45C5680-45A9-4791-A506-F852D3A202E7}" type="slidenum">
              <a:t>397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What’s in a dictionary? </a:t>
            </a:r>
            <a:r>
              <a:rPr lang="en-GB">
                <a:latin typeface="Liberation Sans" pitchFamily="34"/>
              </a:rPr>
              <a:t>―</a:t>
            </a:r>
            <a:r>
              <a:rPr lang="en-GB"/>
              <a:t> 2</a:t>
            </a:r>
          </a:p>
        </p:txBody>
      </p:sp>
      <p:sp>
        <p:nvSpPr>
          <p:cNvPr id="3" name="TextBox 2"/>
          <p:cNvSpPr txBox="1"/>
          <p:nvPr/>
        </p:nvSpPr>
        <p:spPr>
          <a:xfrm>
            <a:off x="502200" y="17272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3720" y="172728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en_to_es</a:t>
            </a:r>
          </a:p>
        </p:txBody>
      </p:sp>
      <p:sp>
        <p:nvSpPr>
          <p:cNvPr id="5" name="TextBox 4"/>
          <p:cNvSpPr txBox="1"/>
          <p:nvPr/>
        </p:nvSpPr>
        <p:spPr>
          <a:xfrm>
            <a:off x="502200" y="2267280"/>
            <a:ext cx="903852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dict_items([('mouse', 'ratón'), ('dog', 'perro'),</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('cat', 'gato')])</a:t>
            </a:r>
          </a:p>
        </p:txBody>
      </p:sp>
      <p:sp>
        <p:nvSpPr>
          <p:cNvPr id="6" name="TextBox 5"/>
          <p:cNvSpPr txBox="1"/>
          <p:nvPr/>
        </p:nvSpPr>
        <p:spPr>
          <a:xfrm>
            <a:off x="502200" y="388727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1233720" y="3887279"/>
            <a:ext cx="7941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for (english, spanish) in en_to_es.items():</a:t>
            </a:r>
          </a:p>
        </p:txBody>
      </p:sp>
      <p:sp>
        <p:nvSpPr>
          <p:cNvPr id="8" name="TextBox 7"/>
          <p:cNvSpPr txBox="1"/>
          <p:nvPr/>
        </p:nvSpPr>
        <p:spPr>
          <a:xfrm>
            <a:off x="502200" y="442727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9" name="TextBox 8"/>
          <p:cNvSpPr txBox="1"/>
          <p:nvPr/>
        </p:nvSpPr>
        <p:spPr>
          <a:xfrm>
            <a:off x="1233720" y="4427279"/>
            <a:ext cx="5013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    print(spanish, english)</a:t>
            </a:r>
          </a:p>
        </p:txBody>
      </p:sp>
      <p:sp>
        <p:nvSpPr>
          <p:cNvPr id="10" name="TextBox 9"/>
          <p:cNvSpPr txBox="1"/>
          <p:nvPr/>
        </p:nvSpPr>
        <p:spPr>
          <a:xfrm>
            <a:off x="502200" y="496727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1" name="TextBox 10"/>
          <p:cNvSpPr txBox="1"/>
          <p:nvPr/>
        </p:nvSpPr>
        <p:spPr>
          <a:xfrm>
            <a:off x="502200" y="5507279"/>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ratón mouse</a:t>
            </a:r>
          </a:p>
        </p:txBody>
      </p:sp>
      <p:sp>
        <p:nvSpPr>
          <p:cNvPr id="12" name="TextBox 11"/>
          <p:cNvSpPr txBox="1"/>
          <p:nvPr/>
        </p:nvSpPr>
        <p:spPr>
          <a:xfrm>
            <a:off x="502200" y="6047279"/>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perro dog</a:t>
            </a:r>
          </a:p>
        </p:txBody>
      </p:sp>
      <p:sp>
        <p:nvSpPr>
          <p:cNvPr id="13" name="TextBox 12"/>
          <p:cNvSpPr txBox="1"/>
          <p:nvPr/>
        </p:nvSpPr>
        <p:spPr>
          <a:xfrm>
            <a:off x="502200" y="6587279"/>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gato cat</a:t>
            </a:r>
          </a:p>
        </p:txBody>
      </p:sp>
      <p:sp>
        <p:nvSpPr>
          <p:cNvPr id="14" name="TextBox 13"/>
          <p:cNvSpPr txBox="1"/>
          <p:nvPr/>
        </p:nvSpPr>
        <p:spPr>
          <a:xfrm>
            <a:off x="6262200" y="1727280"/>
            <a:ext cx="27334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Most useful method</a:t>
            </a:r>
          </a:p>
        </p:txBody>
      </p:sp>
      <p:sp>
        <p:nvSpPr>
          <p:cNvPr id="15" name="TextBox 14"/>
          <p:cNvSpPr txBox="1"/>
          <p:nvPr/>
        </p:nvSpPr>
        <p:spPr>
          <a:xfrm>
            <a:off x="2696760" y="1727280"/>
            <a:ext cx="15372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.items()</a:t>
            </a:r>
          </a:p>
        </p:txBody>
      </p:sp>
      <p:cxnSp>
        <p:nvCxnSpPr>
          <p:cNvPr id="16" name="Straight Arrow Connector 15"/>
          <p:cNvCxnSpPr/>
          <p:nvPr/>
        </p:nvCxnSpPr>
        <p:spPr>
          <a:xfrm flipH="1">
            <a:off x="4233960" y="1933200"/>
            <a:ext cx="2028240" cy="3240"/>
          </a:xfrm>
          <a:prstGeom prst="straightConnector1">
            <a:avLst/>
          </a:prstGeom>
          <a:noFill/>
          <a:ln w="18000">
            <a:solidFill>
              <a:srgbClr val="00FFFF"/>
            </a:solidFill>
            <a:prstDash val="solid"/>
            <a:tailEnd type="arrow"/>
          </a:ln>
        </p:spPr>
      </p:cxnSp>
      <p:sp>
        <p:nvSpPr>
          <p:cNvPr id="17" name="TextBox 16"/>
          <p:cNvSpPr txBox="1"/>
          <p:nvPr/>
        </p:nvSpPr>
        <p:spPr>
          <a:xfrm>
            <a:off x="6253200" y="3158639"/>
            <a:ext cx="32641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(Key,Value) pairs/tuples</a:t>
            </a:r>
          </a:p>
        </p:txBody>
      </p:sp>
      <p:cxnSp>
        <p:nvCxnSpPr>
          <p:cNvPr id="18" name="Elbow Connector 17"/>
          <p:cNvCxnSpPr/>
          <p:nvPr/>
        </p:nvCxnSpPr>
        <p:spPr>
          <a:xfrm flipH="1" flipV="1">
            <a:off x="5021279" y="3031560"/>
            <a:ext cx="1231921" cy="333000"/>
          </a:xfrm>
          <a:prstGeom prst="bentConnector3">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name="page398">
    <p:spTree>
      <p:nvGrpSpPr>
        <p:cNvPr id="1" name=""/>
        <p:cNvGrpSpPr/>
        <p:nvPr/>
      </p:nvGrpSpPr>
      <p:grpSpPr>
        <a:xfrm>
          <a:off x="0" y="0"/>
          <a:ext cx="0" cy="0"/>
          <a:chOff x="0" y="0"/>
          <a:chExt cx="0" cy="0"/>
        </a:xfrm>
      </p:grpSpPr>
      <p:sp>
        <p:nvSpPr>
          <p:cNvPr id="9" name="Slide Number Placeholder 1"/>
          <p:cNvSpPr>
            <a:spLocks noGrp="1"/>
          </p:cNvSpPr>
          <p:nvPr>
            <p:ph type="sldNum" sz="quarter" idx="10"/>
          </p:nvPr>
        </p:nvSpPr>
        <p:spPr/>
        <p:txBody>
          <a:bodyPr/>
          <a:lstStyle/>
          <a:p>
            <a:pPr lvl="0"/>
            <a:fld id="{94961B68-5CCD-479E-996B-406D3F333448}" type="slidenum">
              <a:t>398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What’s in a dictionary? </a:t>
            </a:r>
            <a:r>
              <a:rPr lang="en-GB">
                <a:latin typeface="Liberation Sans" pitchFamily="34"/>
              </a:rPr>
              <a:t>―</a:t>
            </a:r>
            <a:r>
              <a:rPr lang="en-GB"/>
              <a:t> 3</a:t>
            </a:r>
          </a:p>
        </p:txBody>
      </p:sp>
      <p:sp>
        <p:nvSpPr>
          <p:cNvPr id="3" name="TextBox 2"/>
          <p:cNvSpPr txBox="1"/>
          <p:nvPr/>
        </p:nvSpPr>
        <p:spPr>
          <a:xfrm>
            <a:off x="502200" y="24386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3720" y="243864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list</a:t>
            </a:r>
          </a:p>
        </p:txBody>
      </p:sp>
      <p:sp>
        <p:nvSpPr>
          <p:cNvPr id="5" name="TextBox 4"/>
          <p:cNvSpPr txBox="1"/>
          <p:nvPr/>
        </p:nvSpPr>
        <p:spPr>
          <a:xfrm>
            <a:off x="502200" y="2978639"/>
            <a:ext cx="94042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[('mouse','ratón'), ('dog','perro'),('cat','gato')]</a:t>
            </a:r>
          </a:p>
        </p:txBody>
      </p:sp>
      <p:sp>
        <p:nvSpPr>
          <p:cNvPr id="6" name="TextBox 5"/>
          <p:cNvSpPr txBox="1"/>
          <p:nvPr/>
        </p:nvSpPr>
        <p:spPr>
          <a:xfrm>
            <a:off x="6262200" y="1718640"/>
            <a:ext cx="314063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Common simplification</a:t>
            </a:r>
          </a:p>
        </p:txBody>
      </p:sp>
      <p:sp>
        <p:nvSpPr>
          <p:cNvPr id="7" name="TextBox 6"/>
          <p:cNvSpPr txBox="1"/>
          <p:nvPr/>
        </p:nvSpPr>
        <p:spPr>
          <a:xfrm>
            <a:off x="1965240" y="243864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(en_to_es.items())</a:t>
            </a:r>
          </a:p>
        </p:txBody>
      </p:sp>
      <p:cxnSp>
        <p:nvCxnSpPr>
          <p:cNvPr id="8" name="Elbow Connector 7"/>
          <p:cNvCxnSpPr>
            <a:endCxn id="4" idx="0"/>
          </p:cNvCxnSpPr>
          <p:nvPr/>
        </p:nvCxnSpPr>
        <p:spPr>
          <a:xfrm flipH="1">
            <a:off x="1635839" y="1924560"/>
            <a:ext cx="4626361" cy="514080"/>
          </a:xfrm>
          <a:prstGeom prst="bentConnector3">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name="page399">
    <p:spTree>
      <p:nvGrpSpPr>
        <p:cNvPr id="1" name=""/>
        <p:cNvGrpSpPr/>
        <p:nvPr/>
      </p:nvGrpSpPr>
      <p:grpSpPr>
        <a:xfrm>
          <a:off x="0" y="0"/>
          <a:ext cx="0" cy="0"/>
          <a:chOff x="0" y="0"/>
          <a:chExt cx="0" cy="0"/>
        </a:xfrm>
      </p:grpSpPr>
      <p:sp>
        <p:nvSpPr>
          <p:cNvPr id="10" name="Slide Number Placeholder 1"/>
          <p:cNvSpPr>
            <a:spLocks noGrp="1"/>
          </p:cNvSpPr>
          <p:nvPr>
            <p:ph type="sldNum" sz="quarter" idx="10"/>
          </p:nvPr>
        </p:nvSpPr>
        <p:spPr/>
        <p:txBody>
          <a:bodyPr/>
          <a:lstStyle/>
          <a:p>
            <a:pPr lvl="0"/>
            <a:fld id="{E4F879E8-4077-4E04-81CE-F9F12B7819BC}" type="slidenum">
              <a:t>399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Getting the list of keys</a:t>
            </a:r>
          </a:p>
        </p:txBody>
      </p:sp>
      <p:sp>
        <p:nvSpPr>
          <p:cNvPr id="3" name="TextBox 2"/>
          <p:cNvSpPr txBox="1"/>
          <p:nvPr/>
        </p:nvSpPr>
        <p:spPr>
          <a:xfrm>
            <a:off x="502200" y="2801160"/>
            <a:ext cx="2681640" cy="7534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Sans" pitchFamily="18"/>
                <a:ea typeface="WenQuanYi Micro Hei" pitchFamily="2"/>
                <a:cs typeface="Lohit Devanagari" pitchFamily="2"/>
              </a:rPr>
              <a:t>dictionary</a:t>
            </a:r>
          </a:p>
        </p:txBody>
      </p:sp>
      <p:sp>
        <p:nvSpPr>
          <p:cNvPr id="4" name="TextBox 3"/>
          <p:cNvSpPr txBox="1"/>
          <p:nvPr/>
        </p:nvSpPr>
        <p:spPr>
          <a:xfrm>
            <a:off x="7702560" y="2460600"/>
            <a:ext cx="1494719" cy="14346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Sans" pitchFamily="18"/>
                <a:ea typeface="WenQuanYi Micro Hei" pitchFamily="2"/>
                <a:cs typeface="Lohit Devanagari" pitchFamily="2"/>
              </a:rPr>
              <a:t>list of</a:t>
            </a:r>
          </a:p>
          <a:p>
            <a:pPr marL="0" marR="0" lvl="0" indent="0" rtl="0" hangingPunct="0">
              <a:lnSpc>
                <a:spcPct val="100000"/>
              </a:lnSpc>
              <a:spcBef>
                <a:spcPts val="0"/>
              </a:spcBef>
              <a:spcAft>
                <a:spcPts val="0"/>
              </a:spcAft>
              <a:buNone/>
              <a:tabLst/>
            </a:pPr>
            <a:r>
              <a:rPr lang="en-GB" sz="4800" b="0" i="0" u="none" strike="noStrike" kern="1200">
                <a:ln>
                  <a:noFill/>
                </a:ln>
                <a:latin typeface="Liberation Sans" pitchFamily="18"/>
                <a:ea typeface="WenQuanYi Micro Hei" pitchFamily="2"/>
                <a:cs typeface="Lohit Devanagari" pitchFamily="2"/>
              </a:rPr>
              <a:t>keys</a:t>
            </a:r>
          </a:p>
        </p:txBody>
      </p:sp>
      <p:cxnSp>
        <p:nvCxnSpPr>
          <p:cNvPr id="5" name="Straight Arrow Connector 4"/>
          <p:cNvCxnSpPr>
            <a:stCxn id="3" idx="3"/>
          </p:cNvCxnSpPr>
          <p:nvPr/>
        </p:nvCxnSpPr>
        <p:spPr>
          <a:xfrm>
            <a:off x="3183840" y="3177720"/>
            <a:ext cx="4518720" cy="0"/>
          </a:xfrm>
          <a:prstGeom prst="straightConnector1">
            <a:avLst/>
          </a:prstGeom>
          <a:noFill/>
          <a:ln w="18000">
            <a:solidFill>
              <a:srgbClr val="800080"/>
            </a:solidFill>
            <a:prstDash val="solid"/>
            <a:tailEnd type="arrow"/>
          </a:ln>
        </p:spPr>
      </p:cxnSp>
      <p:sp>
        <p:nvSpPr>
          <p:cNvPr id="6" name="TextBox 5"/>
          <p:cNvSpPr txBox="1"/>
          <p:nvPr/>
        </p:nvSpPr>
        <p:spPr>
          <a:xfrm>
            <a:off x="4308120" y="2448000"/>
            <a:ext cx="22672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80"/>
                </a:solidFill>
                <a:latin typeface="Liberation Mono" pitchFamily="49"/>
                <a:ea typeface="WenQuanYi Micro Hei" pitchFamily="2"/>
                <a:cs typeface="Lohit Devanagari" pitchFamily="2"/>
              </a:rPr>
              <a:t>list()</a:t>
            </a:r>
          </a:p>
        </p:txBody>
      </p:sp>
      <p:sp>
        <p:nvSpPr>
          <p:cNvPr id="7" name="TextBox 6"/>
          <p:cNvSpPr txBox="1"/>
          <p:nvPr/>
        </p:nvSpPr>
        <p:spPr>
          <a:xfrm>
            <a:off x="502200" y="4607279"/>
            <a:ext cx="90385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{'the': 2, 'cat': 1, 'sat': 1, 'on': 1, 'mat': 1}</a:t>
            </a:r>
          </a:p>
        </p:txBody>
      </p:sp>
      <p:sp>
        <p:nvSpPr>
          <p:cNvPr id="8" name="TextBox 7"/>
          <p:cNvSpPr txBox="1"/>
          <p:nvPr/>
        </p:nvSpPr>
        <p:spPr>
          <a:xfrm>
            <a:off x="502200" y="6047279"/>
            <a:ext cx="629351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['on', 'the', 'sat', 'mat', 'cat']</a:t>
            </a:r>
          </a:p>
        </p:txBody>
      </p:sp>
      <p:sp>
        <p:nvSpPr>
          <p:cNvPr id="9" name="Straight Connector 8"/>
          <p:cNvSpPr/>
          <p:nvPr/>
        </p:nvSpPr>
        <p:spPr>
          <a:xfrm>
            <a:off x="3603959" y="5228280"/>
            <a:ext cx="0" cy="68220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pPr lvl="0"/>
            <a:fld id="{9CAC258A-88E6-4B3F-99DF-F302DE637EE6}" type="slidenum">
              <a:t>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Course outline </a:t>
            </a:r>
            <a:r>
              <a:rPr lang="en-GB">
                <a:latin typeface="Liberation Sans" pitchFamily="34"/>
              </a:rPr>
              <a:t>―</a:t>
            </a:r>
            <a:r>
              <a:rPr lang="en-GB"/>
              <a:t> 3</a:t>
            </a:r>
          </a:p>
        </p:txBody>
      </p:sp>
      <p:pic>
        <p:nvPicPr>
          <p:cNvPr id="3" name="Picture 2"/>
          <p:cNvPicPr>
            <a:picLocks noChangeAspect="1"/>
          </p:cNvPicPr>
          <p:nvPr/>
        </p:nvPicPr>
        <p:blipFill>
          <a:blip r:embed="rId3">
            <a:lum/>
            <a:alphaModFix/>
          </a:blip>
          <a:srcRect/>
          <a:stretch>
            <a:fillRect/>
          </a:stretch>
        </p:blipFill>
        <p:spPr>
          <a:xfrm>
            <a:off x="6433200" y="360000"/>
            <a:ext cx="3286799" cy="972000"/>
          </a:xfrm>
          <a:prstGeom prst="rect">
            <a:avLst/>
          </a:prstGeom>
          <a:noFill/>
          <a:ln>
            <a:noFill/>
          </a:ln>
        </p:spPr>
      </p:pic>
      <p:sp>
        <p:nvSpPr>
          <p:cNvPr id="4" name="TextBox 3"/>
          <p:cNvSpPr txBox="1"/>
          <p:nvPr/>
        </p:nvSpPr>
        <p:spPr>
          <a:xfrm>
            <a:off x="505439" y="1875600"/>
            <a:ext cx="78443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0080"/>
                </a:solidFill>
                <a:latin typeface="Liberation Sans" pitchFamily="18"/>
                <a:ea typeface="WenQuanYi Micro Hei" pitchFamily="2"/>
                <a:cs typeface="Lohit Devanagari" pitchFamily="2"/>
              </a:rPr>
              <a:t>Lists</a:t>
            </a:r>
          </a:p>
        </p:txBody>
      </p:sp>
      <p:sp>
        <p:nvSpPr>
          <p:cNvPr id="5" name="TextBox 4"/>
          <p:cNvSpPr txBox="1"/>
          <p:nvPr/>
        </p:nvSpPr>
        <p:spPr>
          <a:xfrm>
            <a:off x="506519" y="2237400"/>
            <a:ext cx="10389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Indices</a:t>
            </a:r>
          </a:p>
        </p:txBody>
      </p:sp>
      <p:sp>
        <p:nvSpPr>
          <p:cNvPr id="6" name="TextBox 5"/>
          <p:cNvSpPr txBox="1"/>
          <p:nvPr/>
        </p:nvSpPr>
        <p:spPr>
          <a:xfrm>
            <a:off x="506519" y="2597760"/>
            <a:ext cx="11577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Lengths</a:t>
            </a:r>
          </a:p>
        </p:txBody>
      </p:sp>
      <p:sp>
        <p:nvSpPr>
          <p:cNvPr id="7" name="TextBox 6"/>
          <p:cNvSpPr txBox="1"/>
          <p:nvPr/>
        </p:nvSpPr>
        <p:spPr>
          <a:xfrm>
            <a:off x="506519" y="2958119"/>
            <a:ext cx="21909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Changing items</a:t>
            </a:r>
          </a:p>
        </p:txBody>
      </p:sp>
      <p:sp>
        <p:nvSpPr>
          <p:cNvPr id="8" name="TextBox 7"/>
          <p:cNvSpPr txBox="1"/>
          <p:nvPr/>
        </p:nvSpPr>
        <p:spPr>
          <a:xfrm>
            <a:off x="506519" y="3318479"/>
            <a:ext cx="203867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Extending lists</a:t>
            </a:r>
          </a:p>
        </p:txBody>
      </p:sp>
      <p:sp>
        <p:nvSpPr>
          <p:cNvPr id="9" name="TextBox 8"/>
          <p:cNvSpPr txBox="1"/>
          <p:nvPr/>
        </p:nvSpPr>
        <p:spPr>
          <a:xfrm>
            <a:off x="506519" y="3858840"/>
            <a:ext cx="1241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Sans" pitchFamily="18"/>
                <a:ea typeface="WenQuanYi Micro Hei" pitchFamily="2"/>
                <a:cs typeface="Lohit Devanagari" pitchFamily="2"/>
              </a:rPr>
              <a:t>Methods</a:t>
            </a:r>
          </a:p>
        </p:txBody>
      </p:sp>
      <p:sp>
        <p:nvSpPr>
          <p:cNvPr id="10" name="TextBox 9"/>
          <p:cNvSpPr txBox="1"/>
          <p:nvPr/>
        </p:nvSpPr>
        <p:spPr>
          <a:xfrm>
            <a:off x="506519" y="4398840"/>
            <a:ext cx="18345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Creating lists</a:t>
            </a:r>
          </a:p>
        </p:txBody>
      </p:sp>
      <p:sp>
        <p:nvSpPr>
          <p:cNvPr id="11" name="TextBox 10"/>
          <p:cNvSpPr txBox="1"/>
          <p:nvPr/>
        </p:nvSpPr>
        <p:spPr>
          <a:xfrm>
            <a:off x="506519" y="4759200"/>
            <a:ext cx="16484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Testing lists</a:t>
            </a:r>
          </a:p>
        </p:txBody>
      </p:sp>
      <p:sp>
        <p:nvSpPr>
          <p:cNvPr id="12" name="TextBox 11"/>
          <p:cNvSpPr txBox="1"/>
          <p:nvPr/>
        </p:nvSpPr>
        <p:spPr>
          <a:xfrm>
            <a:off x="506879" y="5119559"/>
            <a:ext cx="27504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Removing from lists</a:t>
            </a:r>
          </a:p>
        </p:txBody>
      </p:sp>
      <p:sp>
        <p:nvSpPr>
          <p:cNvPr id="13" name="TextBox 12"/>
          <p:cNvSpPr txBox="1"/>
          <p:nvPr/>
        </p:nvSpPr>
        <p:spPr>
          <a:xfrm>
            <a:off x="506879" y="5659920"/>
            <a:ext cx="1393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Sans" pitchFamily="18"/>
                <a:ea typeface="WenQuanYi Micro Hei" pitchFamily="2"/>
                <a:cs typeface="Lohit Devanagari" pitchFamily="2"/>
              </a:rPr>
              <a:t>for</a:t>
            </a:r>
            <a:r>
              <a:rPr lang="en-GB" sz="2400" b="0" i="0" u="none" strike="noStrike" kern="1200">
                <a:ln>
                  <a:noFill/>
                </a:ln>
                <a:solidFill>
                  <a:srgbClr val="008000"/>
                </a:solidFill>
                <a:latin typeface="Liberation Sans" pitchFamily="34"/>
                <a:ea typeface="Liberation Sans" pitchFamily="34"/>
                <a:cs typeface="Liberation Sans" pitchFamily="34"/>
              </a:rPr>
              <a:t>…</a:t>
            </a:r>
            <a:r>
              <a:rPr lang="en-GB" sz="2400" b="0" i="0" u="none" strike="noStrike" kern="1200">
                <a:ln>
                  <a:noFill/>
                </a:ln>
                <a:solidFill>
                  <a:srgbClr val="008000"/>
                </a:solidFill>
                <a:latin typeface="Liberation Sans" pitchFamily="18"/>
                <a:ea typeface="Liberation Sans" pitchFamily="34"/>
                <a:cs typeface="Liberation Sans" pitchFamily="34"/>
              </a:rPr>
              <a:t> loop</a:t>
            </a:r>
          </a:p>
        </p:txBody>
      </p:sp>
      <p:sp>
        <p:nvSpPr>
          <p:cNvPr id="14" name="TextBox 13"/>
          <p:cNvSpPr txBox="1"/>
          <p:nvPr/>
        </p:nvSpPr>
        <p:spPr>
          <a:xfrm>
            <a:off x="506519" y="6199200"/>
            <a:ext cx="1241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Iterables</a:t>
            </a:r>
          </a:p>
        </p:txBody>
      </p:sp>
      <p:sp>
        <p:nvSpPr>
          <p:cNvPr id="15" name="TextBox 14"/>
          <p:cNvSpPr txBox="1"/>
          <p:nvPr/>
        </p:nvSpPr>
        <p:spPr>
          <a:xfrm>
            <a:off x="506879" y="6559560"/>
            <a:ext cx="886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Slices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sp>
        <p:nvSpPr>
          <p:cNvPr id="25" name="Slide Number Placeholder 1"/>
          <p:cNvSpPr>
            <a:spLocks noGrp="1"/>
          </p:cNvSpPr>
          <p:nvPr>
            <p:ph type="sldNum" sz="quarter" idx="10"/>
          </p:nvPr>
        </p:nvSpPr>
        <p:spPr/>
        <p:txBody>
          <a:bodyPr/>
          <a:lstStyle/>
          <a:p>
            <a:pPr lvl="0"/>
            <a:fld id="{A0CB4880-24CA-4558-A9EE-A1D175D5375F}" type="slidenum">
              <a:t>40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Your choice of input quotes:</a:t>
            </a:r>
          </a:p>
        </p:txBody>
      </p:sp>
      <p:sp>
        <p:nvSpPr>
          <p:cNvPr id="3" name="TextBox 2"/>
          <p:cNvSpPr txBox="1"/>
          <p:nvPr/>
        </p:nvSpPr>
        <p:spPr>
          <a:xfrm>
            <a:off x="1189080" y="2522160"/>
            <a:ext cx="3000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'Hello,\nworld!'</a:t>
            </a:r>
          </a:p>
        </p:txBody>
      </p:sp>
      <p:sp>
        <p:nvSpPr>
          <p:cNvPr id="4" name="TextBox 3"/>
          <p:cNvSpPr txBox="1"/>
          <p:nvPr/>
        </p:nvSpPr>
        <p:spPr>
          <a:xfrm>
            <a:off x="5734080" y="2522160"/>
            <a:ext cx="3000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Liberation Mono" pitchFamily="49"/>
                <a:cs typeface="Liberation Mono" pitchFamily="49"/>
              </a:rPr>
              <a:t>"</a:t>
            </a:r>
            <a:r>
              <a:rPr lang="en-GB" sz="2400" b="0" i="0" u="none" strike="noStrike" kern="1200">
                <a:ln>
                  <a:noFill/>
                </a:ln>
                <a:solidFill>
                  <a:srgbClr val="0000FF"/>
                </a:solidFill>
                <a:latin typeface="Liberation Mono" pitchFamily="49"/>
                <a:ea typeface="WenQuanYi Micro Hei" pitchFamily="2"/>
                <a:cs typeface="Lohit Devanagari" pitchFamily="2"/>
              </a:rPr>
              <a:t>Hello,\nworld!</a:t>
            </a:r>
            <a:r>
              <a:rPr lang="en-GB" sz="2400" b="0" i="0" u="none" strike="noStrike" kern="1200">
                <a:ln>
                  <a:noFill/>
                </a:ln>
                <a:solidFill>
                  <a:srgbClr val="0000FF"/>
                </a:solidFill>
                <a:latin typeface="Liberation Mono" pitchFamily="49"/>
                <a:ea typeface="Liberation Mono" pitchFamily="49"/>
                <a:cs typeface="Liberation Mono" pitchFamily="49"/>
              </a:rPr>
              <a:t>"</a:t>
            </a:r>
          </a:p>
        </p:txBody>
      </p:sp>
      <p:sp>
        <p:nvSpPr>
          <p:cNvPr id="5" name="TextBox 4"/>
          <p:cNvSpPr txBox="1"/>
          <p:nvPr/>
        </p:nvSpPr>
        <p:spPr>
          <a:xfrm>
            <a:off x="5734080" y="3602160"/>
            <a:ext cx="171864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Liberation Mono" pitchFamily="49"/>
                <a:cs typeface="Liberation Mono" pitchFamily="49"/>
              </a:rPr>
              <a:t>"""</a:t>
            </a:r>
            <a:r>
              <a:rPr lang="en-GB" sz="2400" b="0" i="0" u="none" strike="noStrike" kern="1200">
                <a:ln>
                  <a:noFill/>
                </a:ln>
                <a:solidFill>
                  <a:srgbClr val="0000FF"/>
                </a:solidFill>
                <a:latin typeface="Liberation Mono" pitchFamily="49"/>
                <a:ea typeface="WenQuanYi Micro Hei" pitchFamily="2"/>
                <a:cs typeface="Lohit Devanagari" pitchFamily="2"/>
              </a:rPr>
              <a:t>Hello,</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world!</a:t>
            </a:r>
            <a:r>
              <a:rPr lang="en-GB" sz="2400" b="0" i="0" u="none" strike="noStrike" kern="1200">
                <a:ln>
                  <a:noFill/>
                </a:ln>
                <a:solidFill>
                  <a:srgbClr val="0000FF"/>
                </a:solidFill>
                <a:latin typeface="Liberation Mono" pitchFamily="49"/>
                <a:ea typeface="Liberation Mono" pitchFamily="49"/>
                <a:cs typeface="Liberation Mono" pitchFamily="49"/>
              </a:rPr>
              <a:t>"""</a:t>
            </a:r>
          </a:p>
        </p:txBody>
      </p:sp>
      <p:sp>
        <p:nvSpPr>
          <p:cNvPr id="6" name="TextBox 5"/>
          <p:cNvSpPr txBox="1"/>
          <p:nvPr/>
        </p:nvSpPr>
        <p:spPr>
          <a:xfrm>
            <a:off x="1189080" y="3602160"/>
            <a:ext cx="172008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'''Hello,</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world!'''</a:t>
            </a:r>
          </a:p>
        </p:txBody>
      </p:sp>
      <p:grpSp>
        <p:nvGrpSpPr>
          <p:cNvPr id="7" name="Group 6"/>
          <p:cNvGrpSpPr/>
          <p:nvPr/>
        </p:nvGrpSpPr>
        <p:grpSpPr>
          <a:xfrm>
            <a:off x="1189080" y="5966640"/>
            <a:ext cx="6263640" cy="864000"/>
            <a:chOff x="1189080" y="5966640"/>
            <a:chExt cx="6263640" cy="864000"/>
          </a:xfrm>
        </p:grpSpPr>
        <p:sp>
          <p:nvSpPr>
            <p:cNvPr id="8" name="Freeform 7"/>
            <p:cNvSpPr/>
            <p:nvPr/>
          </p:nvSpPr>
          <p:spPr>
            <a:xfrm>
              <a:off x="1189080" y="5966640"/>
              <a:ext cx="626364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9" name="Freeform 8"/>
            <p:cNvSpPr/>
            <p:nvPr/>
          </p:nvSpPr>
          <p:spPr>
            <a:xfrm>
              <a:off x="1874160" y="611028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13</a:t>
              </a:r>
            </a:p>
          </p:txBody>
        </p:sp>
        <p:sp>
          <p:nvSpPr>
            <p:cNvPr id="10" name="Freeform 9"/>
            <p:cNvSpPr/>
            <p:nvPr/>
          </p:nvSpPr>
          <p:spPr>
            <a:xfrm>
              <a:off x="2954160" y="611028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a:t>
              </a:r>
            </a:p>
          </p:txBody>
        </p:sp>
        <p:sp>
          <p:nvSpPr>
            <p:cNvPr id="11" name="Freeform 10"/>
            <p:cNvSpPr/>
            <p:nvPr/>
          </p:nvSpPr>
          <p:spPr>
            <a:xfrm>
              <a:off x="3313800" y="610991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12" name="Freeform 11"/>
            <p:cNvSpPr/>
            <p:nvPr/>
          </p:nvSpPr>
          <p:spPr>
            <a:xfrm>
              <a:off x="3673439" y="610956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13" name="Freeform 12"/>
            <p:cNvSpPr/>
            <p:nvPr/>
          </p:nvSpPr>
          <p:spPr>
            <a:xfrm>
              <a:off x="4033080" y="610920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o</a:t>
              </a:r>
            </a:p>
          </p:txBody>
        </p:sp>
        <p:sp>
          <p:nvSpPr>
            <p:cNvPr id="14" name="Freeform 13"/>
            <p:cNvSpPr/>
            <p:nvPr/>
          </p:nvSpPr>
          <p:spPr>
            <a:xfrm>
              <a:off x="4392720" y="610883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5" name="Freeform 14"/>
            <p:cNvSpPr/>
            <p:nvPr/>
          </p:nvSpPr>
          <p:spPr>
            <a:xfrm>
              <a:off x="4752360" y="610847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a:t>
              </a:r>
            </a:p>
          </p:txBody>
        </p:sp>
        <p:sp>
          <p:nvSpPr>
            <p:cNvPr id="16" name="Freeform 15"/>
            <p:cNvSpPr/>
            <p:nvPr/>
          </p:nvSpPr>
          <p:spPr>
            <a:xfrm>
              <a:off x="5112000" y="610812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a:t>
              </a:r>
            </a:p>
          </p:txBody>
        </p:sp>
        <p:sp>
          <p:nvSpPr>
            <p:cNvPr id="17" name="Freeform 16"/>
            <p:cNvSpPr/>
            <p:nvPr/>
          </p:nvSpPr>
          <p:spPr>
            <a:xfrm>
              <a:off x="5471640" y="610775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o</a:t>
              </a:r>
            </a:p>
          </p:txBody>
        </p:sp>
        <p:sp>
          <p:nvSpPr>
            <p:cNvPr id="18" name="Freeform 17"/>
            <p:cNvSpPr/>
            <p:nvPr/>
          </p:nvSpPr>
          <p:spPr>
            <a:xfrm>
              <a:off x="5831280" y="610739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a:t>
              </a:r>
            </a:p>
          </p:txBody>
        </p:sp>
        <p:sp>
          <p:nvSpPr>
            <p:cNvPr id="19" name="Freeform 18"/>
            <p:cNvSpPr/>
            <p:nvPr/>
          </p:nvSpPr>
          <p:spPr>
            <a:xfrm>
              <a:off x="6190920" y="610703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20" name="Freeform 19"/>
            <p:cNvSpPr/>
            <p:nvPr/>
          </p:nvSpPr>
          <p:spPr>
            <a:xfrm>
              <a:off x="6550560" y="610667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a:t>
              </a:r>
            </a:p>
          </p:txBody>
        </p:sp>
        <p:sp>
          <p:nvSpPr>
            <p:cNvPr id="21" name="Freeform 20"/>
            <p:cNvSpPr/>
            <p:nvPr/>
          </p:nvSpPr>
          <p:spPr>
            <a:xfrm>
              <a:off x="6910200" y="610631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22" name="Freeform 21"/>
            <p:cNvSpPr/>
            <p:nvPr/>
          </p:nvSpPr>
          <p:spPr>
            <a:xfrm>
              <a:off x="2593800" y="610991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a:t>
              </a:r>
            </a:p>
          </p:txBody>
        </p:sp>
      </p:grpSp>
      <p:sp>
        <p:nvSpPr>
          <p:cNvPr id="23" name="TextBox 22"/>
          <p:cNvSpPr txBox="1"/>
          <p:nvPr/>
        </p:nvSpPr>
        <p:spPr>
          <a:xfrm>
            <a:off x="469080" y="5246640"/>
            <a:ext cx="17841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Same result:</a:t>
            </a:r>
          </a:p>
        </p:txBody>
      </p:sp>
      <p:sp>
        <p:nvSpPr>
          <p:cNvPr id="24" name="TextBox 23"/>
          <p:cNvSpPr txBox="1"/>
          <p:nvPr/>
        </p:nvSpPr>
        <p:spPr>
          <a:xfrm>
            <a:off x="469440" y="1647000"/>
            <a:ext cx="1681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Four inputs: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name="page400">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pPr lvl="0"/>
            <a:fld id="{7AD82823-0676-411D-987C-AD06DCD050CF}" type="slidenum">
              <a:t>400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Is a key in a dictionary?</a:t>
            </a:r>
          </a:p>
        </p:txBody>
      </p:sp>
      <p:sp>
        <p:nvSpPr>
          <p:cNvPr id="3" name="TextBox 2"/>
          <p:cNvSpPr txBox="1"/>
          <p:nvPr/>
        </p:nvSpPr>
        <p:spPr>
          <a:xfrm>
            <a:off x="502200" y="20872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3720" y="2087280"/>
            <a:ext cx="3183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en_to_es['snake']</a:t>
            </a:r>
          </a:p>
        </p:txBody>
      </p:sp>
      <p:sp>
        <p:nvSpPr>
          <p:cNvPr id="5" name="TextBox 4"/>
          <p:cNvSpPr txBox="1"/>
          <p:nvPr/>
        </p:nvSpPr>
        <p:spPr>
          <a:xfrm>
            <a:off x="502200" y="2807280"/>
            <a:ext cx="684216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Traceback (most recent call last):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File "&lt;stdin&gt;", line 1, in &lt;module&gt;</a:t>
            </a:r>
          </a:p>
        </p:txBody>
      </p:sp>
      <p:sp>
        <p:nvSpPr>
          <p:cNvPr id="6" name="TextBox 5"/>
          <p:cNvSpPr txBox="1"/>
          <p:nvPr/>
        </p:nvSpPr>
        <p:spPr>
          <a:xfrm>
            <a:off x="502200" y="3499199"/>
            <a:ext cx="318312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KeyError: 'snake'</a:t>
            </a:r>
          </a:p>
        </p:txBody>
      </p:sp>
      <p:sp>
        <p:nvSpPr>
          <p:cNvPr id="7" name="TextBox 6"/>
          <p:cNvSpPr txBox="1"/>
          <p:nvPr/>
        </p:nvSpPr>
        <p:spPr>
          <a:xfrm>
            <a:off x="7333200" y="3490200"/>
            <a:ext cx="24850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Want to avoid this</a:t>
            </a:r>
          </a:p>
        </p:txBody>
      </p:sp>
      <p:cxnSp>
        <p:nvCxnSpPr>
          <p:cNvPr id="8" name="Straight Arrow Connector 7"/>
          <p:cNvCxnSpPr>
            <a:stCxn id="7" idx="1"/>
          </p:cNvCxnSpPr>
          <p:nvPr/>
        </p:nvCxnSpPr>
        <p:spPr>
          <a:xfrm flipH="1">
            <a:off x="3685319" y="3696120"/>
            <a:ext cx="3647881" cy="12240"/>
          </a:xfrm>
          <a:prstGeom prst="straightConnector1">
            <a:avLst/>
          </a:prstGeom>
          <a:noFill/>
          <a:ln w="18000">
            <a:solidFill>
              <a:srgbClr val="00FFFF"/>
            </a:solidFill>
            <a:prstDash val="solid"/>
            <a:tailEnd type="arrow"/>
          </a:ln>
        </p:spPr>
      </p:cxnSp>
      <p:sp>
        <p:nvSpPr>
          <p:cNvPr id="9" name="TextBox 8"/>
          <p:cNvSpPr txBox="1"/>
          <p:nvPr/>
        </p:nvSpPr>
        <p:spPr>
          <a:xfrm>
            <a:off x="502200" y="532727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0" name="TextBox 9"/>
          <p:cNvSpPr txBox="1"/>
          <p:nvPr/>
        </p:nvSpPr>
        <p:spPr>
          <a:xfrm>
            <a:off x="1233720" y="5327279"/>
            <a:ext cx="3548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'snake' in en_to_es</a:t>
            </a:r>
          </a:p>
        </p:txBody>
      </p:sp>
      <p:sp>
        <p:nvSpPr>
          <p:cNvPr id="11" name="TextBox 10"/>
          <p:cNvSpPr txBox="1"/>
          <p:nvPr/>
        </p:nvSpPr>
        <p:spPr>
          <a:xfrm>
            <a:off x="502200" y="6047279"/>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False</a:t>
            </a:r>
          </a:p>
        </p:txBody>
      </p:sp>
      <p:sp>
        <p:nvSpPr>
          <p:cNvPr id="12" name="TextBox 11"/>
          <p:cNvSpPr txBox="1"/>
          <p:nvPr/>
        </p:nvSpPr>
        <p:spPr>
          <a:xfrm>
            <a:off x="7324560" y="6001560"/>
            <a:ext cx="23540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We can test for it</a:t>
            </a:r>
          </a:p>
        </p:txBody>
      </p:sp>
      <p:cxnSp>
        <p:nvCxnSpPr>
          <p:cNvPr id="13" name="Straight Arrow Connector 12"/>
          <p:cNvCxnSpPr>
            <a:stCxn id="12" idx="1"/>
          </p:cNvCxnSpPr>
          <p:nvPr/>
        </p:nvCxnSpPr>
        <p:spPr>
          <a:xfrm flipH="1">
            <a:off x="1489319" y="6207479"/>
            <a:ext cx="5835241" cy="48961"/>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name="page401">
    <p:spTree>
      <p:nvGrpSpPr>
        <p:cNvPr id="1" name=""/>
        <p:cNvGrpSpPr/>
        <p:nvPr/>
      </p:nvGrpSpPr>
      <p:grpSpPr>
        <a:xfrm>
          <a:off x="0" y="0"/>
          <a:ext cx="0" cy="0"/>
          <a:chOff x="0" y="0"/>
          <a:chExt cx="0" cy="0"/>
        </a:xfrm>
      </p:grpSpPr>
      <p:sp>
        <p:nvSpPr>
          <p:cNvPr id="6" name="Slide Number Placeholder 1"/>
          <p:cNvSpPr>
            <a:spLocks noGrp="1"/>
          </p:cNvSpPr>
          <p:nvPr>
            <p:ph type="sldNum" sz="quarter" idx="10"/>
          </p:nvPr>
        </p:nvSpPr>
        <p:spPr/>
        <p:txBody>
          <a:bodyPr/>
          <a:lstStyle/>
          <a:p>
            <a:pPr lvl="0"/>
            <a:fld id="{6140DDA9-B988-4685-91E2-350A0E224A0F}" type="slidenum">
              <a:t>401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Example: Counting words </a:t>
            </a:r>
            <a:r>
              <a:rPr lang="en-GB">
                <a:latin typeface="Liberation Sans" pitchFamily="34"/>
              </a:rPr>
              <a:t>―</a:t>
            </a:r>
            <a:r>
              <a:rPr lang="en-GB"/>
              <a:t> 1</a:t>
            </a:r>
          </a:p>
        </p:txBody>
      </p:sp>
      <p:sp>
        <p:nvSpPr>
          <p:cNvPr id="3" name="TextBox 2"/>
          <p:cNvSpPr txBox="1"/>
          <p:nvPr/>
        </p:nvSpPr>
        <p:spPr>
          <a:xfrm>
            <a:off x="502200" y="2807280"/>
            <a:ext cx="8124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words = ['the','cat','sat','on','the','mat']</a:t>
            </a:r>
          </a:p>
        </p:txBody>
      </p:sp>
      <p:sp>
        <p:nvSpPr>
          <p:cNvPr id="4" name="TextBox 3"/>
          <p:cNvSpPr txBox="1"/>
          <p:nvPr/>
        </p:nvSpPr>
        <p:spPr>
          <a:xfrm>
            <a:off x="502200" y="5327279"/>
            <a:ext cx="90385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counts = {'the':2,'cat':1,'sat':1,'on':1,'mat':1}</a:t>
            </a:r>
          </a:p>
        </p:txBody>
      </p:sp>
      <p:sp>
        <p:nvSpPr>
          <p:cNvPr id="5" name="Straight Connector 4"/>
          <p:cNvSpPr/>
          <p:nvPr/>
        </p:nvSpPr>
        <p:spPr>
          <a:xfrm>
            <a:off x="4561920" y="3555360"/>
            <a:ext cx="0" cy="1554840"/>
          </a:xfrm>
          <a:prstGeom prst="line">
            <a:avLst/>
          </a:prstGeom>
          <a:noFill/>
          <a:ln w="90000">
            <a:solidFill>
              <a:srgbClr val="800080"/>
            </a:solidFill>
            <a:prstDash val="solid"/>
            <a:tailEnd type="arrow"/>
          </a:ln>
        </p:spPr>
        <p:txBody>
          <a:bodyPr vert="horz" wrap="none" lIns="126000" tIns="81000" rIns="126000" bIns="81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name="page402">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pPr lvl="0"/>
            <a:fld id="{DD5F8226-3911-479B-9B5D-AB06AFC5AA1C}" type="slidenum">
              <a:t>402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Example: Counting words </a:t>
            </a:r>
            <a:r>
              <a:rPr lang="en-GB">
                <a:latin typeface="Liberation Sans" pitchFamily="34"/>
              </a:rPr>
              <a:t>―</a:t>
            </a:r>
            <a:r>
              <a:rPr lang="en-GB"/>
              <a:t> 2</a:t>
            </a:r>
          </a:p>
        </p:txBody>
      </p:sp>
      <p:sp>
        <p:nvSpPr>
          <p:cNvPr id="3" name="TextBox 2"/>
          <p:cNvSpPr txBox="1"/>
          <p:nvPr/>
        </p:nvSpPr>
        <p:spPr>
          <a:xfrm>
            <a:off x="502200" y="2087280"/>
            <a:ext cx="8124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words = ['the','cat','sat','on','the','mat']</a:t>
            </a:r>
          </a:p>
        </p:txBody>
      </p:sp>
      <p:sp>
        <p:nvSpPr>
          <p:cNvPr id="4" name="TextBox 3"/>
          <p:cNvSpPr txBox="1"/>
          <p:nvPr/>
        </p:nvSpPr>
        <p:spPr>
          <a:xfrm>
            <a:off x="502200" y="2807280"/>
            <a:ext cx="2085839"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counts = {}</a:t>
            </a:r>
          </a:p>
        </p:txBody>
      </p:sp>
      <p:sp>
        <p:nvSpPr>
          <p:cNvPr id="5" name="TextBox 4"/>
          <p:cNvSpPr txBox="1"/>
          <p:nvPr/>
        </p:nvSpPr>
        <p:spPr>
          <a:xfrm>
            <a:off x="502200" y="3527279"/>
            <a:ext cx="33660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 word in words:</a:t>
            </a:r>
          </a:p>
        </p:txBody>
      </p:sp>
      <p:sp>
        <p:nvSpPr>
          <p:cNvPr id="6" name="TextBox 5"/>
          <p:cNvSpPr txBox="1"/>
          <p:nvPr/>
        </p:nvSpPr>
        <p:spPr>
          <a:xfrm>
            <a:off x="1222199" y="4247279"/>
            <a:ext cx="19533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1" u="none" strike="noStrike" kern="1200">
                <a:ln>
                  <a:noFill/>
                </a:ln>
                <a:solidFill>
                  <a:srgbClr val="FF0000"/>
                </a:solidFill>
                <a:latin typeface="Liberation Sans" pitchFamily="18"/>
                <a:ea typeface="WenQuanYi Micro Hei" pitchFamily="2"/>
                <a:cs typeface="Lohit Devanagari" pitchFamily="2"/>
              </a:rPr>
              <a:t>Do something</a:t>
            </a:r>
          </a:p>
        </p:txBody>
      </p:sp>
      <p:sp>
        <p:nvSpPr>
          <p:cNvPr id="7" name="TextBox 6"/>
          <p:cNvSpPr txBox="1"/>
          <p:nvPr/>
        </p:nvSpPr>
        <p:spPr>
          <a:xfrm>
            <a:off x="5902200" y="2807280"/>
            <a:ext cx="40716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Start with an empty dictionary</a:t>
            </a:r>
          </a:p>
        </p:txBody>
      </p:sp>
      <p:cxnSp>
        <p:nvCxnSpPr>
          <p:cNvPr id="8" name="Straight Arrow Connector 7"/>
          <p:cNvCxnSpPr>
            <a:stCxn id="7" idx="1"/>
            <a:endCxn id="4" idx="3"/>
          </p:cNvCxnSpPr>
          <p:nvPr/>
        </p:nvCxnSpPr>
        <p:spPr>
          <a:xfrm flipH="1">
            <a:off x="2588039" y="3013380"/>
            <a:ext cx="3314161" cy="3060"/>
          </a:xfrm>
          <a:prstGeom prst="straightConnector1">
            <a:avLst/>
          </a:prstGeom>
          <a:noFill/>
          <a:ln w="18000">
            <a:solidFill>
              <a:srgbClr val="00FFFF"/>
            </a:solidFill>
            <a:prstDash val="solid"/>
            <a:tailEnd type="arrow"/>
          </a:ln>
        </p:spPr>
      </p:cxnSp>
      <p:sp>
        <p:nvSpPr>
          <p:cNvPr id="9" name="TextBox 8"/>
          <p:cNvSpPr txBox="1"/>
          <p:nvPr/>
        </p:nvSpPr>
        <p:spPr>
          <a:xfrm>
            <a:off x="5893560" y="3518639"/>
            <a:ext cx="36936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Work through all the words</a:t>
            </a:r>
          </a:p>
        </p:txBody>
      </p:sp>
      <p:cxnSp>
        <p:nvCxnSpPr>
          <p:cNvPr id="10" name="Straight Arrow Connector 9"/>
          <p:cNvCxnSpPr>
            <a:stCxn id="9" idx="1"/>
          </p:cNvCxnSpPr>
          <p:nvPr/>
        </p:nvCxnSpPr>
        <p:spPr>
          <a:xfrm flipH="1">
            <a:off x="3868199" y="3724560"/>
            <a:ext cx="2025361" cy="1188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name="page403">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pPr lvl="0"/>
            <a:fld id="{8D83DC0D-802A-471A-A9DD-3340427AB59E}" type="slidenum">
              <a:t>403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Example: Counting words </a:t>
            </a:r>
            <a:r>
              <a:rPr lang="en-GB">
                <a:latin typeface="Liberation Sans" pitchFamily="34"/>
              </a:rPr>
              <a:t>―</a:t>
            </a:r>
            <a:r>
              <a:rPr lang="en-GB"/>
              <a:t> 3</a:t>
            </a:r>
          </a:p>
        </p:txBody>
      </p:sp>
      <p:sp>
        <p:nvSpPr>
          <p:cNvPr id="3" name="TextBox 2"/>
          <p:cNvSpPr txBox="1"/>
          <p:nvPr/>
        </p:nvSpPr>
        <p:spPr>
          <a:xfrm>
            <a:off x="502200" y="2087280"/>
            <a:ext cx="8124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words = ['the','cat','sat','on','the','mat']</a:t>
            </a:r>
          </a:p>
        </p:txBody>
      </p:sp>
      <p:sp>
        <p:nvSpPr>
          <p:cNvPr id="4" name="TextBox 3"/>
          <p:cNvSpPr txBox="1"/>
          <p:nvPr/>
        </p:nvSpPr>
        <p:spPr>
          <a:xfrm>
            <a:off x="502200" y="280728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counts = {}</a:t>
            </a:r>
          </a:p>
        </p:txBody>
      </p:sp>
      <p:sp>
        <p:nvSpPr>
          <p:cNvPr id="5" name="TextBox 4"/>
          <p:cNvSpPr txBox="1"/>
          <p:nvPr/>
        </p:nvSpPr>
        <p:spPr>
          <a:xfrm>
            <a:off x="502200" y="3527279"/>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 word in words:</a:t>
            </a:r>
          </a:p>
        </p:txBody>
      </p:sp>
      <p:sp>
        <p:nvSpPr>
          <p:cNvPr id="6" name="TextBox 5"/>
          <p:cNvSpPr txBox="1"/>
          <p:nvPr/>
        </p:nvSpPr>
        <p:spPr>
          <a:xfrm>
            <a:off x="1222199" y="4247279"/>
            <a:ext cx="318312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counts[word] += 1</a:t>
            </a:r>
          </a:p>
        </p:txBody>
      </p:sp>
      <p:sp>
        <p:nvSpPr>
          <p:cNvPr id="7" name="TextBox 6"/>
          <p:cNvSpPr txBox="1"/>
          <p:nvPr/>
        </p:nvSpPr>
        <p:spPr>
          <a:xfrm>
            <a:off x="-80640" y="3887279"/>
            <a:ext cx="702000" cy="11116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7200" b="0" i="0" u="none" strike="noStrike" kern="1200">
                <a:ln>
                  <a:noFill/>
                </a:ln>
                <a:solidFill>
                  <a:srgbClr val="800000"/>
                </a:solidFill>
                <a:latin typeface="Liberation Sans" pitchFamily="18"/>
                <a:ea typeface="WenQuanYi Micro Hei" pitchFamily="2"/>
                <a:cs typeface="Lohit Devanagari" pitchFamily="2"/>
              </a:rPr>
              <a:t>✗</a:t>
            </a:r>
          </a:p>
        </p:txBody>
      </p:sp>
      <p:sp>
        <p:nvSpPr>
          <p:cNvPr id="8" name="TextBox 7"/>
          <p:cNvSpPr txBox="1"/>
          <p:nvPr/>
        </p:nvSpPr>
        <p:spPr>
          <a:xfrm>
            <a:off x="5884920" y="4230000"/>
            <a:ext cx="23936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This will not work</a:t>
            </a:r>
          </a:p>
        </p:txBody>
      </p:sp>
      <p:grpSp>
        <p:nvGrpSpPr>
          <p:cNvPr id="9" name="Group 8"/>
          <p:cNvGrpSpPr/>
          <p:nvPr/>
        </p:nvGrpSpPr>
        <p:grpSpPr>
          <a:xfrm>
            <a:off x="7596360" y="6324479"/>
            <a:ext cx="2123640" cy="875519"/>
            <a:chOff x="7596360" y="6324479"/>
            <a:chExt cx="2123640" cy="875519"/>
          </a:xfrm>
        </p:grpSpPr>
        <p:sp>
          <p:nvSpPr>
            <p:cNvPr id="10" name="Freeform 9"/>
            <p:cNvSpPr/>
            <p:nvPr/>
          </p:nvSpPr>
          <p:spPr>
            <a:xfrm>
              <a:off x="7596360" y="6324479"/>
              <a:ext cx="2123640" cy="875519"/>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ctr" anchorCtr="0" compatLnSpc="0"/>
            <a:lstStyle/>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p:txBody>
        </p:sp>
        <p:sp>
          <p:nvSpPr>
            <p:cNvPr id="11" name="TextBox 10"/>
            <p:cNvSpPr txBox="1"/>
            <p:nvPr/>
          </p:nvSpPr>
          <p:spPr>
            <a:xfrm>
              <a:off x="7615800" y="655308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counter1.py</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name="page404">
    <p:spTree>
      <p:nvGrpSpPr>
        <p:cNvPr id="1" name=""/>
        <p:cNvGrpSpPr/>
        <p:nvPr/>
      </p:nvGrpSpPr>
      <p:grpSpPr>
        <a:xfrm>
          <a:off x="0" y="0"/>
          <a:ext cx="0" cy="0"/>
          <a:chOff x="0" y="0"/>
          <a:chExt cx="0" cy="0"/>
        </a:xfrm>
      </p:grpSpPr>
      <p:sp>
        <p:nvSpPr>
          <p:cNvPr id="20" name="Slide Number Placeholder 1"/>
          <p:cNvSpPr>
            <a:spLocks noGrp="1"/>
          </p:cNvSpPr>
          <p:nvPr>
            <p:ph type="sldNum" sz="quarter" idx="10"/>
          </p:nvPr>
        </p:nvSpPr>
        <p:spPr/>
        <p:txBody>
          <a:bodyPr/>
          <a:lstStyle/>
          <a:p>
            <a:pPr lvl="0"/>
            <a:fld id="{52BEEF97-5EC0-4647-9BC6-85968093D776}" type="slidenum">
              <a:t>404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Why doesn’t it work?</a:t>
            </a:r>
          </a:p>
        </p:txBody>
      </p:sp>
      <p:sp>
        <p:nvSpPr>
          <p:cNvPr id="3" name="TextBox 2"/>
          <p:cNvSpPr txBox="1"/>
          <p:nvPr/>
        </p:nvSpPr>
        <p:spPr>
          <a:xfrm>
            <a:off x="502200" y="1727280"/>
            <a:ext cx="5013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counts = {'the':1, 'cat':1}</a:t>
            </a:r>
          </a:p>
        </p:txBody>
      </p:sp>
      <p:sp>
        <p:nvSpPr>
          <p:cNvPr id="4" name="TextBox 3"/>
          <p:cNvSpPr txBox="1"/>
          <p:nvPr/>
        </p:nvSpPr>
        <p:spPr>
          <a:xfrm>
            <a:off x="502200" y="3527279"/>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counts['the'] += 1</a:t>
            </a:r>
          </a:p>
        </p:txBody>
      </p:sp>
      <p:sp>
        <p:nvSpPr>
          <p:cNvPr id="5" name="TextBox 4"/>
          <p:cNvSpPr txBox="1"/>
          <p:nvPr/>
        </p:nvSpPr>
        <p:spPr>
          <a:xfrm>
            <a:off x="502200" y="5687279"/>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counts['sat'] += 1</a:t>
            </a:r>
          </a:p>
        </p:txBody>
      </p:sp>
      <p:sp>
        <p:nvSpPr>
          <p:cNvPr id="6" name="TextBox 5"/>
          <p:cNvSpPr txBox="1"/>
          <p:nvPr/>
        </p:nvSpPr>
        <p:spPr>
          <a:xfrm>
            <a:off x="-80280" y="5327279"/>
            <a:ext cx="702000" cy="11116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7200" b="0" i="0" u="none" strike="noStrike" kern="1200">
                <a:ln>
                  <a:noFill/>
                </a:ln>
                <a:solidFill>
                  <a:srgbClr val="800000"/>
                </a:solidFill>
                <a:latin typeface="Liberation Sans" pitchFamily="18"/>
                <a:ea typeface="WenQuanYi Micro Hei" pitchFamily="2"/>
                <a:cs typeface="Lohit Devanagari" pitchFamily="2"/>
              </a:rPr>
              <a:t>✗</a:t>
            </a:r>
          </a:p>
        </p:txBody>
      </p:sp>
      <p:sp>
        <p:nvSpPr>
          <p:cNvPr id="7" name="TextBox 6"/>
          <p:cNvSpPr txBox="1"/>
          <p:nvPr/>
        </p:nvSpPr>
        <p:spPr>
          <a:xfrm>
            <a:off x="-5400" y="3167279"/>
            <a:ext cx="878759" cy="11116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7200" b="0" i="0" u="none" strike="noStrike" kern="1200">
                <a:ln>
                  <a:noFill/>
                </a:ln>
                <a:solidFill>
                  <a:srgbClr val="008000"/>
                </a:solidFill>
                <a:latin typeface="Liberation Sans" pitchFamily="18"/>
                <a:ea typeface="WenQuanYi Micro Hei" pitchFamily="2"/>
                <a:cs typeface="Lohit Devanagari" pitchFamily="2"/>
              </a:rPr>
              <a:t>✓</a:t>
            </a:r>
          </a:p>
        </p:txBody>
      </p:sp>
      <p:sp>
        <p:nvSpPr>
          <p:cNvPr id="8" name="TextBox 7"/>
          <p:cNvSpPr txBox="1"/>
          <p:nvPr/>
        </p:nvSpPr>
        <p:spPr>
          <a:xfrm>
            <a:off x="3742200" y="4247279"/>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counts['the'] =</a:t>
            </a:r>
          </a:p>
        </p:txBody>
      </p:sp>
      <p:sp>
        <p:nvSpPr>
          <p:cNvPr id="9" name="TextBox 8"/>
          <p:cNvSpPr txBox="1"/>
          <p:nvPr/>
        </p:nvSpPr>
        <p:spPr>
          <a:xfrm>
            <a:off x="9228600" y="424727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+ 1</a:t>
            </a:r>
          </a:p>
        </p:txBody>
      </p:sp>
      <p:sp>
        <p:nvSpPr>
          <p:cNvPr id="10" name="TextBox 9"/>
          <p:cNvSpPr txBox="1"/>
          <p:nvPr/>
        </p:nvSpPr>
        <p:spPr>
          <a:xfrm>
            <a:off x="6668280" y="4247279"/>
            <a:ext cx="24516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counts['the']</a:t>
            </a:r>
          </a:p>
        </p:txBody>
      </p:sp>
      <p:sp>
        <p:nvSpPr>
          <p:cNvPr id="11" name="TextBox 10"/>
          <p:cNvSpPr txBox="1"/>
          <p:nvPr/>
        </p:nvSpPr>
        <p:spPr>
          <a:xfrm>
            <a:off x="6390000" y="2806920"/>
            <a:ext cx="298800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key must already</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be in the dictionary.</a:t>
            </a:r>
          </a:p>
        </p:txBody>
      </p:sp>
      <p:cxnSp>
        <p:nvCxnSpPr>
          <p:cNvPr id="12" name="Straight Arrow Connector 11"/>
          <p:cNvCxnSpPr>
            <a:stCxn id="11" idx="2"/>
          </p:cNvCxnSpPr>
          <p:nvPr/>
        </p:nvCxnSpPr>
        <p:spPr>
          <a:xfrm>
            <a:off x="7883999" y="3558960"/>
            <a:ext cx="10080" cy="688319"/>
          </a:xfrm>
          <a:prstGeom prst="straightConnector1">
            <a:avLst/>
          </a:prstGeom>
          <a:noFill/>
          <a:ln w="18000">
            <a:solidFill>
              <a:srgbClr val="00FFFF"/>
            </a:solidFill>
            <a:prstDash val="solid"/>
            <a:tailEnd type="arrow"/>
          </a:ln>
        </p:spPr>
      </p:cxnSp>
      <p:cxnSp>
        <p:nvCxnSpPr>
          <p:cNvPr id="13" name="Curved Connector 12"/>
          <p:cNvCxnSpPr>
            <a:stCxn id="4" idx="2"/>
          </p:cNvCxnSpPr>
          <p:nvPr/>
        </p:nvCxnSpPr>
        <p:spPr>
          <a:xfrm>
            <a:off x="2185200" y="3945600"/>
            <a:ext cx="1557000" cy="510840"/>
          </a:xfrm>
          <a:prstGeom prst="curvedConnector3">
            <a:avLst/>
          </a:prstGeom>
          <a:noFill/>
          <a:ln w="18000">
            <a:solidFill>
              <a:srgbClr val="800080"/>
            </a:solidFill>
            <a:prstDash val="solid"/>
            <a:tailEnd type="arrow"/>
          </a:ln>
        </p:spPr>
      </p:cxnSp>
      <p:sp>
        <p:nvSpPr>
          <p:cNvPr id="14" name="TextBox 13"/>
          <p:cNvSpPr txBox="1"/>
          <p:nvPr/>
        </p:nvSpPr>
        <p:spPr>
          <a:xfrm>
            <a:off x="3742200" y="640692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counts['sat'] =</a:t>
            </a:r>
          </a:p>
        </p:txBody>
      </p:sp>
      <p:sp>
        <p:nvSpPr>
          <p:cNvPr id="15" name="TextBox 14"/>
          <p:cNvSpPr txBox="1"/>
          <p:nvPr/>
        </p:nvSpPr>
        <p:spPr>
          <a:xfrm>
            <a:off x="9228600" y="64069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+ 1</a:t>
            </a:r>
          </a:p>
        </p:txBody>
      </p:sp>
      <p:sp>
        <p:nvSpPr>
          <p:cNvPr id="16" name="TextBox 15"/>
          <p:cNvSpPr txBox="1"/>
          <p:nvPr/>
        </p:nvSpPr>
        <p:spPr>
          <a:xfrm>
            <a:off x="6668280" y="6406920"/>
            <a:ext cx="24516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counts['sat']</a:t>
            </a:r>
          </a:p>
        </p:txBody>
      </p:sp>
      <p:cxnSp>
        <p:nvCxnSpPr>
          <p:cNvPr id="17" name="Curved Connector 16"/>
          <p:cNvCxnSpPr>
            <a:stCxn id="5" idx="2"/>
            <a:endCxn id="14" idx="1"/>
          </p:cNvCxnSpPr>
          <p:nvPr/>
        </p:nvCxnSpPr>
        <p:spPr>
          <a:xfrm rot="16200000" flipH="1">
            <a:off x="2708460" y="5582339"/>
            <a:ext cx="510481" cy="1557000"/>
          </a:xfrm>
          <a:prstGeom prst="curvedConnector2">
            <a:avLst/>
          </a:prstGeom>
          <a:noFill/>
          <a:ln w="18000">
            <a:solidFill>
              <a:srgbClr val="800080"/>
            </a:solidFill>
            <a:prstDash val="solid"/>
            <a:tailEnd type="arrow"/>
          </a:ln>
        </p:spPr>
      </p:cxnSp>
      <p:sp>
        <p:nvSpPr>
          <p:cNvPr id="18" name="TextBox 17"/>
          <p:cNvSpPr txBox="1"/>
          <p:nvPr/>
        </p:nvSpPr>
        <p:spPr>
          <a:xfrm>
            <a:off x="6908400" y="5138280"/>
            <a:ext cx="197172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Key is not in</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 dictionary!</a:t>
            </a:r>
          </a:p>
        </p:txBody>
      </p:sp>
      <p:cxnSp>
        <p:nvCxnSpPr>
          <p:cNvPr id="19" name="Straight Arrow Connector 18"/>
          <p:cNvCxnSpPr>
            <a:stCxn id="18" idx="2"/>
            <a:endCxn id="16" idx="0"/>
          </p:cNvCxnSpPr>
          <p:nvPr/>
        </p:nvCxnSpPr>
        <p:spPr>
          <a:xfrm flipH="1">
            <a:off x="7894080" y="5890320"/>
            <a:ext cx="180" cy="51660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name="page405">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pPr lvl="0"/>
            <a:fld id="{5F63E9F3-E96D-41AB-9C92-3BD5582AB267}" type="slidenum">
              <a:t>405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Example: Counting words </a:t>
            </a:r>
            <a:r>
              <a:rPr lang="en-GB">
                <a:latin typeface="Liberation Sans" pitchFamily="34"/>
              </a:rPr>
              <a:t>―</a:t>
            </a:r>
            <a:r>
              <a:rPr lang="en-GB"/>
              <a:t> 4</a:t>
            </a:r>
          </a:p>
        </p:txBody>
      </p:sp>
      <p:sp>
        <p:nvSpPr>
          <p:cNvPr id="3" name="TextBox 2"/>
          <p:cNvSpPr txBox="1"/>
          <p:nvPr/>
        </p:nvSpPr>
        <p:spPr>
          <a:xfrm>
            <a:off x="502200" y="2087280"/>
            <a:ext cx="8124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words = ['the','cat','sat','on','the','mat']</a:t>
            </a:r>
          </a:p>
        </p:txBody>
      </p:sp>
      <p:sp>
        <p:nvSpPr>
          <p:cNvPr id="4" name="TextBox 3"/>
          <p:cNvSpPr txBox="1"/>
          <p:nvPr/>
        </p:nvSpPr>
        <p:spPr>
          <a:xfrm>
            <a:off x="502200" y="280728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counts = {}</a:t>
            </a:r>
          </a:p>
        </p:txBody>
      </p:sp>
      <p:sp>
        <p:nvSpPr>
          <p:cNvPr id="5" name="TextBox 4"/>
          <p:cNvSpPr txBox="1"/>
          <p:nvPr/>
        </p:nvSpPr>
        <p:spPr>
          <a:xfrm>
            <a:off x="502200" y="3527279"/>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 word in words:</a:t>
            </a:r>
          </a:p>
        </p:txBody>
      </p:sp>
      <p:sp>
        <p:nvSpPr>
          <p:cNvPr id="6" name="TextBox 5"/>
          <p:cNvSpPr txBox="1"/>
          <p:nvPr/>
        </p:nvSpPr>
        <p:spPr>
          <a:xfrm>
            <a:off x="1222199" y="4247279"/>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if word in counts:</a:t>
            </a:r>
          </a:p>
        </p:txBody>
      </p:sp>
      <p:sp>
        <p:nvSpPr>
          <p:cNvPr id="7" name="TextBox 6"/>
          <p:cNvSpPr txBox="1"/>
          <p:nvPr/>
        </p:nvSpPr>
        <p:spPr>
          <a:xfrm>
            <a:off x="1942199" y="4967279"/>
            <a:ext cx="3183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counts[word] += 1</a:t>
            </a:r>
          </a:p>
        </p:txBody>
      </p:sp>
      <p:sp>
        <p:nvSpPr>
          <p:cNvPr id="8" name="TextBox 7"/>
          <p:cNvSpPr txBox="1"/>
          <p:nvPr/>
        </p:nvSpPr>
        <p:spPr>
          <a:xfrm>
            <a:off x="1222199" y="5687279"/>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else:</a:t>
            </a:r>
          </a:p>
        </p:txBody>
      </p:sp>
      <p:sp>
        <p:nvSpPr>
          <p:cNvPr id="9" name="TextBox 8"/>
          <p:cNvSpPr txBox="1"/>
          <p:nvPr/>
        </p:nvSpPr>
        <p:spPr>
          <a:xfrm>
            <a:off x="1942560" y="6407640"/>
            <a:ext cx="19533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1" u="none" strike="noStrike" kern="1200">
                <a:ln>
                  <a:noFill/>
                </a:ln>
                <a:solidFill>
                  <a:srgbClr val="FF0000"/>
                </a:solidFill>
                <a:latin typeface="Liberation Sans" pitchFamily="18"/>
                <a:ea typeface="WenQuanYi Micro Hei" pitchFamily="2"/>
                <a:cs typeface="Lohit Devanagari" pitchFamily="2"/>
              </a:rPr>
              <a:t>Do something</a:t>
            </a:r>
          </a:p>
        </p:txBody>
      </p:sp>
      <p:sp>
        <p:nvSpPr>
          <p:cNvPr id="10" name="TextBox 9"/>
          <p:cNvSpPr txBox="1"/>
          <p:nvPr/>
        </p:nvSpPr>
        <p:spPr>
          <a:xfrm>
            <a:off x="5875920" y="6381360"/>
            <a:ext cx="28022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Need to add the key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name="page406">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pPr lvl="0"/>
            <a:fld id="{03265035-26E6-4184-9E93-FE75E741A645}" type="slidenum">
              <a:t>406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Example: Counting words </a:t>
            </a:r>
            <a:r>
              <a:rPr lang="en-GB">
                <a:latin typeface="Liberation Sans" pitchFamily="34"/>
              </a:rPr>
              <a:t>―</a:t>
            </a:r>
            <a:r>
              <a:rPr lang="en-GB"/>
              <a:t> 5</a:t>
            </a:r>
          </a:p>
        </p:txBody>
      </p:sp>
      <p:sp>
        <p:nvSpPr>
          <p:cNvPr id="3" name="TextBox 2"/>
          <p:cNvSpPr txBox="1"/>
          <p:nvPr/>
        </p:nvSpPr>
        <p:spPr>
          <a:xfrm>
            <a:off x="502200" y="2087280"/>
            <a:ext cx="8124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words = ['the','cat','sat','on','the','mat']</a:t>
            </a:r>
          </a:p>
        </p:txBody>
      </p:sp>
      <p:sp>
        <p:nvSpPr>
          <p:cNvPr id="4" name="TextBox 3"/>
          <p:cNvSpPr txBox="1"/>
          <p:nvPr/>
        </p:nvSpPr>
        <p:spPr>
          <a:xfrm>
            <a:off x="502200" y="280728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counts = {}</a:t>
            </a:r>
          </a:p>
        </p:txBody>
      </p:sp>
      <p:sp>
        <p:nvSpPr>
          <p:cNvPr id="5" name="TextBox 4"/>
          <p:cNvSpPr txBox="1"/>
          <p:nvPr/>
        </p:nvSpPr>
        <p:spPr>
          <a:xfrm>
            <a:off x="502200" y="3527279"/>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 word in words:</a:t>
            </a:r>
          </a:p>
        </p:txBody>
      </p:sp>
      <p:sp>
        <p:nvSpPr>
          <p:cNvPr id="6" name="TextBox 5"/>
          <p:cNvSpPr txBox="1"/>
          <p:nvPr/>
        </p:nvSpPr>
        <p:spPr>
          <a:xfrm>
            <a:off x="1222199" y="4247279"/>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if word in counts:</a:t>
            </a:r>
          </a:p>
        </p:txBody>
      </p:sp>
      <p:sp>
        <p:nvSpPr>
          <p:cNvPr id="7" name="TextBox 6"/>
          <p:cNvSpPr txBox="1"/>
          <p:nvPr/>
        </p:nvSpPr>
        <p:spPr>
          <a:xfrm>
            <a:off x="1942199" y="4967279"/>
            <a:ext cx="3183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counts[word] += 1</a:t>
            </a:r>
          </a:p>
        </p:txBody>
      </p:sp>
      <p:sp>
        <p:nvSpPr>
          <p:cNvPr id="8" name="TextBox 7"/>
          <p:cNvSpPr txBox="1"/>
          <p:nvPr/>
        </p:nvSpPr>
        <p:spPr>
          <a:xfrm>
            <a:off x="1222199" y="5687279"/>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else:</a:t>
            </a:r>
          </a:p>
        </p:txBody>
      </p:sp>
      <p:sp>
        <p:nvSpPr>
          <p:cNvPr id="9" name="TextBox 8"/>
          <p:cNvSpPr txBox="1"/>
          <p:nvPr/>
        </p:nvSpPr>
        <p:spPr>
          <a:xfrm>
            <a:off x="1942199" y="6407279"/>
            <a:ext cx="3000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counts[word] = 1</a:t>
            </a:r>
          </a:p>
        </p:txBody>
      </p:sp>
      <p:grpSp>
        <p:nvGrpSpPr>
          <p:cNvPr id="10" name="Group 9"/>
          <p:cNvGrpSpPr/>
          <p:nvPr/>
        </p:nvGrpSpPr>
        <p:grpSpPr>
          <a:xfrm>
            <a:off x="7596000" y="6324120"/>
            <a:ext cx="2123640" cy="875519"/>
            <a:chOff x="7596000" y="6324120"/>
            <a:chExt cx="2123640" cy="875519"/>
          </a:xfrm>
        </p:grpSpPr>
        <p:sp>
          <p:nvSpPr>
            <p:cNvPr id="11" name="Freeform 10"/>
            <p:cNvSpPr/>
            <p:nvPr/>
          </p:nvSpPr>
          <p:spPr>
            <a:xfrm>
              <a:off x="7596000" y="6324120"/>
              <a:ext cx="2123640" cy="875519"/>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ctr" anchorCtr="0" compatLnSpc="0"/>
            <a:lstStyle/>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p:txBody>
        </p:sp>
        <p:sp>
          <p:nvSpPr>
            <p:cNvPr id="12" name="TextBox 11"/>
            <p:cNvSpPr txBox="1"/>
            <p:nvPr/>
          </p:nvSpPr>
          <p:spPr>
            <a:xfrm>
              <a:off x="7615440" y="6552719"/>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counter2.py</a:t>
              </a:r>
            </a:p>
          </p:txBody>
        </p:sp>
      </p:grpSp>
      <p:sp>
        <p:nvSpPr>
          <p:cNvPr id="13" name="TextBox 12"/>
          <p:cNvSpPr txBox="1"/>
          <p:nvPr/>
        </p:nvSpPr>
        <p:spPr>
          <a:xfrm>
            <a:off x="502200" y="7127279"/>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print(counts)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name="page407">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pPr lvl="0"/>
            <a:fld id="{99E12317-9F60-4991-9B4E-E685006C0240}" type="slidenum">
              <a:t>407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Example: Counting words </a:t>
            </a:r>
            <a:r>
              <a:rPr lang="en-GB">
                <a:latin typeface="Liberation Sans" pitchFamily="34"/>
              </a:rPr>
              <a:t>―</a:t>
            </a:r>
            <a:r>
              <a:rPr lang="en-GB"/>
              <a:t> 6</a:t>
            </a:r>
          </a:p>
        </p:txBody>
      </p:sp>
      <p:sp>
        <p:nvSpPr>
          <p:cNvPr id="3" name="TextBox 2"/>
          <p:cNvSpPr txBox="1"/>
          <p:nvPr/>
        </p:nvSpPr>
        <p:spPr>
          <a:xfrm>
            <a:off x="502200" y="20872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4" name="TextBox 3"/>
          <p:cNvSpPr txBox="1"/>
          <p:nvPr/>
        </p:nvSpPr>
        <p:spPr>
          <a:xfrm>
            <a:off x="867959" y="2087280"/>
            <a:ext cx="3548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python3 counter2.py</a:t>
            </a:r>
          </a:p>
        </p:txBody>
      </p:sp>
      <p:sp>
        <p:nvSpPr>
          <p:cNvPr id="5" name="TextBox 4"/>
          <p:cNvSpPr txBox="1"/>
          <p:nvPr/>
        </p:nvSpPr>
        <p:spPr>
          <a:xfrm>
            <a:off x="502200" y="3167279"/>
            <a:ext cx="90385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{'on': 1, 'the': 2, 'sat': 1, 'mat': 1, 'cat': 1}</a:t>
            </a:r>
          </a:p>
        </p:txBody>
      </p:sp>
      <p:sp>
        <p:nvSpPr>
          <p:cNvPr id="6" name="TextBox 5"/>
          <p:cNvSpPr txBox="1"/>
          <p:nvPr/>
        </p:nvSpPr>
        <p:spPr>
          <a:xfrm>
            <a:off x="1942199" y="6047279"/>
            <a:ext cx="4740840" cy="7520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You cannot predict the order of the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keys when a dictionary prints out.</a:t>
            </a:r>
          </a:p>
        </p:txBody>
      </p:sp>
      <p:sp>
        <p:nvSpPr>
          <p:cNvPr id="7" name="Freeform 6"/>
          <p:cNvSpPr/>
          <p:nvPr/>
        </p:nvSpPr>
        <p:spPr>
          <a:xfrm>
            <a:off x="234000" y="5760360"/>
            <a:ext cx="1655999" cy="1368000"/>
          </a:xfrm>
          <a:custGeom>
            <a:avLst>
              <a:gd name="f0" fmla="val 10800"/>
            </a:avLst>
            <a:gdLst>
              <a:gd name="f1" fmla="val 10800000"/>
              <a:gd name="f2" fmla="val 5400000"/>
              <a:gd name="f3" fmla="val 180"/>
              <a:gd name="f4" fmla="val w"/>
              <a:gd name="f5" fmla="val h"/>
              <a:gd name="f6" fmla="val 0"/>
              <a:gd name="f7" fmla="val 21600"/>
              <a:gd name="f8" fmla="val -2147483647"/>
              <a:gd name="f9" fmla="val 2147483647"/>
              <a:gd name="f10" fmla="+- 0 0 0"/>
              <a:gd name="f11" fmla="*/ f4 1 21600"/>
              <a:gd name="f12" fmla="*/ f5 1 21600"/>
              <a:gd name="f13" fmla="pin 0 f0 21600"/>
              <a:gd name="f14" fmla="*/ f10 f1 1"/>
              <a:gd name="f15" fmla="val f13"/>
              <a:gd name="f16" fmla="*/ f13 1 2"/>
              <a:gd name="f17" fmla="*/ f13 f11 1"/>
              <a:gd name="f18" fmla="*/ f6 f12 1"/>
              <a:gd name="f19" fmla="*/ 18000 f12 1"/>
              <a:gd name="f20" fmla="*/ 10800 f12 1"/>
              <a:gd name="f21" fmla="*/ 10800 f11 1"/>
              <a:gd name="f22" fmla="*/ 0 f12 1"/>
              <a:gd name="f23" fmla="*/ f14 1 f3"/>
              <a:gd name="f24" fmla="*/ 0 f11 1"/>
              <a:gd name="f25" fmla="*/ 21600 f12 1"/>
              <a:gd name="f26" fmla="*/ 21600 f11 1"/>
              <a:gd name="f27" fmla="+- f16 10800 0"/>
              <a:gd name="f28" fmla="+- 21600 0 f15"/>
              <a:gd name="f29" fmla="*/ f16 f11 1"/>
              <a:gd name="f30" fmla="+- f23 0 f2"/>
              <a:gd name="f31" fmla="*/ f28 1 2"/>
              <a:gd name="f32" fmla="*/ f27 f11 1"/>
              <a:gd name="f33" fmla="+- 21600 0 f31"/>
              <a:gd name="f34" fmla="*/ f33 f11 1"/>
            </a:gdLst>
            <a:ahLst>
              <a:ahXY gdRefX="f0" minX="f6" maxX="f7">
                <a:pos x="f17" y="f18"/>
              </a:ahXY>
            </a:ahLst>
            <a:cxnLst>
              <a:cxn ang="3cd4">
                <a:pos x="hc" y="t"/>
              </a:cxn>
              <a:cxn ang="0">
                <a:pos x="r" y="vc"/>
              </a:cxn>
              <a:cxn ang="cd4">
                <a:pos x="hc" y="b"/>
              </a:cxn>
              <a:cxn ang="cd2">
                <a:pos x="l" y="vc"/>
              </a:cxn>
              <a:cxn ang="f30">
                <a:pos x="f21" y="f22"/>
              </a:cxn>
              <a:cxn ang="f30">
                <a:pos x="f29" y="f20"/>
              </a:cxn>
              <a:cxn ang="f30">
                <a:pos x="f24" y="f25"/>
              </a:cxn>
              <a:cxn ang="f30">
                <a:pos x="f21" y="f25"/>
              </a:cxn>
              <a:cxn ang="f30">
                <a:pos x="f26" y="f25"/>
              </a:cxn>
              <a:cxn ang="f30">
                <a:pos x="f34" y="f20"/>
              </a:cxn>
            </a:cxnLst>
            <a:rect l="f29" t="f20" r="f32" b="f19"/>
            <a:pathLst>
              <a:path w="21600" h="21600">
                <a:moveTo>
                  <a:pt x="f15" y="f6"/>
                </a:moveTo>
                <a:lnTo>
                  <a:pt x="f7" y="f7"/>
                </a:lnTo>
                <a:lnTo>
                  <a:pt x="f6" y="f7"/>
                </a:lnTo>
                <a:close/>
              </a:path>
            </a:pathLst>
          </a:custGeom>
          <a:noFill/>
          <a:ln w="180000">
            <a:solidFill>
              <a:srgbClr val="FF0000"/>
            </a:solidFill>
            <a:prstDash val="solid"/>
          </a:ln>
        </p:spPr>
        <p:txBody>
          <a:bodyPr vert="horz" wrap="none" lIns="180000" tIns="135000" rIns="180000" bIns="135000" anchor="ctr" anchorCtr="0" compatLnSpc="0"/>
          <a:lstStyle/>
          <a:p>
            <a:pPr marL="0" marR="0" lvl="0" indent="0" algn="ctr" rtl="0" hangingPunct="0">
              <a:lnSpc>
                <a:spcPct val="100000"/>
              </a:lnSpc>
              <a:spcBef>
                <a:spcPts val="0"/>
              </a:spcBef>
              <a:spcAft>
                <a:spcPts val="0"/>
              </a:spcAft>
              <a:buNone/>
              <a:tabLst/>
            </a:pPr>
            <a:r>
              <a:rPr lang="en-GB" sz="7200" b="0" i="0" u="none" strike="noStrike" kern="1200">
                <a:ln>
                  <a:noFill/>
                </a:ln>
                <a:latin typeface="Liberation Sans" pitchFamily="18"/>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name="page408">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pPr lvl="0"/>
            <a:fld id="{A990C8B6-B016-4383-9785-6E240274B489}" type="slidenum">
              <a:t>408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Example: Counting words </a:t>
            </a:r>
            <a:r>
              <a:rPr lang="en-GB">
                <a:latin typeface="Liberation Sans" pitchFamily="34"/>
              </a:rPr>
              <a:t>―</a:t>
            </a:r>
            <a:r>
              <a:rPr lang="en-GB"/>
              <a:t> 7</a:t>
            </a:r>
          </a:p>
        </p:txBody>
      </p:sp>
      <p:sp>
        <p:nvSpPr>
          <p:cNvPr id="3" name="TextBox 2"/>
          <p:cNvSpPr txBox="1"/>
          <p:nvPr/>
        </p:nvSpPr>
        <p:spPr>
          <a:xfrm>
            <a:off x="502200" y="208728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print(counts)</a:t>
            </a:r>
          </a:p>
        </p:txBody>
      </p:sp>
      <p:sp>
        <p:nvSpPr>
          <p:cNvPr id="4" name="TextBox 3"/>
          <p:cNvSpPr txBox="1"/>
          <p:nvPr/>
        </p:nvSpPr>
        <p:spPr>
          <a:xfrm>
            <a:off x="502200" y="4247279"/>
            <a:ext cx="592775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items = list(dictionary.items())</a:t>
            </a:r>
          </a:p>
        </p:txBody>
      </p:sp>
      <p:sp>
        <p:nvSpPr>
          <p:cNvPr id="5" name="TextBox 4"/>
          <p:cNvSpPr txBox="1"/>
          <p:nvPr/>
        </p:nvSpPr>
        <p:spPr>
          <a:xfrm>
            <a:off x="502200" y="4967279"/>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items.sort()</a:t>
            </a:r>
          </a:p>
        </p:txBody>
      </p:sp>
      <p:sp>
        <p:nvSpPr>
          <p:cNvPr id="6" name="TextBox 5"/>
          <p:cNvSpPr txBox="1"/>
          <p:nvPr/>
        </p:nvSpPr>
        <p:spPr>
          <a:xfrm>
            <a:off x="502200" y="5687279"/>
            <a:ext cx="4830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 (key, value) in items:</a:t>
            </a:r>
          </a:p>
        </p:txBody>
      </p:sp>
      <p:sp>
        <p:nvSpPr>
          <p:cNvPr id="7" name="TextBox 6"/>
          <p:cNvSpPr txBox="1"/>
          <p:nvPr/>
        </p:nvSpPr>
        <p:spPr>
          <a:xfrm>
            <a:off x="1222199" y="6407279"/>
            <a:ext cx="3183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print(key, value)</a:t>
            </a:r>
          </a:p>
        </p:txBody>
      </p:sp>
      <p:sp>
        <p:nvSpPr>
          <p:cNvPr id="8" name="TextBox 7"/>
          <p:cNvSpPr txBox="1"/>
          <p:nvPr/>
        </p:nvSpPr>
        <p:spPr>
          <a:xfrm>
            <a:off x="1360080" y="1727280"/>
            <a:ext cx="702000" cy="11116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7200" b="0" i="0" u="none" strike="noStrike" kern="1200">
                <a:ln>
                  <a:noFill/>
                </a:ln>
                <a:solidFill>
                  <a:srgbClr val="800000"/>
                </a:solidFill>
                <a:latin typeface="Liberation Sans" pitchFamily="18"/>
                <a:ea typeface="WenQuanYi Micro Hei" pitchFamily="2"/>
                <a:cs typeface="Lohit Devanagari" pitchFamily="2"/>
              </a:rPr>
              <a:t>✗</a:t>
            </a:r>
          </a:p>
        </p:txBody>
      </p:sp>
      <p:sp>
        <p:nvSpPr>
          <p:cNvPr id="9" name="TextBox 8"/>
          <p:cNvSpPr txBox="1"/>
          <p:nvPr/>
        </p:nvSpPr>
        <p:spPr>
          <a:xfrm>
            <a:off x="6982200" y="2087280"/>
            <a:ext cx="120815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Too ugly</a:t>
            </a:r>
          </a:p>
        </p:txBody>
      </p:sp>
      <p:cxnSp>
        <p:nvCxnSpPr>
          <p:cNvPr id="10" name="Straight Arrow Connector 9"/>
          <p:cNvCxnSpPr>
            <a:endCxn id="3" idx="3"/>
          </p:cNvCxnSpPr>
          <p:nvPr/>
        </p:nvCxnSpPr>
        <p:spPr>
          <a:xfrm flipH="1">
            <a:off x="2953800" y="2293200"/>
            <a:ext cx="4028400" cy="3240"/>
          </a:xfrm>
          <a:prstGeom prst="straightConnector1">
            <a:avLst/>
          </a:prstGeom>
          <a:noFill/>
          <a:ln w="18000">
            <a:solidFill>
              <a:srgbClr val="00FFFF"/>
            </a:solidFill>
            <a:prstDash val="solid"/>
            <a:tailEnd type="arrow"/>
          </a:ln>
        </p:spPr>
      </p:cxnSp>
      <p:sp>
        <p:nvSpPr>
          <p:cNvPr id="11" name="TextBox 10"/>
          <p:cNvSpPr txBox="1"/>
          <p:nvPr/>
        </p:nvSpPr>
        <p:spPr>
          <a:xfrm>
            <a:off x="6973560" y="4238640"/>
            <a:ext cx="8866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Better</a:t>
            </a:r>
          </a:p>
        </p:txBody>
      </p:sp>
      <p:grpSp>
        <p:nvGrpSpPr>
          <p:cNvPr id="12" name="Group 11"/>
          <p:cNvGrpSpPr/>
          <p:nvPr/>
        </p:nvGrpSpPr>
        <p:grpSpPr>
          <a:xfrm>
            <a:off x="7595640" y="6323760"/>
            <a:ext cx="2123640" cy="875519"/>
            <a:chOff x="7595640" y="6323760"/>
            <a:chExt cx="2123640" cy="875519"/>
          </a:xfrm>
        </p:grpSpPr>
        <p:sp>
          <p:nvSpPr>
            <p:cNvPr id="13" name="Freeform 12"/>
            <p:cNvSpPr/>
            <p:nvPr/>
          </p:nvSpPr>
          <p:spPr>
            <a:xfrm>
              <a:off x="7595640" y="6323760"/>
              <a:ext cx="2123640" cy="875519"/>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ctr" anchorCtr="0" compatLnSpc="0"/>
            <a:lstStyle/>
            <a:p>
              <a:pPr marL="0" marR="0" lvl="0" indent="0" rtl="0" hangingPunct="0">
                <a:lnSpc>
                  <a:spcPct val="100000"/>
                </a:lnSpc>
                <a:spcBef>
                  <a:spcPts val="0"/>
                </a:spcBef>
                <a:spcAft>
                  <a:spcPts val="0"/>
                </a:spcAft>
                <a:buNone/>
                <a:tabLst/>
              </a:pPr>
              <a:endParaRPr lang="en-GB" sz="2000" b="0" i="0" u="none" strike="noStrike" kern="1200">
                <a:ln>
                  <a:noFill/>
                </a:ln>
                <a:latin typeface="Liberation Mono" pitchFamily="49"/>
                <a:ea typeface="WenQuanYi Micro Hei" pitchFamily="2"/>
                <a:cs typeface="Lohit Devanagari" pitchFamily="2"/>
              </a:endParaRPr>
            </a:p>
          </p:txBody>
        </p:sp>
        <p:sp>
          <p:nvSpPr>
            <p:cNvPr id="14" name="TextBox 13"/>
            <p:cNvSpPr txBox="1"/>
            <p:nvPr/>
          </p:nvSpPr>
          <p:spPr>
            <a:xfrm>
              <a:off x="7615080" y="655236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counter3.py</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name="page409">
    <p:spTree>
      <p:nvGrpSpPr>
        <p:cNvPr id="1" name=""/>
        <p:cNvGrpSpPr/>
        <p:nvPr/>
      </p:nvGrpSpPr>
      <p:grpSpPr>
        <a:xfrm>
          <a:off x="0" y="0"/>
          <a:ext cx="0" cy="0"/>
          <a:chOff x="0" y="0"/>
          <a:chExt cx="0" cy="0"/>
        </a:xfrm>
      </p:grpSpPr>
      <p:sp>
        <p:nvSpPr>
          <p:cNvPr id="6" name="Slide Number Placeholder 1"/>
          <p:cNvSpPr>
            <a:spLocks noGrp="1"/>
          </p:cNvSpPr>
          <p:nvPr>
            <p:ph type="sldNum" sz="quarter" idx="10"/>
          </p:nvPr>
        </p:nvSpPr>
        <p:spPr/>
        <p:txBody>
          <a:bodyPr/>
          <a:lstStyle/>
          <a:p>
            <a:pPr lvl="0"/>
            <a:fld id="{5BEDA873-215F-4B69-9011-85D660B0FB99}" type="slidenum">
              <a:t>409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Example: Counting words </a:t>
            </a:r>
            <a:r>
              <a:rPr lang="en-GB">
                <a:latin typeface="Liberation Sans" pitchFamily="34"/>
              </a:rPr>
              <a:t>―</a:t>
            </a:r>
            <a:r>
              <a:rPr lang="en-GB"/>
              <a:t> 8</a:t>
            </a:r>
          </a:p>
        </p:txBody>
      </p:sp>
      <p:sp>
        <p:nvSpPr>
          <p:cNvPr id="3" name="TextBox 2"/>
          <p:cNvSpPr txBox="1"/>
          <p:nvPr/>
        </p:nvSpPr>
        <p:spPr>
          <a:xfrm>
            <a:off x="502200" y="20872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4" name="TextBox 3"/>
          <p:cNvSpPr txBox="1"/>
          <p:nvPr/>
        </p:nvSpPr>
        <p:spPr>
          <a:xfrm>
            <a:off x="867959" y="2087280"/>
            <a:ext cx="3548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python3 counter3.py</a:t>
            </a:r>
          </a:p>
        </p:txBody>
      </p:sp>
      <p:sp>
        <p:nvSpPr>
          <p:cNvPr id="5" name="TextBox 4"/>
          <p:cNvSpPr txBox="1"/>
          <p:nvPr/>
        </p:nvSpPr>
        <p:spPr>
          <a:xfrm>
            <a:off x="502200" y="3167279"/>
            <a:ext cx="987120" cy="18021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cat 1</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mat 1</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on 1</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sat 1</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the 2</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name="page41">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pPr lvl="0"/>
            <a:fld id="{3B9077B4-0736-41F4-B2DA-136F48C8FD33}" type="slidenum">
              <a:t>41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Progress</a:t>
            </a:r>
          </a:p>
        </p:txBody>
      </p:sp>
      <p:sp>
        <p:nvSpPr>
          <p:cNvPr id="3" name="TextBox 2"/>
          <p:cNvSpPr txBox="1"/>
          <p:nvPr/>
        </p:nvSpPr>
        <p:spPr>
          <a:xfrm>
            <a:off x="504359" y="1924200"/>
            <a:ext cx="2326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International text</a:t>
            </a:r>
          </a:p>
        </p:txBody>
      </p:sp>
      <p:sp>
        <p:nvSpPr>
          <p:cNvPr id="4" name="TextBox 3"/>
          <p:cNvSpPr txBox="1"/>
          <p:nvPr/>
        </p:nvSpPr>
        <p:spPr>
          <a:xfrm>
            <a:off x="504719" y="300456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a:t>
            </a:r>
          </a:p>
        </p:txBody>
      </p:sp>
      <p:sp>
        <p:nvSpPr>
          <p:cNvPr id="5" name="TextBox 4"/>
          <p:cNvSpPr txBox="1"/>
          <p:nvPr/>
        </p:nvSpPr>
        <p:spPr>
          <a:xfrm>
            <a:off x="505079" y="4084920"/>
            <a:ext cx="336167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Concatenation of strings</a:t>
            </a:r>
          </a:p>
        </p:txBody>
      </p:sp>
      <p:sp>
        <p:nvSpPr>
          <p:cNvPr id="6" name="TextBox 5"/>
          <p:cNvSpPr txBox="1"/>
          <p:nvPr/>
        </p:nvSpPr>
        <p:spPr>
          <a:xfrm>
            <a:off x="505439" y="6245280"/>
            <a:ext cx="17337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Long strings</a:t>
            </a:r>
          </a:p>
        </p:txBody>
      </p:sp>
      <p:sp>
        <p:nvSpPr>
          <p:cNvPr id="7" name="TextBox 6"/>
          <p:cNvSpPr txBox="1"/>
          <p:nvPr/>
        </p:nvSpPr>
        <p:spPr>
          <a:xfrm>
            <a:off x="505439" y="5165640"/>
            <a:ext cx="25812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Special characters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name="page410">
    <p:spTree>
      <p:nvGrpSpPr>
        <p:cNvPr id="1" name=""/>
        <p:cNvGrpSpPr/>
        <p:nvPr/>
      </p:nvGrpSpPr>
      <p:grpSpPr>
        <a:xfrm>
          <a:off x="0" y="0"/>
          <a:ext cx="0" cy="0"/>
          <a:chOff x="0" y="0"/>
          <a:chExt cx="0" cy="0"/>
        </a:xfrm>
      </p:grpSpPr>
      <p:sp>
        <p:nvSpPr>
          <p:cNvPr id="9" name="Slide Number Placeholder 1"/>
          <p:cNvSpPr>
            <a:spLocks noGrp="1"/>
          </p:cNvSpPr>
          <p:nvPr>
            <p:ph type="sldNum" sz="quarter" idx="10"/>
          </p:nvPr>
        </p:nvSpPr>
        <p:spPr/>
        <p:txBody>
          <a:bodyPr/>
          <a:lstStyle/>
          <a:p>
            <a:pPr lvl="0"/>
            <a:fld id="{966ABE76-EDC3-4DD4-8B63-F819117D9848}" type="slidenum">
              <a:t>410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Progress</a:t>
            </a:r>
          </a:p>
        </p:txBody>
      </p:sp>
      <p:sp>
        <p:nvSpPr>
          <p:cNvPr id="3" name="TextBox 2"/>
          <p:cNvSpPr txBox="1"/>
          <p:nvPr/>
        </p:nvSpPr>
        <p:spPr>
          <a:xfrm>
            <a:off x="502200" y="3887279"/>
            <a:ext cx="36997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Testing keys in dictionaries</a:t>
            </a:r>
          </a:p>
        </p:txBody>
      </p:sp>
      <p:sp>
        <p:nvSpPr>
          <p:cNvPr id="4" name="TextBox 3"/>
          <p:cNvSpPr txBox="1"/>
          <p:nvPr/>
        </p:nvSpPr>
        <p:spPr>
          <a:xfrm>
            <a:off x="502200" y="5687640"/>
            <a:ext cx="29880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Creating a list of keys</a:t>
            </a:r>
          </a:p>
        </p:txBody>
      </p:sp>
      <p:sp>
        <p:nvSpPr>
          <p:cNvPr id="5" name="TextBox 4"/>
          <p:cNvSpPr txBox="1"/>
          <p:nvPr/>
        </p:nvSpPr>
        <p:spPr>
          <a:xfrm>
            <a:off x="4822200" y="3887279"/>
            <a:ext cx="391464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if key in dictionary:</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    ...</a:t>
            </a:r>
          </a:p>
        </p:txBody>
      </p:sp>
      <p:sp>
        <p:nvSpPr>
          <p:cNvPr id="6" name="TextBox 5"/>
          <p:cNvSpPr txBox="1"/>
          <p:nvPr/>
        </p:nvSpPr>
        <p:spPr>
          <a:xfrm>
            <a:off x="4822200" y="5687640"/>
            <a:ext cx="42818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keys = list(dictionary)</a:t>
            </a:r>
          </a:p>
        </p:txBody>
      </p:sp>
      <p:sp>
        <p:nvSpPr>
          <p:cNvPr id="7" name="TextBox 6"/>
          <p:cNvSpPr txBox="1"/>
          <p:nvPr/>
        </p:nvSpPr>
        <p:spPr>
          <a:xfrm>
            <a:off x="502200" y="2087640"/>
            <a:ext cx="2716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Inspection methods</a:t>
            </a:r>
          </a:p>
        </p:txBody>
      </p:sp>
      <p:sp>
        <p:nvSpPr>
          <p:cNvPr id="8" name="TextBox 7"/>
          <p:cNvSpPr txBox="1"/>
          <p:nvPr/>
        </p:nvSpPr>
        <p:spPr>
          <a:xfrm>
            <a:off x="4822200" y="2087640"/>
            <a:ext cx="3548880" cy="11102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dictionary.keys()</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dictionary.values()</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dictionary.items()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name="page411">
    <p:spTree>
      <p:nvGrpSpPr>
        <p:cNvPr id="1" name=""/>
        <p:cNvGrpSpPr/>
        <p:nvPr/>
      </p:nvGrpSpPr>
      <p:grpSpPr>
        <a:xfrm>
          <a:off x="0" y="0"/>
          <a:ext cx="0" cy="0"/>
          <a:chOff x="0" y="0"/>
          <a:chExt cx="0" cy="0"/>
        </a:xfrm>
      </p:grpSpPr>
      <p:sp>
        <p:nvSpPr>
          <p:cNvPr id="27" name="Slide Number Placeholder 1"/>
          <p:cNvSpPr>
            <a:spLocks noGrp="1"/>
          </p:cNvSpPr>
          <p:nvPr>
            <p:ph type="sldNum" sz="quarter" idx="10"/>
          </p:nvPr>
        </p:nvSpPr>
        <p:spPr/>
        <p:txBody>
          <a:bodyPr/>
          <a:lstStyle/>
          <a:p>
            <a:pPr lvl="0"/>
            <a:fld id="{A5AC89E7-458F-46CE-BB09-B4F5B316B353}" type="slidenum">
              <a:t>411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Exercise 23</a:t>
            </a:r>
          </a:p>
        </p:txBody>
      </p:sp>
      <p:sp>
        <p:nvSpPr>
          <p:cNvPr id="3" name="TextBox 2"/>
          <p:cNvSpPr txBox="1"/>
          <p:nvPr/>
        </p:nvSpPr>
        <p:spPr>
          <a:xfrm>
            <a:off x="8414640" y="6787080"/>
            <a:ext cx="15645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10 minutes</a:t>
            </a:r>
          </a:p>
        </p:txBody>
      </p:sp>
      <p:pic>
        <p:nvPicPr>
          <p:cNvPr id="4" name="Picture 3"/>
          <p:cNvPicPr>
            <a:picLocks noChangeAspect="1"/>
          </p:cNvPicPr>
          <p:nvPr/>
        </p:nvPicPr>
        <p:blipFill>
          <a:blip r:embed="rId3">
            <a:lum/>
            <a:alphaModFix/>
          </a:blip>
          <a:srcRect/>
          <a:stretch>
            <a:fillRect/>
          </a:stretch>
        </p:blipFill>
        <p:spPr>
          <a:xfrm>
            <a:off x="7558199" y="6651720"/>
            <a:ext cx="871200" cy="871200"/>
          </a:xfrm>
          <a:prstGeom prst="rect">
            <a:avLst/>
          </a:prstGeom>
          <a:noFill/>
          <a:ln>
            <a:noFill/>
          </a:ln>
        </p:spPr>
      </p:pic>
      <p:sp>
        <p:nvSpPr>
          <p:cNvPr id="5" name="TextBox 4"/>
          <p:cNvSpPr txBox="1"/>
          <p:nvPr/>
        </p:nvSpPr>
        <p:spPr>
          <a:xfrm>
            <a:off x="502560" y="2088000"/>
            <a:ext cx="4947839" cy="7520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Complete </a:t>
            </a:r>
            <a:r>
              <a:rPr lang="en-GB" sz="2400" b="0" i="0" u="none" strike="noStrike" kern="1200">
                <a:ln>
                  <a:noFill/>
                </a:ln>
                <a:solidFill>
                  <a:srgbClr val="0000FF"/>
                </a:solidFill>
                <a:latin typeface="Liberation Sans" pitchFamily="18"/>
                <a:ea typeface="WenQuanYi Micro Hei" pitchFamily="2"/>
                <a:cs typeface="Lohit Devanagari" pitchFamily="2"/>
              </a:rPr>
              <a:t>exercise23.py</a:t>
            </a:r>
            <a:r>
              <a:rPr lang="en-GB" sz="2400" b="0" i="0" u="none" strike="noStrike" kern="1200">
                <a:ln>
                  <a:noFill/>
                </a:ln>
                <a:latin typeface="Liberation Sans" pitchFamily="18"/>
                <a:ea typeface="WenQuanYi Micro Hei" pitchFamily="2"/>
                <a:cs typeface="Lohit Devanagari" pitchFamily="2"/>
              </a:rPr>
              <a:t> to write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 function that reverses a dictionary.</a:t>
            </a:r>
          </a:p>
        </p:txBody>
      </p:sp>
      <p:sp>
        <p:nvSpPr>
          <p:cNvPr id="6" name="TextBox 5"/>
          <p:cNvSpPr txBox="1"/>
          <p:nvPr/>
        </p:nvSpPr>
        <p:spPr>
          <a:xfrm>
            <a:off x="502200" y="35276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502200" y="49676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cxnSp>
        <p:nvCxnSpPr>
          <p:cNvPr id="8" name="Curved Connector 7"/>
          <p:cNvCxnSpPr>
            <a:endCxn id="7" idx="1"/>
          </p:cNvCxnSpPr>
          <p:nvPr/>
        </p:nvCxnSpPr>
        <p:spPr>
          <a:xfrm>
            <a:off x="502200" y="3736800"/>
            <a:ext cx="0" cy="1440000"/>
          </a:xfrm>
          <a:prstGeom prst="curvedConnector3">
            <a:avLst/>
          </a:prstGeom>
          <a:noFill/>
          <a:ln w="54000">
            <a:solidFill>
              <a:srgbClr val="800080"/>
            </a:solidFill>
            <a:prstDash val="solid"/>
            <a:tailEnd type="arrow"/>
          </a:ln>
        </p:spPr>
      </p:cxnSp>
      <p:sp>
        <p:nvSpPr>
          <p:cNvPr id="9" name="TextBox 8"/>
          <p:cNvSpPr txBox="1"/>
          <p:nvPr/>
        </p:nvSpPr>
        <p:spPr>
          <a:xfrm>
            <a:off x="7451640" y="352764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'perro'}</a:t>
            </a:r>
          </a:p>
        </p:txBody>
      </p:sp>
      <p:sp>
        <p:nvSpPr>
          <p:cNvPr id="10" name="TextBox 9"/>
          <p:cNvSpPr txBox="1"/>
          <p:nvPr/>
        </p:nvSpPr>
        <p:spPr>
          <a:xfrm>
            <a:off x="6354360" y="352764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'dog':</a:t>
            </a:r>
          </a:p>
        </p:txBody>
      </p:sp>
      <p:sp>
        <p:nvSpPr>
          <p:cNvPr id="11" name="TextBox 10"/>
          <p:cNvSpPr txBox="1"/>
          <p:nvPr/>
        </p:nvSpPr>
        <p:spPr>
          <a:xfrm>
            <a:off x="4891320" y="352764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'gato',</a:t>
            </a:r>
          </a:p>
        </p:txBody>
      </p:sp>
      <p:sp>
        <p:nvSpPr>
          <p:cNvPr id="12" name="TextBox 11"/>
          <p:cNvSpPr txBox="1"/>
          <p:nvPr/>
        </p:nvSpPr>
        <p:spPr>
          <a:xfrm>
            <a:off x="3794040" y="352764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'cat':</a:t>
            </a:r>
          </a:p>
        </p:txBody>
      </p:sp>
      <p:sp>
        <p:nvSpPr>
          <p:cNvPr id="13" name="TextBox 12"/>
          <p:cNvSpPr txBox="1"/>
          <p:nvPr/>
        </p:nvSpPr>
        <p:spPr>
          <a:xfrm>
            <a:off x="2148120" y="352764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'ratón',</a:t>
            </a:r>
          </a:p>
        </p:txBody>
      </p:sp>
      <p:sp>
        <p:nvSpPr>
          <p:cNvPr id="14" name="TextBox 13"/>
          <p:cNvSpPr txBox="1"/>
          <p:nvPr/>
        </p:nvSpPr>
        <p:spPr>
          <a:xfrm>
            <a:off x="685079" y="352764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'mouse':</a:t>
            </a:r>
          </a:p>
        </p:txBody>
      </p:sp>
      <p:sp>
        <p:nvSpPr>
          <p:cNvPr id="15" name="TextBox 14"/>
          <p:cNvSpPr txBox="1"/>
          <p:nvPr/>
        </p:nvSpPr>
        <p:spPr>
          <a:xfrm>
            <a:off x="7634520" y="496764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:'dog'}</a:t>
            </a:r>
          </a:p>
        </p:txBody>
      </p:sp>
      <p:sp>
        <p:nvSpPr>
          <p:cNvPr id="16" name="TextBox 15"/>
          <p:cNvSpPr txBox="1"/>
          <p:nvPr/>
        </p:nvSpPr>
        <p:spPr>
          <a:xfrm>
            <a:off x="6354360" y="496764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'perro'</a:t>
            </a:r>
          </a:p>
        </p:txBody>
      </p:sp>
      <p:sp>
        <p:nvSpPr>
          <p:cNvPr id="17" name="TextBox 16"/>
          <p:cNvSpPr txBox="1"/>
          <p:nvPr/>
        </p:nvSpPr>
        <p:spPr>
          <a:xfrm>
            <a:off x="5074200" y="496764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'cat',</a:t>
            </a:r>
          </a:p>
        </p:txBody>
      </p:sp>
      <p:sp>
        <p:nvSpPr>
          <p:cNvPr id="18" name="TextBox 17"/>
          <p:cNvSpPr txBox="1"/>
          <p:nvPr/>
        </p:nvSpPr>
        <p:spPr>
          <a:xfrm>
            <a:off x="3794040" y="496764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'gato':</a:t>
            </a:r>
          </a:p>
        </p:txBody>
      </p:sp>
      <p:sp>
        <p:nvSpPr>
          <p:cNvPr id="19" name="TextBox 18"/>
          <p:cNvSpPr txBox="1"/>
          <p:nvPr/>
        </p:nvSpPr>
        <p:spPr>
          <a:xfrm>
            <a:off x="2148120" y="496764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'mouse',</a:t>
            </a:r>
          </a:p>
        </p:txBody>
      </p:sp>
      <p:sp>
        <p:nvSpPr>
          <p:cNvPr id="20" name="TextBox 19"/>
          <p:cNvSpPr txBox="1"/>
          <p:nvPr/>
        </p:nvSpPr>
        <p:spPr>
          <a:xfrm>
            <a:off x="685079" y="496764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'ratón':</a:t>
            </a:r>
          </a:p>
        </p:txBody>
      </p:sp>
      <p:cxnSp>
        <p:nvCxnSpPr>
          <p:cNvPr id="21" name="Curved Connector 20"/>
          <p:cNvCxnSpPr>
            <a:stCxn id="14" idx="2"/>
            <a:endCxn id="19" idx="0"/>
          </p:cNvCxnSpPr>
          <p:nvPr/>
        </p:nvCxnSpPr>
        <p:spPr>
          <a:xfrm rot="16200000" flipH="1">
            <a:off x="1674359" y="3725279"/>
            <a:ext cx="1021680" cy="1463041"/>
          </a:xfrm>
          <a:prstGeom prst="curvedConnector3">
            <a:avLst/>
          </a:prstGeom>
          <a:noFill/>
          <a:ln w="18000">
            <a:solidFill>
              <a:srgbClr val="800080"/>
            </a:solidFill>
            <a:prstDash val="solid"/>
            <a:tailEnd type="arrow"/>
          </a:ln>
        </p:spPr>
      </p:cxnSp>
      <p:cxnSp>
        <p:nvCxnSpPr>
          <p:cNvPr id="22" name="Curved Connector 21"/>
          <p:cNvCxnSpPr>
            <a:stCxn id="13" idx="2"/>
          </p:cNvCxnSpPr>
          <p:nvPr/>
        </p:nvCxnSpPr>
        <p:spPr>
          <a:xfrm flipH="1">
            <a:off x="1453680" y="3945960"/>
            <a:ext cx="1463040" cy="1021680"/>
          </a:xfrm>
          <a:prstGeom prst="curvedConnector3">
            <a:avLst/>
          </a:prstGeom>
          <a:noFill/>
          <a:ln w="18000">
            <a:solidFill>
              <a:srgbClr val="800080"/>
            </a:solidFill>
            <a:prstDash val="solid"/>
            <a:tailEnd type="arrow"/>
          </a:ln>
        </p:spPr>
      </p:cxnSp>
      <p:cxnSp>
        <p:nvCxnSpPr>
          <p:cNvPr id="23" name="Curved Connector 22"/>
          <p:cNvCxnSpPr>
            <a:stCxn id="12" idx="2"/>
            <a:endCxn id="17" idx="0"/>
          </p:cNvCxnSpPr>
          <p:nvPr/>
        </p:nvCxnSpPr>
        <p:spPr>
          <a:xfrm rot="16200000" flipH="1">
            <a:off x="4508280" y="3816720"/>
            <a:ext cx="1021680" cy="1280160"/>
          </a:xfrm>
          <a:prstGeom prst="curvedConnector3">
            <a:avLst/>
          </a:prstGeom>
          <a:noFill/>
          <a:ln w="18000">
            <a:solidFill>
              <a:srgbClr val="800080"/>
            </a:solidFill>
            <a:prstDash val="solid"/>
            <a:tailEnd type="arrow"/>
          </a:ln>
        </p:spPr>
      </p:cxnSp>
      <p:cxnSp>
        <p:nvCxnSpPr>
          <p:cNvPr id="24" name="Curved Connector 23"/>
          <p:cNvCxnSpPr>
            <a:stCxn id="11" idx="2"/>
            <a:endCxn id="18" idx="0"/>
          </p:cNvCxnSpPr>
          <p:nvPr/>
        </p:nvCxnSpPr>
        <p:spPr>
          <a:xfrm rot="5400000">
            <a:off x="4508280" y="3908160"/>
            <a:ext cx="1021680" cy="1097280"/>
          </a:xfrm>
          <a:prstGeom prst="curvedConnector3">
            <a:avLst/>
          </a:prstGeom>
          <a:noFill/>
          <a:ln w="18000">
            <a:solidFill>
              <a:srgbClr val="800080"/>
            </a:solidFill>
            <a:prstDash val="solid"/>
            <a:tailEnd type="arrow"/>
          </a:ln>
        </p:spPr>
      </p:cxnSp>
      <p:cxnSp>
        <p:nvCxnSpPr>
          <p:cNvPr id="25" name="Curved Connector 24"/>
          <p:cNvCxnSpPr>
            <a:stCxn id="10" idx="2"/>
            <a:endCxn id="15" idx="0"/>
          </p:cNvCxnSpPr>
          <p:nvPr/>
        </p:nvCxnSpPr>
        <p:spPr>
          <a:xfrm rot="16200000" flipH="1">
            <a:off x="7114320" y="3771000"/>
            <a:ext cx="1021680" cy="1371600"/>
          </a:xfrm>
          <a:prstGeom prst="curvedConnector3">
            <a:avLst/>
          </a:prstGeom>
          <a:noFill/>
          <a:ln w="18000">
            <a:solidFill>
              <a:srgbClr val="800080"/>
            </a:solidFill>
            <a:prstDash val="solid"/>
            <a:tailEnd type="arrow"/>
          </a:ln>
        </p:spPr>
      </p:cxnSp>
      <p:cxnSp>
        <p:nvCxnSpPr>
          <p:cNvPr id="26" name="Curved Connector 25"/>
          <p:cNvCxnSpPr>
            <a:stCxn id="9" idx="2"/>
          </p:cNvCxnSpPr>
          <p:nvPr/>
        </p:nvCxnSpPr>
        <p:spPr>
          <a:xfrm flipH="1">
            <a:off x="7030800" y="3945960"/>
            <a:ext cx="1189440" cy="1021680"/>
          </a:xfrm>
          <a:prstGeom prst="curvedConnector3">
            <a:avLst/>
          </a:prstGeom>
          <a:noFill/>
          <a:ln w="18000">
            <a:solidFill>
              <a:srgbClr val="800080"/>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name="page412">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pPr lvl="0"/>
            <a:fld id="{B304874B-C6B2-4A55-9A5B-E282666C4E0E}" type="slidenum">
              <a:t>412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Formatted output</a:t>
            </a:r>
          </a:p>
        </p:txBody>
      </p:sp>
      <p:sp>
        <p:nvSpPr>
          <p:cNvPr id="3" name="TextBox 2"/>
          <p:cNvSpPr txBox="1"/>
          <p:nvPr/>
        </p:nvSpPr>
        <p:spPr>
          <a:xfrm>
            <a:off x="502200" y="17272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4" name="TextBox 3"/>
          <p:cNvSpPr txBox="1"/>
          <p:nvPr/>
        </p:nvSpPr>
        <p:spPr>
          <a:xfrm>
            <a:off x="867959" y="1727280"/>
            <a:ext cx="3548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python3 counter3.py</a:t>
            </a:r>
          </a:p>
        </p:txBody>
      </p:sp>
      <p:sp>
        <p:nvSpPr>
          <p:cNvPr id="5" name="TextBox 4"/>
          <p:cNvSpPr txBox="1"/>
          <p:nvPr/>
        </p:nvSpPr>
        <p:spPr>
          <a:xfrm>
            <a:off x="502200" y="2447280"/>
            <a:ext cx="98712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cat 1</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mat 1</a:t>
            </a:r>
          </a:p>
        </p:txBody>
      </p:sp>
      <p:sp>
        <p:nvSpPr>
          <p:cNvPr id="6" name="TextBox 5"/>
          <p:cNvSpPr txBox="1"/>
          <p:nvPr/>
        </p:nvSpPr>
        <p:spPr>
          <a:xfrm>
            <a:off x="502200" y="3485159"/>
            <a:ext cx="98712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sat 1</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the 2</a:t>
            </a:r>
          </a:p>
        </p:txBody>
      </p:sp>
      <p:sp>
        <p:nvSpPr>
          <p:cNvPr id="7" name="TextBox 6"/>
          <p:cNvSpPr txBox="1"/>
          <p:nvPr/>
        </p:nvSpPr>
        <p:spPr>
          <a:xfrm>
            <a:off x="502200" y="3139199"/>
            <a:ext cx="80424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on 1</a:t>
            </a:r>
          </a:p>
        </p:txBody>
      </p:sp>
      <p:sp>
        <p:nvSpPr>
          <p:cNvPr id="8" name="TextBox 7"/>
          <p:cNvSpPr txBox="1"/>
          <p:nvPr/>
        </p:nvSpPr>
        <p:spPr>
          <a:xfrm>
            <a:off x="2662200" y="3139199"/>
            <a:ext cx="76751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Ugly!</a:t>
            </a:r>
          </a:p>
        </p:txBody>
      </p:sp>
      <p:cxnSp>
        <p:nvCxnSpPr>
          <p:cNvPr id="9" name="Straight Arrow Connector 8"/>
          <p:cNvCxnSpPr>
            <a:stCxn id="8" idx="1"/>
          </p:cNvCxnSpPr>
          <p:nvPr/>
        </p:nvCxnSpPr>
        <p:spPr>
          <a:xfrm flipH="1">
            <a:off x="1306440" y="3345120"/>
            <a:ext cx="1355760" cy="3240"/>
          </a:xfrm>
          <a:prstGeom prst="straightConnector1">
            <a:avLst/>
          </a:prstGeom>
          <a:noFill/>
          <a:ln w="18000">
            <a:solidFill>
              <a:srgbClr val="00FFFF"/>
            </a:solidFill>
            <a:prstDash val="solid"/>
            <a:tailEnd type="arrow"/>
          </a:ln>
        </p:spPr>
      </p:cxnSp>
      <p:sp>
        <p:nvSpPr>
          <p:cNvPr id="10" name="TextBox 9"/>
          <p:cNvSpPr txBox="1"/>
          <p:nvPr/>
        </p:nvSpPr>
        <p:spPr>
          <a:xfrm>
            <a:off x="501840" y="4935959"/>
            <a:ext cx="621360" cy="18021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cat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mat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on</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sat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the</a:t>
            </a:r>
          </a:p>
        </p:txBody>
      </p:sp>
      <p:sp>
        <p:nvSpPr>
          <p:cNvPr id="11" name="TextBox 10"/>
          <p:cNvSpPr txBox="1"/>
          <p:nvPr/>
        </p:nvSpPr>
        <p:spPr>
          <a:xfrm>
            <a:off x="1233360" y="4935959"/>
            <a:ext cx="255600" cy="18021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a:t>
            </a:r>
          </a:p>
        </p:txBody>
      </p:sp>
      <p:sp>
        <p:nvSpPr>
          <p:cNvPr id="12" name="Straight Connector 11"/>
          <p:cNvSpPr/>
          <p:nvPr/>
        </p:nvSpPr>
        <p:spPr>
          <a:xfrm>
            <a:off x="1226160" y="4905000"/>
            <a:ext cx="0" cy="1864440"/>
          </a:xfrm>
          <a:prstGeom prst="line">
            <a:avLst/>
          </a:prstGeom>
          <a:noFill/>
          <a:ln w="0">
            <a:solidFill>
              <a:srgbClr val="00FFFF"/>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13" name="TextBox 12"/>
          <p:cNvSpPr txBox="1"/>
          <p:nvPr/>
        </p:nvSpPr>
        <p:spPr>
          <a:xfrm>
            <a:off x="2653200" y="5461200"/>
            <a:ext cx="1932119" cy="7520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We want data</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nicely aligned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name="page413">
    <p:spTree>
      <p:nvGrpSpPr>
        <p:cNvPr id="1" name=""/>
        <p:cNvGrpSpPr/>
        <p:nvPr/>
      </p:nvGrpSpPr>
      <p:grpSpPr>
        <a:xfrm>
          <a:off x="0" y="0"/>
          <a:ext cx="0" cy="0"/>
          <a:chOff x="0" y="0"/>
          <a:chExt cx="0" cy="0"/>
        </a:xfrm>
      </p:grpSpPr>
      <p:sp>
        <p:nvSpPr>
          <p:cNvPr id="25" name="Slide Number Placeholder 1"/>
          <p:cNvSpPr>
            <a:spLocks noGrp="1"/>
          </p:cNvSpPr>
          <p:nvPr>
            <p:ph type="sldNum" sz="quarter" idx="10"/>
          </p:nvPr>
        </p:nvSpPr>
        <p:spPr/>
        <p:txBody>
          <a:bodyPr/>
          <a:lstStyle/>
          <a:p>
            <a:pPr lvl="0"/>
            <a:fld id="{13DC8034-82B3-4895-87CC-EFB882229042}" type="slidenum">
              <a:t>413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The format() method</a:t>
            </a:r>
          </a:p>
        </p:txBody>
      </p:sp>
      <p:sp>
        <p:nvSpPr>
          <p:cNvPr id="3" name="TextBox 2"/>
          <p:cNvSpPr txBox="1"/>
          <p:nvPr/>
        </p:nvSpPr>
        <p:spPr>
          <a:xfrm>
            <a:off x="502200" y="20872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502200" y="280728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'xxxAyyy100zzz'</a:t>
            </a:r>
          </a:p>
        </p:txBody>
      </p:sp>
      <p:sp>
        <p:nvSpPr>
          <p:cNvPr id="5" name="TextBox 4"/>
          <p:cNvSpPr txBox="1"/>
          <p:nvPr/>
        </p:nvSpPr>
        <p:spPr>
          <a:xfrm>
            <a:off x="1233720" y="2087280"/>
            <a:ext cx="592775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'xxx{}yyy{}zzz'.format('A', 100)</a:t>
            </a:r>
          </a:p>
        </p:txBody>
      </p:sp>
      <p:sp>
        <p:nvSpPr>
          <p:cNvPr id="6" name="TextBox 5"/>
          <p:cNvSpPr txBox="1"/>
          <p:nvPr/>
        </p:nvSpPr>
        <p:spPr>
          <a:xfrm>
            <a:off x="513719" y="3887279"/>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513719" y="5687279"/>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8" name="TextBox 7"/>
          <p:cNvSpPr txBox="1"/>
          <p:nvPr/>
        </p:nvSpPr>
        <p:spPr>
          <a:xfrm>
            <a:off x="4537080" y="38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zzz</a:t>
            </a:r>
          </a:p>
        </p:txBody>
      </p:sp>
      <p:sp>
        <p:nvSpPr>
          <p:cNvPr id="9" name="TextBox 8"/>
          <p:cNvSpPr txBox="1"/>
          <p:nvPr/>
        </p:nvSpPr>
        <p:spPr>
          <a:xfrm>
            <a:off x="3805560" y="3887640"/>
            <a:ext cx="80424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a:t>
            </a:r>
          </a:p>
        </p:txBody>
      </p:sp>
      <p:sp>
        <p:nvSpPr>
          <p:cNvPr id="10" name="TextBox 9"/>
          <p:cNvSpPr txBox="1"/>
          <p:nvPr/>
        </p:nvSpPr>
        <p:spPr>
          <a:xfrm>
            <a:off x="2708280" y="38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yyy</a:t>
            </a:r>
          </a:p>
        </p:txBody>
      </p:sp>
      <p:sp>
        <p:nvSpPr>
          <p:cNvPr id="11" name="TextBox 10"/>
          <p:cNvSpPr txBox="1"/>
          <p:nvPr/>
        </p:nvSpPr>
        <p:spPr>
          <a:xfrm>
            <a:off x="1976760" y="3887640"/>
            <a:ext cx="80424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a:t>
            </a:r>
          </a:p>
        </p:txBody>
      </p:sp>
      <p:sp>
        <p:nvSpPr>
          <p:cNvPr id="12" name="TextBox 11"/>
          <p:cNvSpPr txBox="1"/>
          <p:nvPr/>
        </p:nvSpPr>
        <p:spPr>
          <a:xfrm>
            <a:off x="879480" y="38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xxx</a:t>
            </a:r>
          </a:p>
        </p:txBody>
      </p:sp>
      <p:sp>
        <p:nvSpPr>
          <p:cNvPr id="13" name="TextBox 12"/>
          <p:cNvSpPr txBox="1"/>
          <p:nvPr/>
        </p:nvSpPr>
        <p:spPr>
          <a:xfrm>
            <a:off x="5634360" y="3888000"/>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14" name="TextBox 13"/>
          <p:cNvSpPr txBox="1"/>
          <p:nvPr/>
        </p:nvSpPr>
        <p:spPr>
          <a:xfrm>
            <a:off x="5634360" y="5687640"/>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15" name="TextBox 14"/>
          <p:cNvSpPr txBox="1"/>
          <p:nvPr/>
        </p:nvSpPr>
        <p:spPr>
          <a:xfrm>
            <a:off x="4537080" y="56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zzz</a:t>
            </a:r>
          </a:p>
        </p:txBody>
      </p:sp>
      <p:sp>
        <p:nvSpPr>
          <p:cNvPr id="16" name="TextBox 15"/>
          <p:cNvSpPr txBox="1"/>
          <p:nvPr/>
        </p:nvSpPr>
        <p:spPr>
          <a:xfrm>
            <a:off x="3439800" y="56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100</a:t>
            </a:r>
          </a:p>
        </p:txBody>
      </p:sp>
      <p:sp>
        <p:nvSpPr>
          <p:cNvPr id="17" name="TextBox 16"/>
          <p:cNvSpPr txBox="1"/>
          <p:nvPr/>
        </p:nvSpPr>
        <p:spPr>
          <a:xfrm>
            <a:off x="2342520" y="56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yyy</a:t>
            </a:r>
          </a:p>
        </p:txBody>
      </p:sp>
      <p:sp>
        <p:nvSpPr>
          <p:cNvPr id="18" name="TextBox 17"/>
          <p:cNvSpPr txBox="1"/>
          <p:nvPr/>
        </p:nvSpPr>
        <p:spPr>
          <a:xfrm>
            <a:off x="1976760" y="5687640"/>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A</a:t>
            </a:r>
          </a:p>
        </p:txBody>
      </p:sp>
      <p:sp>
        <p:nvSpPr>
          <p:cNvPr id="19" name="TextBox 18"/>
          <p:cNvSpPr txBox="1"/>
          <p:nvPr/>
        </p:nvSpPr>
        <p:spPr>
          <a:xfrm>
            <a:off x="879480" y="56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xxx</a:t>
            </a:r>
          </a:p>
        </p:txBody>
      </p:sp>
      <p:cxnSp>
        <p:nvCxnSpPr>
          <p:cNvPr id="20" name="Straight Arrow Connector 19"/>
          <p:cNvCxnSpPr>
            <a:stCxn id="12" idx="2"/>
            <a:endCxn id="19" idx="0"/>
          </p:cNvCxnSpPr>
          <p:nvPr/>
        </p:nvCxnSpPr>
        <p:spPr>
          <a:xfrm>
            <a:off x="1464480" y="4650479"/>
            <a:ext cx="0" cy="1037161"/>
          </a:xfrm>
          <a:prstGeom prst="straightConnector1">
            <a:avLst/>
          </a:prstGeom>
          <a:noFill/>
          <a:ln w="18000">
            <a:solidFill>
              <a:srgbClr val="800080"/>
            </a:solidFill>
            <a:prstDash val="solid"/>
            <a:tailEnd type="arrow"/>
          </a:ln>
        </p:spPr>
      </p:cxnSp>
      <p:cxnSp>
        <p:nvCxnSpPr>
          <p:cNvPr id="21" name="Straight Arrow Connector 20"/>
          <p:cNvCxnSpPr>
            <a:stCxn id="11" idx="2"/>
            <a:endCxn id="18" idx="0"/>
          </p:cNvCxnSpPr>
          <p:nvPr/>
        </p:nvCxnSpPr>
        <p:spPr>
          <a:xfrm flipH="1">
            <a:off x="2196000" y="4650479"/>
            <a:ext cx="182880" cy="1037161"/>
          </a:xfrm>
          <a:prstGeom prst="straightConnector1">
            <a:avLst/>
          </a:prstGeom>
          <a:noFill/>
          <a:ln w="18000">
            <a:solidFill>
              <a:srgbClr val="800080"/>
            </a:solidFill>
            <a:prstDash val="solid"/>
            <a:tailEnd type="arrow"/>
          </a:ln>
        </p:spPr>
      </p:cxnSp>
      <p:cxnSp>
        <p:nvCxnSpPr>
          <p:cNvPr id="22" name="Straight Arrow Connector 21"/>
          <p:cNvCxnSpPr>
            <a:stCxn id="10" idx="2"/>
          </p:cNvCxnSpPr>
          <p:nvPr/>
        </p:nvCxnSpPr>
        <p:spPr>
          <a:xfrm flipH="1">
            <a:off x="2927520" y="4650480"/>
            <a:ext cx="365759" cy="1037160"/>
          </a:xfrm>
          <a:prstGeom prst="straightConnector1">
            <a:avLst/>
          </a:prstGeom>
          <a:noFill/>
          <a:ln w="18000">
            <a:solidFill>
              <a:srgbClr val="800080"/>
            </a:solidFill>
            <a:prstDash val="solid"/>
            <a:tailEnd type="arrow"/>
          </a:ln>
        </p:spPr>
      </p:cxnSp>
      <p:cxnSp>
        <p:nvCxnSpPr>
          <p:cNvPr id="23" name="Straight Arrow Connector 22"/>
          <p:cNvCxnSpPr>
            <a:stCxn id="9" idx="2"/>
          </p:cNvCxnSpPr>
          <p:nvPr/>
        </p:nvCxnSpPr>
        <p:spPr>
          <a:xfrm flipH="1">
            <a:off x="4024800" y="4650480"/>
            <a:ext cx="182880" cy="1037160"/>
          </a:xfrm>
          <a:prstGeom prst="straightConnector1">
            <a:avLst/>
          </a:prstGeom>
          <a:noFill/>
          <a:ln w="18000">
            <a:solidFill>
              <a:srgbClr val="800080"/>
            </a:solidFill>
            <a:prstDash val="solid"/>
            <a:tailEnd type="arrow"/>
          </a:ln>
        </p:spPr>
      </p:cxnSp>
      <p:cxnSp>
        <p:nvCxnSpPr>
          <p:cNvPr id="24" name="Straight Arrow Connector 23"/>
          <p:cNvCxnSpPr>
            <a:stCxn id="8" idx="2"/>
            <a:endCxn id="15" idx="0"/>
          </p:cNvCxnSpPr>
          <p:nvPr/>
        </p:nvCxnSpPr>
        <p:spPr>
          <a:xfrm>
            <a:off x="5122080" y="4650479"/>
            <a:ext cx="0" cy="1037161"/>
          </a:xfrm>
          <a:prstGeom prst="straightConnector1">
            <a:avLst/>
          </a:prstGeom>
          <a:noFill/>
          <a:ln w="18000">
            <a:solidFill>
              <a:srgbClr val="800080"/>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name="page414">
    <p:spTree>
      <p:nvGrpSpPr>
        <p:cNvPr id="1" name=""/>
        <p:cNvGrpSpPr/>
        <p:nvPr/>
      </p:nvGrpSpPr>
      <p:grpSpPr>
        <a:xfrm>
          <a:off x="0" y="0"/>
          <a:ext cx="0" cy="0"/>
          <a:chOff x="0" y="0"/>
          <a:chExt cx="0" cy="0"/>
        </a:xfrm>
      </p:grpSpPr>
      <p:sp>
        <p:nvSpPr>
          <p:cNvPr id="23" name="Slide Number Placeholder 1"/>
          <p:cNvSpPr>
            <a:spLocks noGrp="1"/>
          </p:cNvSpPr>
          <p:nvPr>
            <p:ph type="sldNum" sz="quarter" idx="10"/>
          </p:nvPr>
        </p:nvSpPr>
        <p:spPr/>
        <p:txBody>
          <a:bodyPr/>
          <a:lstStyle/>
          <a:p>
            <a:pPr lvl="0"/>
            <a:fld id="{F7E4DABB-1B98-4AE6-8CA6-DC8CDD961B26}" type="slidenum">
              <a:t>414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String formatting </a:t>
            </a:r>
            <a:r>
              <a:rPr lang="en-GB">
                <a:latin typeface="Liberation Sans" pitchFamily="34"/>
              </a:rPr>
              <a:t>―</a:t>
            </a:r>
            <a:r>
              <a:rPr lang="en-GB"/>
              <a:t> 1</a:t>
            </a:r>
          </a:p>
        </p:txBody>
      </p:sp>
      <p:sp>
        <p:nvSpPr>
          <p:cNvPr id="3" name="TextBox 2"/>
          <p:cNvSpPr txBox="1"/>
          <p:nvPr/>
        </p:nvSpPr>
        <p:spPr>
          <a:xfrm>
            <a:off x="502200" y="20872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502200" y="2807280"/>
            <a:ext cx="2104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'xxxA</a:t>
            </a:r>
            <a:r>
              <a:rPr lang="en-GB" sz="2400" b="0" i="0" u="none" strike="noStrike" kern="1200">
                <a:ln>
                  <a:noFill/>
                </a:ln>
                <a:solidFill>
                  <a:srgbClr val="808080"/>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yyy'</a:t>
            </a:r>
          </a:p>
        </p:txBody>
      </p:sp>
      <p:sp>
        <p:nvSpPr>
          <p:cNvPr id="5" name="TextBox 4"/>
          <p:cNvSpPr txBox="1"/>
          <p:nvPr/>
        </p:nvSpPr>
        <p:spPr>
          <a:xfrm>
            <a:off x="1233720" y="2087280"/>
            <a:ext cx="4647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'xxx{:5s}yyy'.format('A')</a:t>
            </a:r>
          </a:p>
        </p:txBody>
      </p:sp>
      <p:sp>
        <p:nvSpPr>
          <p:cNvPr id="6" name="TextBox 5"/>
          <p:cNvSpPr txBox="1"/>
          <p:nvPr/>
        </p:nvSpPr>
        <p:spPr>
          <a:xfrm>
            <a:off x="513719" y="3887279"/>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513719" y="5687279"/>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8" name="TextBox 7"/>
          <p:cNvSpPr txBox="1"/>
          <p:nvPr/>
        </p:nvSpPr>
        <p:spPr>
          <a:xfrm>
            <a:off x="3788280" y="38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yyy</a:t>
            </a:r>
          </a:p>
        </p:txBody>
      </p:sp>
      <p:sp>
        <p:nvSpPr>
          <p:cNvPr id="9" name="TextBox 8"/>
          <p:cNvSpPr txBox="1"/>
          <p:nvPr/>
        </p:nvSpPr>
        <p:spPr>
          <a:xfrm>
            <a:off x="1976760" y="3887640"/>
            <a:ext cx="190152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{:5s}</a:t>
            </a:r>
          </a:p>
        </p:txBody>
      </p:sp>
      <p:sp>
        <p:nvSpPr>
          <p:cNvPr id="10" name="TextBox 9"/>
          <p:cNvSpPr txBox="1"/>
          <p:nvPr/>
        </p:nvSpPr>
        <p:spPr>
          <a:xfrm>
            <a:off x="879480" y="38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xxx</a:t>
            </a:r>
          </a:p>
        </p:txBody>
      </p:sp>
      <p:sp>
        <p:nvSpPr>
          <p:cNvPr id="11" name="TextBox 10"/>
          <p:cNvSpPr txBox="1"/>
          <p:nvPr/>
        </p:nvSpPr>
        <p:spPr>
          <a:xfrm>
            <a:off x="4914360" y="3888000"/>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12" name="TextBox 11"/>
          <p:cNvSpPr txBox="1"/>
          <p:nvPr/>
        </p:nvSpPr>
        <p:spPr>
          <a:xfrm>
            <a:off x="4914360" y="5687640"/>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13" name="TextBox 12"/>
          <p:cNvSpPr txBox="1"/>
          <p:nvPr/>
        </p:nvSpPr>
        <p:spPr>
          <a:xfrm>
            <a:off x="3782520" y="56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yyy</a:t>
            </a:r>
          </a:p>
        </p:txBody>
      </p:sp>
      <p:sp>
        <p:nvSpPr>
          <p:cNvPr id="14" name="TextBox 13"/>
          <p:cNvSpPr txBox="1"/>
          <p:nvPr/>
        </p:nvSpPr>
        <p:spPr>
          <a:xfrm>
            <a:off x="1976760" y="5687640"/>
            <a:ext cx="12096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A</a:t>
            </a:r>
            <a:r>
              <a:rPr lang="en-GB" sz="4800" b="0" i="0" u="none" strike="noStrike" kern="1200">
                <a:ln>
                  <a:noFill/>
                </a:ln>
                <a:solidFill>
                  <a:srgbClr val="808080"/>
                </a:solidFill>
                <a:latin typeface="Liberation Mono" pitchFamily="49"/>
                <a:ea typeface="WenQuanYi Micro Hei" pitchFamily="2"/>
                <a:cs typeface="Lohit Devanagari" pitchFamily="2"/>
              </a:rPr>
              <a:t>␣␣␣␣</a:t>
            </a:r>
          </a:p>
        </p:txBody>
      </p:sp>
      <p:sp>
        <p:nvSpPr>
          <p:cNvPr id="15" name="TextBox 14"/>
          <p:cNvSpPr txBox="1"/>
          <p:nvPr/>
        </p:nvSpPr>
        <p:spPr>
          <a:xfrm>
            <a:off x="879480" y="56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xxx</a:t>
            </a:r>
          </a:p>
        </p:txBody>
      </p:sp>
      <p:cxnSp>
        <p:nvCxnSpPr>
          <p:cNvPr id="16" name="Straight Arrow Connector 15"/>
          <p:cNvCxnSpPr>
            <a:stCxn id="10" idx="2"/>
            <a:endCxn id="15" idx="0"/>
          </p:cNvCxnSpPr>
          <p:nvPr/>
        </p:nvCxnSpPr>
        <p:spPr>
          <a:xfrm>
            <a:off x="1464480" y="4650479"/>
            <a:ext cx="0" cy="1037161"/>
          </a:xfrm>
          <a:prstGeom prst="straightConnector1">
            <a:avLst/>
          </a:prstGeom>
          <a:noFill/>
          <a:ln w="18000">
            <a:solidFill>
              <a:srgbClr val="800080"/>
            </a:solidFill>
            <a:prstDash val="solid"/>
            <a:tailEnd type="arrow"/>
          </a:ln>
        </p:spPr>
      </p:cxnSp>
      <p:cxnSp>
        <p:nvCxnSpPr>
          <p:cNvPr id="17" name="Straight Arrow Connector 16"/>
          <p:cNvCxnSpPr>
            <a:stCxn id="9" idx="2"/>
            <a:endCxn id="14" idx="0"/>
          </p:cNvCxnSpPr>
          <p:nvPr/>
        </p:nvCxnSpPr>
        <p:spPr>
          <a:xfrm flipH="1">
            <a:off x="2581560" y="4650479"/>
            <a:ext cx="345960" cy="1037161"/>
          </a:xfrm>
          <a:prstGeom prst="straightConnector1">
            <a:avLst/>
          </a:prstGeom>
          <a:noFill/>
          <a:ln w="18000">
            <a:solidFill>
              <a:srgbClr val="800080"/>
            </a:solidFill>
            <a:prstDash val="solid"/>
            <a:tailEnd type="arrow"/>
          </a:ln>
        </p:spPr>
      </p:cxnSp>
      <p:cxnSp>
        <p:nvCxnSpPr>
          <p:cNvPr id="18" name="Straight Arrow Connector 17"/>
          <p:cNvCxnSpPr>
            <a:stCxn id="8" idx="2"/>
            <a:endCxn id="13" idx="0"/>
          </p:cNvCxnSpPr>
          <p:nvPr/>
        </p:nvCxnSpPr>
        <p:spPr>
          <a:xfrm flipH="1">
            <a:off x="4367520" y="4650479"/>
            <a:ext cx="5760" cy="1037161"/>
          </a:xfrm>
          <a:prstGeom prst="straightConnector1">
            <a:avLst/>
          </a:prstGeom>
          <a:noFill/>
          <a:ln w="18000">
            <a:solidFill>
              <a:srgbClr val="800080"/>
            </a:solidFill>
            <a:prstDash val="solid"/>
            <a:tailEnd type="arrow"/>
          </a:ln>
        </p:spPr>
      </p:cxnSp>
      <p:sp>
        <p:nvSpPr>
          <p:cNvPr id="19" name="TextBox 18"/>
          <p:cNvSpPr txBox="1"/>
          <p:nvPr/>
        </p:nvSpPr>
        <p:spPr>
          <a:xfrm>
            <a:off x="7016760" y="3888000"/>
            <a:ext cx="190152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{:5s}</a:t>
            </a:r>
          </a:p>
        </p:txBody>
      </p:sp>
      <p:sp>
        <p:nvSpPr>
          <p:cNvPr id="20" name="TextBox 19"/>
          <p:cNvSpPr txBox="1"/>
          <p:nvPr/>
        </p:nvSpPr>
        <p:spPr>
          <a:xfrm>
            <a:off x="6296760" y="5687640"/>
            <a:ext cx="310679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 </a:t>
            </a: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 substitute a </a:t>
            </a:r>
            <a:r>
              <a:rPr lang="en-GB" sz="2400" b="1" i="0" u="none" strike="noStrike" kern="1200">
                <a:ln>
                  <a:noFill/>
                </a:ln>
                <a:latin typeface="Liberation Sans" pitchFamily="18"/>
                <a:ea typeface="Liberation Sans" pitchFamily="34"/>
                <a:cs typeface="Liberation Sans" pitchFamily="34"/>
              </a:rPr>
              <a:t>s</a:t>
            </a:r>
            <a:r>
              <a:rPr lang="en-GB" sz="2400" b="0" i="0" u="none" strike="noStrike" kern="1200">
                <a:ln>
                  <a:noFill/>
                </a:ln>
                <a:latin typeface="Liberation Sans" pitchFamily="18"/>
                <a:ea typeface="Liberation Sans" pitchFamily="34"/>
                <a:cs typeface="Liberation Sans" pitchFamily="34"/>
              </a:rPr>
              <a:t>tring</a:t>
            </a:r>
          </a:p>
        </p:txBody>
      </p:sp>
      <p:sp>
        <p:nvSpPr>
          <p:cNvPr id="21" name="TextBox 20"/>
          <p:cNvSpPr txBox="1"/>
          <p:nvPr/>
        </p:nvSpPr>
        <p:spPr>
          <a:xfrm>
            <a:off x="6297119" y="6408000"/>
            <a:ext cx="28710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5 </a:t>
            </a: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 p</a:t>
            </a:r>
            <a:r>
              <a:rPr lang="en-GB" sz="2400" b="0" i="0" u="none" strike="noStrike" kern="1200">
                <a:ln>
                  <a:noFill/>
                </a:ln>
                <a:latin typeface="Liberation Sans" pitchFamily="18"/>
                <a:ea typeface="WenQuanYi Micro Hei" pitchFamily="2"/>
                <a:cs typeface="Lohit Devanagari" pitchFamily="2"/>
              </a:rPr>
              <a:t>ad to </a:t>
            </a:r>
            <a:r>
              <a:rPr lang="en-GB" sz="2400" b="1" i="0" u="none" strike="noStrike" kern="1200">
                <a:ln>
                  <a:noFill/>
                </a:ln>
                <a:latin typeface="Liberation Sans" pitchFamily="18"/>
                <a:ea typeface="WenQuanYi Micro Hei" pitchFamily="2"/>
                <a:cs typeface="Lohit Devanagari" pitchFamily="2"/>
              </a:rPr>
              <a:t>5</a:t>
            </a:r>
            <a:r>
              <a:rPr lang="en-GB" sz="2400" b="0" i="0" u="none" strike="noStrike" kern="1200">
                <a:ln>
                  <a:noFill/>
                </a:ln>
                <a:latin typeface="Liberation Sans" pitchFamily="18"/>
                <a:ea typeface="WenQuanYi Micro Hei" pitchFamily="2"/>
                <a:cs typeface="Lohit Devanagari" pitchFamily="2"/>
              </a:rPr>
              <a:t> spaces</a:t>
            </a:r>
          </a:p>
        </p:txBody>
      </p:sp>
      <p:sp>
        <p:nvSpPr>
          <p:cNvPr id="22" name="TextBox 21"/>
          <p:cNvSpPr txBox="1"/>
          <p:nvPr/>
        </p:nvSpPr>
        <p:spPr>
          <a:xfrm>
            <a:off x="6297479" y="6768360"/>
            <a:ext cx="29714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(left aligns by default)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name="page415">
    <p:spTree>
      <p:nvGrpSpPr>
        <p:cNvPr id="1" name=""/>
        <p:cNvGrpSpPr/>
        <p:nvPr/>
      </p:nvGrpSpPr>
      <p:grpSpPr>
        <a:xfrm>
          <a:off x="0" y="0"/>
          <a:ext cx="0" cy="0"/>
          <a:chOff x="0" y="0"/>
          <a:chExt cx="0" cy="0"/>
        </a:xfrm>
      </p:grpSpPr>
      <p:sp>
        <p:nvSpPr>
          <p:cNvPr id="21" name="Slide Number Placeholder 1"/>
          <p:cNvSpPr>
            <a:spLocks noGrp="1"/>
          </p:cNvSpPr>
          <p:nvPr>
            <p:ph type="sldNum" sz="quarter" idx="10"/>
          </p:nvPr>
        </p:nvSpPr>
        <p:spPr/>
        <p:txBody>
          <a:bodyPr/>
          <a:lstStyle/>
          <a:p>
            <a:pPr lvl="0"/>
            <a:fld id="{CDCB360E-8095-42B1-8A22-4E52601B9AD2}" type="slidenum">
              <a:t>415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String formatting </a:t>
            </a:r>
            <a:r>
              <a:rPr lang="en-GB">
                <a:latin typeface="Liberation Sans" pitchFamily="34"/>
              </a:rPr>
              <a:t>―</a:t>
            </a:r>
            <a:r>
              <a:rPr lang="en-GB"/>
              <a:t> 2</a:t>
            </a:r>
          </a:p>
        </p:txBody>
      </p:sp>
      <p:sp>
        <p:nvSpPr>
          <p:cNvPr id="3" name="TextBox 2"/>
          <p:cNvSpPr txBox="1"/>
          <p:nvPr/>
        </p:nvSpPr>
        <p:spPr>
          <a:xfrm>
            <a:off x="502200" y="20872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502200" y="2807280"/>
            <a:ext cx="2104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'xxxA</a:t>
            </a:r>
            <a:r>
              <a:rPr lang="en-GB" sz="2400" b="0" i="0" u="none" strike="noStrike" kern="1200">
                <a:ln>
                  <a:noFill/>
                </a:ln>
                <a:solidFill>
                  <a:srgbClr val="808080"/>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yyy'</a:t>
            </a:r>
          </a:p>
        </p:txBody>
      </p:sp>
      <p:sp>
        <p:nvSpPr>
          <p:cNvPr id="5" name="TextBox 4"/>
          <p:cNvSpPr txBox="1"/>
          <p:nvPr/>
        </p:nvSpPr>
        <p:spPr>
          <a:xfrm>
            <a:off x="1233720" y="2087280"/>
            <a:ext cx="4830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'xxx{:&lt;5s}yyy'.format('A')</a:t>
            </a:r>
          </a:p>
        </p:txBody>
      </p:sp>
      <p:sp>
        <p:nvSpPr>
          <p:cNvPr id="6" name="TextBox 5"/>
          <p:cNvSpPr txBox="1"/>
          <p:nvPr/>
        </p:nvSpPr>
        <p:spPr>
          <a:xfrm>
            <a:off x="513719" y="3887279"/>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513719" y="5687279"/>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8" name="TextBox 7"/>
          <p:cNvSpPr txBox="1"/>
          <p:nvPr/>
        </p:nvSpPr>
        <p:spPr>
          <a:xfrm>
            <a:off x="4148280" y="38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yyy</a:t>
            </a:r>
          </a:p>
        </p:txBody>
      </p:sp>
      <p:sp>
        <p:nvSpPr>
          <p:cNvPr id="9" name="TextBox 8"/>
          <p:cNvSpPr txBox="1"/>
          <p:nvPr/>
        </p:nvSpPr>
        <p:spPr>
          <a:xfrm>
            <a:off x="1976760" y="3887640"/>
            <a:ext cx="22672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{:&lt;5s}</a:t>
            </a:r>
          </a:p>
        </p:txBody>
      </p:sp>
      <p:sp>
        <p:nvSpPr>
          <p:cNvPr id="10" name="TextBox 9"/>
          <p:cNvSpPr txBox="1"/>
          <p:nvPr/>
        </p:nvSpPr>
        <p:spPr>
          <a:xfrm>
            <a:off x="879480" y="38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xxx</a:t>
            </a:r>
          </a:p>
        </p:txBody>
      </p:sp>
      <p:sp>
        <p:nvSpPr>
          <p:cNvPr id="11" name="TextBox 10"/>
          <p:cNvSpPr txBox="1"/>
          <p:nvPr/>
        </p:nvSpPr>
        <p:spPr>
          <a:xfrm>
            <a:off x="5274360" y="3888000"/>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12" name="TextBox 11"/>
          <p:cNvSpPr txBox="1"/>
          <p:nvPr/>
        </p:nvSpPr>
        <p:spPr>
          <a:xfrm>
            <a:off x="4914360" y="5687640"/>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13" name="TextBox 12"/>
          <p:cNvSpPr txBox="1"/>
          <p:nvPr/>
        </p:nvSpPr>
        <p:spPr>
          <a:xfrm>
            <a:off x="3782520" y="56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yyy</a:t>
            </a:r>
          </a:p>
        </p:txBody>
      </p:sp>
      <p:sp>
        <p:nvSpPr>
          <p:cNvPr id="14" name="TextBox 13"/>
          <p:cNvSpPr txBox="1"/>
          <p:nvPr/>
        </p:nvSpPr>
        <p:spPr>
          <a:xfrm>
            <a:off x="1976760" y="5687640"/>
            <a:ext cx="12096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A</a:t>
            </a:r>
            <a:r>
              <a:rPr lang="en-GB" sz="4800" b="0" i="0" u="none" strike="noStrike" kern="1200">
                <a:ln>
                  <a:noFill/>
                </a:ln>
                <a:solidFill>
                  <a:srgbClr val="808080"/>
                </a:solidFill>
                <a:latin typeface="Liberation Mono" pitchFamily="49"/>
                <a:ea typeface="WenQuanYi Micro Hei" pitchFamily="2"/>
                <a:cs typeface="Lohit Devanagari" pitchFamily="2"/>
              </a:rPr>
              <a:t>␣␣␣␣</a:t>
            </a:r>
          </a:p>
        </p:txBody>
      </p:sp>
      <p:sp>
        <p:nvSpPr>
          <p:cNvPr id="15" name="TextBox 14"/>
          <p:cNvSpPr txBox="1"/>
          <p:nvPr/>
        </p:nvSpPr>
        <p:spPr>
          <a:xfrm>
            <a:off x="879480" y="56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xxx</a:t>
            </a:r>
          </a:p>
        </p:txBody>
      </p:sp>
      <p:cxnSp>
        <p:nvCxnSpPr>
          <p:cNvPr id="16" name="Straight Arrow Connector 15"/>
          <p:cNvCxnSpPr>
            <a:stCxn id="10" idx="2"/>
            <a:endCxn id="15" idx="0"/>
          </p:cNvCxnSpPr>
          <p:nvPr/>
        </p:nvCxnSpPr>
        <p:spPr>
          <a:xfrm>
            <a:off x="1464480" y="4650479"/>
            <a:ext cx="0" cy="1037161"/>
          </a:xfrm>
          <a:prstGeom prst="straightConnector1">
            <a:avLst/>
          </a:prstGeom>
          <a:noFill/>
          <a:ln w="18000">
            <a:solidFill>
              <a:srgbClr val="800080"/>
            </a:solidFill>
            <a:prstDash val="solid"/>
            <a:tailEnd type="arrow"/>
          </a:ln>
        </p:spPr>
      </p:cxnSp>
      <p:cxnSp>
        <p:nvCxnSpPr>
          <p:cNvPr id="17" name="Straight Arrow Connector 16"/>
          <p:cNvCxnSpPr>
            <a:stCxn id="9" idx="2"/>
            <a:endCxn id="14" idx="0"/>
          </p:cNvCxnSpPr>
          <p:nvPr/>
        </p:nvCxnSpPr>
        <p:spPr>
          <a:xfrm flipH="1">
            <a:off x="2581560" y="4650479"/>
            <a:ext cx="528840" cy="1037161"/>
          </a:xfrm>
          <a:prstGeom prst="straightConnector1">
            <a:avLst/>
          </a:prstGeom>
          <a:noFill/>
          <a:ln w="18000">
            <a:solidFill>
              <a:srgbClr val="800080"/>
            </a:solidFill>
            <a:prstDash val="solid"/>
            <a:tailEnd type="arrow"/>
          </a:ln>
        </p:spPr>
      </p:cxnSp>
      <p:cxnSp>
        <p:nvCxnSpPr>
          <p:cNvPr id="18" name="Straight Arrow Connector 17"/>
          <p:cNvCxnSpPr>
            <a:stCxn id="8" idx="2"/>
            <a:endCxn id="13" idx="0"/>
          </p:cNvCxnSpPr>
          <p:nvPr/>
        </p:nvCxnSpPr>
        <p:spPr>
          <a:xfrm flipH="1">
            <a:off x="4367520" y="4650479"/>
            <a:ext cx="365760" cy="1037161"/>
          </a:xfrm>
          <a:prstGeom prst="straightConnector1">
            <a:avLst/>
          </a:prstGeom>
          <a:noFill/>
          <a:ln w="18000">
            <a:solidFill>
              <a:srgbClr val="800080"/>
            </a:solidFill>
            <a:prstDash val="solid"/>
            <a:tailEnd type="arrow"/>
          </a:ln>
        </p:spPr>
      </p:cxnSp>
      <p:sp>
        <p:nvSpPr>
          <p:cNvPr id="19" name="TextBox 18"/>
          <p:cNvSpPr txBox="1"/>
          <p:nvPr/>
        </p:nvSpPr>
        <p:spPr>
          <a:xfrm>
            <a:off x="7017119" y="3888000"/>
            <a:ext cx="22672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{:&lt;5s}</a:t>
            </a:r>
          </a:p>
        </p:txBody>
      </p:sp>
      <p:sp>
        <p:nvSpPr>
          <p:cNvPr id="20" name="TextBox 19"/>
          <p:cNvSpPr txBox="1"/>
          <p:nvPr/>
        </p:nvSpPr>
        <p:spPr>
          <a:xfrm>
            <a:off x="6297119" y="5687640"/>
            <a:ext cx="33008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&lt; </a:t>
            </a: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 align to the left (</a:t>
            </a:r>
            <a:r>
              <a:rPr lang="en-GB" sz="2400" b="1" i="0" u="none" strike="noStrike" kern="1200">
                <a:ln>
                  <a:noFill/>
                </a:ln>
                <a:latin typeface="Liberation Sans" pitchFamily="18"/>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name="page416">
    <p:spTree>
      <p:nvGrpSpPr>
        <p:cNvPr id="1" name=""/>
        <p:cNvGrpSpPr/>
        <p:nvPr/>
      </p:nvGrpSpPr>
      <p:grpSpPr>
        <a:xfrm>
          <a:off x="0" y="0"/>
          <a:ext cx="0" cy="0"/>
          <a:chOff x="0" y="0"/>
          <a:chExt cx="0" cy="0"/>
        </a:xfrm>
      </p:grpSpPr>
      <p:sp>
        <p:nvSpPr>
          <p:cNvPr id="21" name="Slide Number Placeholder 1"/>
          <p:cNvSpPr>
            <a:spLocks noGrp="1"/>
          </p:cNvSpPr>
          <p:nvPr>
            <p:ph type="sldNum" sz="quarter" idx="10"/>
          </p:nvPr>
        </p:nvSpPr>
        <p:spPr/>
        <p:txBody>
          <a:bodyPr/>
          <a:lstStyle/>
          <a:p>
            <a:pPr lvl="0"/>
            <a:fld id="{39F12DFC-3369-4462-A1C2-DC6F0D5A40A6}" type="slidenum">
              <a:t>416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String formatting </a:t>
            </a:r>
            <a:r>
              <a:rPr lang="en-GB">
                <a:latin typeface="Liberation Sans" pitchFamily="34"/>
              </a:rPr>
              <a:t>―</a:t>
            </a:r>
            <a:r>
              <a:rPr lang="en-GB"/>
              <a:t> 3</a:t>
            </a:r>
          </a:p>
        </p:txBody>
      </p:sp>
      <p:sp>
        <p:nvSpPr>
          <p:cNvPr id="3" name="TextBox 2"/>
          <p:cNvSpPr txBox="1"/>
          <p:nvPr/>
        </p:nvSpPr>
        <p:spPr>
          <a:xfrm>
            <a:off x="502200" y="20872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502200" y="2807280"/>
            <a:ext cx="2104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'xxx</a:t>
            </a:r>
            <a:r>
              <a:rPr lang="en-GB" sz="2400" b="0" i="0" u="none" strike="noStrike" kern="1200">
                <a:ln>
                  <a:noFill/>
                </a:ln>
                <a:solidFill>
                  <a:srgbClr val="808080"/>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Ayyy'</a:t>
            </a:r>
          </a:p>
        </p:txBody>
      </p:sp>
      <p:sp>
        <p:nvSpPr>
          <p:cNvPr id="5" name="TextBox 4"/>
          <p:cNvSpPr txBox="1"/>
          <p:nvPr/>
        </p:nvSpPr>
        <p:spPr>
          <a:xfrm>
            <a:off x="1233720" y="2087280"/>
            <a:ext cx="4830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'xxx{:&gt;5s}yyy'.format('A')</a:t>
            </a:r>
          </a:p>
        </p:txBody>
      </p:sp>
      <p:sp>
        <p:nvSpPr>
          <p:cNvPr id="6" name="TextBox 5"/>
          <p:cNvSpPr txBox="1"/>
          <p:nvPr/>
        </p:nvSpPr>
        <p:spPr>
          <a:xfrm>
            <a:off x="513719" y="3887279"/>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513719" y="5687279"/>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8" name="TextBox 7"/>
          <p:cNvSpPr txBox="1"/>
          <p:nvPr/>
        </p:nvSpPr>
        <p:spPr>
          <a:xfrm>
            <a:off x="4148280" y="38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yyy</a:t>
            </a:r>
          </a:p>
        </p:txBody>
      </p:sp>
      <p:sp>
        <p:nvSpPr>
          <p:cNvPr id="9" name="TextBox 8"/>
          <p:cNvSpPr txBox="1"/>
          <p:nvPr/>
        </p:nvSpPr>
        <p:spPr>
          <a:xfrm>
            <a:off x="1976760" y="3887640"/>
            <a:ext cx="22672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{:&gt;5s}</a:t>
            </a:r>
          </a:p>
        </p:txBody>
      </p:sp>
      <p:sp>
        <p:nvSpPr>
          <p:cNvPr id="10" name="TextBox 9"/>
          <p:cNvSpPr txBox="1"/>
          <p:nvPr/>
        </p:nvSpPr>
        <p:spPr>
          <a:xfrm>
            <a:off x="879480" y="38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xxx</a:t>
            </a:r>
          </a:p>
        </p:txBody>
      </p:sp>
      <p:sp>
        <p:nvSpPr>
          <p:cNvPr id="11" name="TextBox 10"/>
          <p:cNvSpPr txBox="1"/>
          <p:nvPr/>
        </p:nvSpPr>
        <p:spPr>
          <a:xfrm>
            <a:off x="5274360" y="3888000"/>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12" name="TextBox 11"/>
          <p:cNvSpPr txBox="1"/>
          <p:nvPr/>
        </p:nvSpPr>
        <p:spPr>
          <a:xfrm>
            <a:off x="4914360" y="5687640"/>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13" name="TextBox 12"/>
          <p:cNvSpPr txBox="1"/>
          <p:nvPr/>
        </p:nvSpPr>
        <p:spPr>
          <a:xfrm>
            <a:off x="3782520" y="56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yyy</a:t>
            </a:r>
          </a:p>
        </p:txBody>
      </p:sp>
      <p:sp>
        <p:nvSpPr>
          <p:cNvPr id="14" name="TextBox 13"/>
          <p:cNvSpPr txBox="1"/>
          <p:nvPr/>
        </p:nvSpPr>
        <p:spPr>
          <a:xfrm>
            <a:off x="1976760" y="5687640"/>
            <a:ext cx="12096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8080"/>
                </a:solidFill>
                <a:latin typeface="Liberation Mono" pitchFamily="49"/>
                <a:ea typeface="WenQuanYi Micro Hei" pitchFamily="2"/>
                <a:cs typeface="Lohit Devanagari" pitchFamily="2"/>
              </a:rPr>
              <a:t>␣␣␣␣</a:t>
            </a:r>
            <a:r>
              <a:rPr lang="en-GB" sz="4800" b="0" i="0" u="none" strike="noStrike" kern="1200">
                <a:ln>
                  <a:noFill/>
                </a:ln>
                <a:solidFill>
                  <a:srgbClr val="800000"/>
                </a:solidFill>
                <a:latin typeface="Liberation Mono" pitchFamily="49"/>
                <a:ea typeface="WenQuanYi Micro Hei" pitchFamily="2"/>
                <a:cs typeface="Lohit Devanagari" pitchFamily="2"/>
              </a:rPr>
              <a:t>A</a:t>
            </a:r>
          </a:p>
        </p:txBody>
      </p:sp>
      <p:sp>
        <p:nvSpPr>
          <p:cNvPr id="15" name="TextBox 14"/>
          <p:cNvSpPr txBox="1"/>
          <p:nvPr/>
        </p:nvSpPr>
        <p:spPr>
          <a:xfrm>
            <a:off x="879480" y="56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xxx</a:t>
            </a:r>
          </a:p>
        </p:txBody>
      </p:sp>
      <p:cxnSp>
        <p:nvCxnSpPr>
          <p:cNvPr id="16" name="Straight Arrow Connector 15"/>
          <p:cNvCxnSpPr>
            <a:stCxn id="10" idx="2"/>
            <a:endCxn id="15" idx="0"/>
          </p:cNvCxnSpPr>
          <p:nvPr/>
        </p:nvCxnSpPr>
        <p:spPr>
          <a:xfrm>
            <a:off x="1464480" y="4650479"/>
            <a:ext cx="0" cy="1037161"/>
          </a:xfrm>
          <a:prstGeom prst="straightConnector1">
            <a:avLst/>
          </a:prstGeom>
          <a:noFill/>
          <a:ln w="18000">
            <a:solidFill>
              <a:srgbClr val="800080"/>
            </a:solidFill>
            <a:prstDash val="solid"/>
            <a:tailEnd type="arrow"/>
          </a:ln>
        </p:spPr>
      </p:cxnSp>
      <p:cxnSp>
        <p:nvCxnSpPr>
          <p:cNvPr id="17" name="Straight Arrow Connector 16"/>
          <p:cNvCxnSpPr>
            <a:stCxn id="9" idx="2"/>
            <a:endCxn id="14" idx="0"/>
          </p:cNvCxnSpPr>
          <p:nvPr/>
        </p:nvCxnSpPr>
        <p:spPr>
          <a:xfrm flipH="1">
            <a:off x="2581560" y="4650479"/>
            <a:ext cx="528840" cy="1037161"/>
          </a:xfrm>
          <a:prstGeom prst="straightConnector1">
            <a:avLst/>
          </a:prstGeom>
          <a:noFill/>
          <a:ln w="18000">
            <a:solidFill>
              <a:srgbClr val="800080"/>
            </a:solidFill>
            <a:prstDash val="solid"/>
            <a:tailEnd type="arrow"/>
          </a:ln>
        </p:spPr>
      </p:cxnSp>
      <p:cxnSp>
        <p:nvCxnSpPr>
          <p:cNvPr id="18" name="Straight Arrow Connector 17"/>
          <p:cNvCxnSpPr>
            <a:stCxn id="8" idx="2"/>
            <a:endCxn id="13" idx="0"/>
          </p:cNvCxnSpPr>
          <p:nvPr/>
        </p:nvCxnSpPr>
        <p:spPr>
          <a:xfrm flipH="1">
            <a:off x="4367520" y="4650479"/>
            <a:ext cx="365760" cy="1037161"/>
          </a:xfrm>
          <a:prstGeom prst="straightConnector1">
            <a:avLst/>
          </a:prstGeom>
          <a:noFill/>
          <a:ln w="18000">
            <a:solidFill>
              <a:srgbClr val="800080"/>
            </a:solidFill>
            <a:prstDash val="solid"/>
            <a:tailEnd type="arrow"/>
          </a:ln>
        </p:spPr>
      </p:cxnSp>
      <p:sp>
        <p:nvSpPr>
          <p:cNvPr id="19" name="TextBox 18"/>
          <p:cNvSpPr txBox="1"/>
          <p:nvPr/>
        </p:nvSpPr>
        <p:spPr>
          <a:xfrm>
            <a:off x="7017119" y="3888000"/>
            <a:ext cx="22672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{:&gt;5s}</a:t>
            </a:r>
          </a:p>
        </p:txBody>
      </p:sp>
      <p:sp>
        <p:nvSpPr>
          <p:cNvPr id="20" name="TextBox 19"/>
          <p:cNvSpPr txBox="1"/>
          <p:nvPr/>
        </p:nvSpPr>
        <p:spPr>
          <a:xfrm>
            <a:off x="6297479" y="5687640"/>
            <a:ext cx="34884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&gt; </a:t>
            </a: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 align to the right (</a:t>
            </a:r>
            <a:r>
              <a:rPr lang="en-GB" sz="2400" b="1" i="0" u="none" strike="noStrike" kern="1200">
                <a:ln>
                  <a:noFill/>
                </a:ln>
                <a:latin typeface="Liberation Sans" pitchFamily="18"/>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name="page417">
    <p:spTree>
      <p:nvGrpSpPr>
        <p:cNvPr id="1" name=""/>
        <p:cNvGrpSpPr/>
        <p:nvPr/>
      </p:nvGrpSpPr>
      <p:grpSpPr>
        <a:xfrm>
          <a:off x="0" y="0"/>
          <a:ext cx="0" cy="0"/>
          <a:chOff x="0" y="0"/>
          <a:chExt cx="0" cy="0"/>
        </a:xfrm>
      </p:grpSpPr>
      <p:sp>
        <p:nvSpPr>
          <p:cNvPr id="24" name="Slide Number Placeholder 1"/>
          <p:cNvSpPr>
            <a:spLocks noGrp="1"/>
          </p:cNvSpPr>
          <p:nvPr>
            <p:ph type="sldNum" sz="quarter" idx="10"/>
          </p:nvPr>
        </p:nvSpPr>
        <p:spPr/>
        <p:txBody>
          <a:bodyPr/>
          <a:lstStyle/>
          <a:p>
            <a:pPr lvl="0"/>
            <a:fld id="{D07CE062-4215-45A6-88A6-A8FCEB580991}" type="slidenum">
              <a:t>417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Integer formatting </a:t>
            </a:r>
            <a:r>
              <a:rPr lang="en-GB">
                <a:latin typeface="Liberation Sans" pitchFamily="34"/>
              </a:rPr>
              <a:t>―</a:t>
            </a:r>
            <a:r>
              <a:rPr lang="en-GB"/>
              <a:t> 1</a:t>
            </a:r>
          </a:p>
        </p:txBody>
      </p:sp>
      <p:sp>
        <p:nvSpPr>
          <p:cNvPr id="3" name="TextBox 2"/>
          <p:cNvSpPr txBox="1"/>
          <p:nvPr/>
        </p:nvSpPr>
        <p:spPr>
          <a:xfrm>
            <a:off x="502200" y="20872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502200" y="2807280"/>
            <a:ext cx="2278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'xxx</a:t>
            </a:r>
            <a:r>
              <a:rPr lang="en-GB" sz="2400" b="0" i="0" u="none" strike="noStrike" kern="1200">
                <a:ln>
                  <a:noFill/>
                </a:ln>
                <a:solidFill>
                  <a:srgbClr val="808080"/>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123yyy'</a:t>
            </a:r>
          </a:p>
        </p:txBody>
      </p:sp>
      <p:sp>
        <p:nvSpPr>
          <p:cNvPr id="5" name="TextBox 4"/>
          <p:cNvSpPr txBox="1"/>
          <p:nvPr/>
        </p:nvSpPr>
        <p:spPr>
          <a:xfrm>
            <a:off x="1233720" y="2087280"/>
            <a:ext cx="4647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'xxx{:5d}yyy'.format(123)</a:t>
            </a:r>
          </a:p>
        </p:txBody>
      </p:sp>
      <p:sp>
        <p:nvSpPr>
          <p:cNvPr id="6" name="TextBox 5"/>
          <p:cNvSpPr txBox="1"/>
          <p:nvPr/>
        </p:nvSpPr>
        <p:spPr>
          <a:xfrm>
            <a:off x="513719" y="3887279"/>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513719" y="5687279"/>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8" name="TextBox 7"/>
          <p:cNvSpPr txBox="1"/>
          <p:nvPr/>
        </p:nvSpPr>
        <p:spPr>
          <a:xfrm>
            <a:off x="3788280" y="38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yyy</a:t>
            </a:r>
          </a:p>
        </p:txBody>
      </p:sp>
      <p:sp>
        <p:nvSpPr>
          <p:cNvPr id="9" name="TextBox 8"/>
          <p:cNvSpPr txBox="1"/>
          <p:nvPr/>
        </p:nvSpPr>
        <p:spPr>
          <a:xfrm>
            <a:off x="1976760" y="3887640"/>
            <a:ext cx="190152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{:5d}</a:t>
            </a:r>
          </a:p>
        </p:txBody>
      </p:sp>
      <p:sp>
        <p:nvSpPr>
          <p:cNvPr id="10" name="TextBox 9"/>
          <p:cNvSpPr txBox="1"/>
          <p:nvPr/>
        </p:nvSpPr>
        <p:spPr>
          <a:xfrm>
            <a:off x="879480" y="38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xxx</a:t>
            </a:r>
          </a:p>
        </p:txBody>
      </p:sp>
      <p:sp>
        <p:nvSpPr>
          <p:cNvPr id="11" name="TextBox 10"/>
          <p:cNvSpPr txBox="1"/>
          <p:nvPr/>
        </p:nvSpPr>
        <p:spPr>
          <a:xfrm>
            <a:off x="4914360" y="3888000"/>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12" name="TextBox 11"/>
          <p:cNvSpPr txBox="1"/>
          <p:nvPr/>
        </p:nvSpPr>
        <p:spPr>
          <a:xfrm>
            <a:off x="4914360" y="5687640"/>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13" name="TextBox 12"/>
          <p:cNvSpPr txBox="1"/>
          <p:nvPr/>
        </p:nvSpPr>
        <p:spPr>
          <a:xfrm>
            <a:off x="3782520" y="56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yyy</a:t>
            </a:r>
          </a:p>
        </p:txBody>
      </p:sp>
      <p:sp>
        <p:nvSpPr>
          <p:cNvPr id="14" name="TextBox 13"/>
          <p:cNvSpPr txBox="1"/>
          <p:nvPr/>
        </p:nvSpPr>
        <p:spPr>
          <a:xfrm>
            <a:off x="1976760" y="5687640"/>
            <a:ext cx="155556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8080"/>
                </a:solidFill>
                <a:latin typeface="Liberation Mono" pitchFamily="49"/>
                <a:ea typeface="WenQuanYi Micro Hei" pitchFamily="2"/>
                <a:cs typeface="Lohit Devanagari" pitchFamily="2"/>
              </a:rPr>
              <a:t>␣␣</a:t>
            </a:r>
            <a:r>
              <a:rPr lang="en-GB" sz="4800" b="0" i="0" u="none" strike="noStrike" kern="1200">
                <a:ln>
                  <a:noFill/>
                </a:ln>
                <a:solidFill>
                  <a:srgbClr val="800000"/>
                </a:solidFill>
                <a:latin typeface="Liberation Mono" pitchFamily="49"/>
                <a:ea typeface="WenQuanYi Micro Hei" pitchFamily="2"/>
                <a:cs typeface="Lohit Devanagari" pitchFamily="2"/>
              </a:rPr>
              <a:t>123</a:t>
            </a:r>
          </a:p>
        </p:txBody>
      </p:sp>
      <p:sp>
        <p:nvSpPr>
          <p:cNvPr id="15" name="TextBox 14"/>
          <p:cNvSpPr txBox="1"/>
          <p:nvPr/>
        </p:nvSpPr>
        <p:spPr>
          <a:xfrm>
            <a:off x="879480" y="56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xxx</a:t>
            </a:r>
          </a:p>
        </p:txBody>
      </p:sp>
      <p:cxnSp>
        <p:nvCxnSpPr>
          <p:cNvPr id="16" name="Straight Arrow Connector 15"/>
          <p:cNvCxnSpPr>
            <a:stCxn id="10" idx="2"/>
            <a:endCxn id="15" idx="0"/>
          </p:cNvCxnSpPr>
          <p:nvPr/>
        </p:nvCxnSpPr>
        <p:spPr>
          <a:xfrm>
            <a:off x="1464480" y="4650479"/>
            <a:ext cx="0" cy="1037161"/>
          </a:xfrm>
          <a:prstGeom prst="straightConnector1">
            <a:avLst/>
          </a:prstGeom>
          <a:noFill/>
          <a:ln w="18000">
            <a:solidFill>
              <a:srgbClr val="800080"/>
            </a:solidFill>
            <a:prstDash val="solid"/>
            <a:tailEnd type="arrow"/>
          </a:ln>
        </p:spPr>
      </p:cxnSp>
      <p:cxnSp>
        <p:nvCxnSpPr>
          <p:cNvPr id="17" name="Straight Arrow Connector 16"/>
          <p:cNvCxnSpPr>
            <a:stCxn id="9" idx="2"/>
            <a:endCxn id="14" idx="0"/>
          </p:cNvCxnSpPr>
          <p:nvPr/>
        </p:nvCxnSpPr>
        <p:spPr>
          <a:xfrm flipH="1">
            <a:off x="2754540" y="4650479"/>
            <a:ext cx="172980" cy="1037161"/>
          </a:xfrm>
          <a:prstGeom prst="straightConnector1">
            <a:avLst/>
          </a:prstGeom>
          <a:noFill/>
          <a:ln w="18000">
            <a:solidFill>
              <a:srgbClr val="800080"/>
            </a:solidFill>
            <a:prstDash val="solid"/>
            <a:tailEnd type="arrow"/>
          </a:ln>
        </p:spPr>
      </p:cxnSp>
      <p:cxnSp>
        <p:nvCxnSpPr>
          <p:cNvPr id="18" name="Straight Arrow Connector 17"/>
          <p:cNvCxnSpPr>
            <a:stCxn id="8" idx="2"/>
            <a:endCxn id="13" idx="0"/>
          </p:cNvCxnSpPr>
          <p:nvPr/>
        </p:nvCxnSpPr>
        <p:spPr>
          <a:xfrm flipH="1">
            <a:off x="4367520" y="4650479"/>
            <a:ext cx="5760" cy="1037161"/>
          </a:xfrm>
          <a:prstGeom prst="straightConnector1">
            <a:avLst/>
          </a:prstGeom>
          <a:noFill/>
          <a:ln w="18000">
            <a:solidFill>
              <a:srgbClr val="800080"/>
            </a:solidFill>
            <a:prstDash val="solid"/>
            <a:tailEnd type="arrow"/>
          </a:ln>
        </p:spPr>
      </p:cxnSp>
      <p:sp>
        <p:nvSpPr>
          <p:cNvPr id="19" name="TextBox 18"/>
          <p:cNvSpPr txBox="1"/>
          <p:nvPr/>
        </p:nvSpPr>
        <p:spPr>
          <a:xfrm>
            <a:off x="7016760" y="3888000"/>
            <a:ext cx="190152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{:5d}</a:t>
            </a:r>
          </a:p>
        </p:txBody>
      </p:sp>
      <p:sp>
        <p:nvSpPr>
          <p:cNvPr id="20" name="TextBox 19"/>
          <p:cNvSpPr txBox="1"/>
          <p:nvPr/>
        </p:nvSpPr>
        <p:spPr>
          <a:xfrm>
            <a:off x="5936760" y="5327640"/>
            <a:ext cx="34635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d </a:t>
            </a: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 substitute an integer</a:t>
            </a:r>
          </a:p>
        </p:txBody>
      </p:sp>
      <p:sp>
        <p:nvSpPr>
          <p:cNvPr id="21" name="TextBox 20"/>
          <p:cNvSpPr txBox="1"/>
          <p:nvPr/>
        </p:nvSpPr>
        <p:spPr>
          <a:xfrm>
            <a:off x="5937119" y="6048000"/>
            <a:ext cx="28710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5 </a:t>
            </a: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 p</a:t>
            </a:r>
            <a:r>
              <a:rPr lang="en-GB" sz="2400" b="0" i="0" u="none" strike="noStrike" kern="1200">
                <a:ln>
                  <a:noFill/>
                </a:ln>
                <a:latin typeface="Liberation Sans" pitchFamily="18"/>
                <a:ea typeface="WenQuanYi Micro Hei" pitchFamily="2"/>
                <a:cs typeface="Lohit Devanagari" pitchFamily="2"/>
              </a:rPr>
              <a:t>ad to </a:t>
            </a:r>
            <a:r>
              <a:rPr lang="en-GB" sz="2400" b="1" i="0" u="none" strike="noStrike" kern="1200">
                <a:ln>
                  <a:noFill/>
                </a:ln>
                <a:latin typeface="Liberation Sans" pitchFamily="18"/>
                <a:ea typeface="WenQuanYi Micro Hei" pitchFamily="2"/>
                <a:cs typeface="Lohit Devanagari" pitchFamily="2"/>
              </a:rPr>
              <a:t>5</a:t>
            </a:r>
            <a:r>
              <a:rPr lang="en-GB" sz="2400" b="0" i="0" u="none" strike="noStrike" kern="1200">
                <a:ln>
                  <a:noFill/>
                </a:ln>
                <a:latin typeface="Liberation Sans" pitchFamily="18"/>
                <a:ea typeface="WenQuanYi Micro Hei" pitchFamily="2"/>
                <a:cs typeface="Lohit Devanagari" pitchFamily="2"/>
              </a:rPr>
              <a:t> spaces</a:t>
            </a:r>
          </a:p>
        </p:txBody>
      </p:sp>
      <p:sp>
        <p:nvSpPr>
          <p:cNvPr id="22" name="TextBox 21"/>
          <p:cNvSpPr txBox="1"/>
          <p:nvPr/>
        </p:nvSpPr>
        <p:spPr>
          <a:xfrm>
            <a:off x="6657479" y="6408360"/>
            <a:ext cx="31572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(right aligns by default)</a:t>
            </a:r>
          </a:p>
        </p:txBody>
      </p:sp>
      <p:sp>
        <p:nvSpPr>
          <p:cNvPr id="23" name="TextBox 22"/>
          <p:cNvSpPr txBox="1"/>
          <p:nvPr/>
        </p:nvSpPr>
        <p:spPr>
          <a:xfrm>
            <a:off x="8395200" y="5688000"/>
            <a:ext cx="1003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t>
            </a:r>
            <a:r>
              <a:rPr lang="en-GB" sz="2400" b="1" i="0" u="none" strike="noStrike" kern="1200">
                <a:ln>
                  <a:noFill/>
                </a:ln>
                <a:latin typeface="Liberation Sans" pitchFamily="18"/>
                <a:ea typeface="WenQuanYi Micro Hei" pitchFamily="2"/>
                <a:cs typeface="Lohit Devanagari" pitchFamily="2"/>
              </a:rPr>
              <a:t>d</a:t>
            </a:r>
            <a:r>
              <a:rPr lang="en-GB" sz="2400" b="0" i="0" u="none" strike="noStrike" kern="1200">
                <a:ln>
                  <a:noFill/>
                </a:ln>
                <a:latin typeface="Liberation Sans" pitchFamily="18"/>
                <a:ea typeface="WenQuanYi Micro Hei" pitchFamily="2"/>
                <a:cs typeface="Lohit Devanagari" pitchFamily="2"/>
              </a:rPr>
              <a:t>igits)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name="page418">
    <p:spTree>
      <p:nvGrpSpPr>
        <p:cNvPr id="1" name=""/>
        <p:cNvGrpSpPr/>
        <p:nvPr/>
      </p:nvGrpSpPr>
      <p:grpSpPr>
        <a:xfrm>
          <a:off x="0" y="0"/>
          <a:ext cx="0" cy="0"/>
          <a:chOff x="0" y="0"/>
          <a:chExt cx="0" cy="0"/>
        </a:xfrm>
      </p:grpSpPr>
      <p:sp>
        <p:nvSpPr>
          <p:cNvPr id="21" name="Slide Number Placeholder 1"/>
          <p:cNvSpPr>
            <a:spLocks noGrp="1"/>
          </p:cNvSpPr>
          <p:nvPr>
            <p:ph type="sldNum" sz="quarter" idx="10"/>
          </p:nvPr>
        </p:nvSpPr>
        <p:spPr/>
        <p:txBody>
          <a:bodyPr/>
          <a:lstStyle/>
          <a:p>
            <a:pPr lvl="0"/>
            <a:fld id="{9E4D7CAA-CFD5-4EFA-AE22-62B544F0A926}" type="slidenum">
              <a:t>418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Integer formatting </a:t>
            </a:r>
            <a:r>
              <a:rPr lang="en-GB">
                <a:latin typeface="Liberation Sans" pitchFamily="34"/>
              </a:rPr>
              <a:t>―</a:t>
            </a:r>
            <a:r>
              <a:rPr lang="en-GB"/>
              <a:t> 2</a:t>
            </a:r>
          </a:p>
        </p:txBody>
      </p:sp>
      <p:sp>
        <p:nvSpPr>
          <p:cNvPr id="3" name="TextBox 2"/>
          <p:cNvSpPr txBox="1"/>
          <p:nvPr/>
        </p:nvSpPr>
        <p:spPr>
          <a:xfrm>
            <a:off x="502200" y="20872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502200" y="2807280"/>
            <a:ext cx="2278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'xxx</a:t>
            </a:r>
            <a:r>
              <a:rPr lang="en-GB" sz="2400" b="0" i="0" u="none" strike="noStrike" kern="1200">
                <a:ln>
                  <a:noFill/>
                </a:ln>
                <a:solidFill>
                  <a:srgbClr val="808080"/>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123yyy'</a:t>
            </a:r>
          </a:p>
        </p:txBody>
      </p:sp>
      <p:sp>
        <p:nvSpPr>
          <p:cNvPr id="5" name="TextBox 4"/>
          <p:cNvSpPr txBox="1"/>
          <p:nvPr/>
        </p:nvSpPr>
        <p:spPr>
          <a:xfrm>
            <a:off x="1233720" y="2087280"/>
            <a:ext cx="4830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'xxx{:&gt;5d}yyy'.format(123)</a:t>
            </a:r>
          </a:p>
        </p:txBody>
      </p:sp>
      <p:sp>
        <p:nvSpPr>
          <p:cNvPr id="6" name="TextBox 5"/>
          <p:cNvSpPr txBox="1"/>
          <p:nvPr/>
        </p:nvSpPr>
        <p:spPr>
          <a:xfrm>
            <a:off x="513719" y="3887279"/>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513719" y="5687279"/>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8" name="TextBox 7"/>
          <p:cNvSpPr txBox="1"/>
          <p:nvPr/>
        </p:nvSpPr>
        <p:spPr>
          <a:xfrm>
            <a:off x="4148280" y="38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yyy</a:t>
            </a:r>
          </a:p>
        </p:txBody>
      </p:sp>
      <p:sp>
        <p:nvSpPr>
          <p:cNvPr id="9" name="TextBox 8"/>
          <p:cNvSpPr txBox="1"/>
          <p:nvPr/>
        </p:nvSpPr>
        <p:spPr>
          <a:xfrm>
            <a:off x="1976760" y="3887640"/>
            <a:ext cx="22672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{:&gt;5d}</a:t>
            </a:r>
          </a:p>
        </p:txBody>
      </p:sp>
      <p:sp>
        <p:nvSpPr>
          <p:cNvPr id="10" name="TextBox 9"/>
          <p:cNvSpPr txBox="1"/>
          <p:nvPr/>
        </p:nvSpPr>
        <p:spPr>
          <a:xfrm>
            <a:off x="879480" y="38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xxx</a:t>
            </a:r>
          </a:p>
        </p:txBody>
      </p:sp>
      <p:sp>
        <p:nvSpPr>
          <p:cNvPr id="11" name="TextBox 10"/>
          <p:cNvSpPr txBox="1"/>
          <p:nvPr/>
        </p:nvSpPr>
        <p:spPr>
          <a:xfrm>
            <a:off x="5274360" y="3888000"/>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12" name="TextBox 11"/>
          <p:cNvSpPr txBox="1"/>
          <p:nvPr/>
        </p:nvSpPr>
        <p:spPr>
          <a:xfrm>
            <a:off x="4914360" y="5687640"/>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13" name="TextBox 12"/>
          <p:cNvSpPr txBox="1"/>
          <p:nvPr/>
        </p:nvSpPr>
        <p:spPr>
          <a:xfrm>
            <a:off x="3782520" y="56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yyy</a:t>
            </a:r>
          </a:p>
        </p:txBody>
      </p:sp>
      <p:sp>
        <p:nvSpPr>
          <p:cNvPr id="14" name="TextBox 13"/>
          <p:cNvSpPr txBox="1"/>
          <p:nvPr/>
        </p:nvSpPr>
        <p:spPr>
          <a:xfrm>
            <a:off x="1976760" y="5687640"/>
            <a:ext cx="155556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8080"/>
                </a:solidFill>
                <a:latin typeface="Liberation Mono" pitchFamily="49"/>
                <a:ea typeface="WenQuanYi Micro Hei" pitchFamily="2"/>
                <a:cs typeface="Lohit Devanagari" pitchFamily="2"/>
              </a:rPr>
              <a:t>␣␣</a:t>
            </a:r>
            <a:r>
              <a:rPr lang="en-GB" sz="4800" b="0" i="0" u="none" strike="noStrike" kern="1200">
                <a:ln>
                  <a:noFill/>
                </a:ln>
                <a:solidFill>
                  <a:srgbClr val="800000"/>
                </a:solidFill>
                <a:latin typeface="Liberation Mono" pitchFamily="49"/>
                <a:ea typeface="WenQuanYi Micro Hei" pitchFamily="2"/>
                <a:cs typeface="Lohit Devanagari" pitchFamily="2"/>
              </a:rPr>
              <a:t>123</a:t>
            </a:r>
          </a:p>
        </p:txBody>
      </p:sp>
      <p:sp>
        <p:nvSpPr>
          <p:cNvPr id="15" name="TextBox 14"/>
          <p:cNvSpPr txBox="1"/>
          <p:nvPr/>
        </p:nvSpPr>
        <p:spPr>
          <a:xfrm>
            <a:off x="879480" y="56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xxx</a:t>
            </a:r>
          </a:p>
        </p:txBody>
      </p:sp>
      <p:cxnSp>
        <p:nvCxnSpPr>
          <p:cNvPr id="16" name="Straight Arrow Connector 15"/>
          <p:cNvCxnSpPr>
            <a:stCxn id="10" idx="2"/>
            <a:endCxn id="15" idx="0"/>
          </p:cNvCxnSpPr>
          <p:nvPr/>
        </p:nvCxnSpPr>
        <p:spPr>
          <a:xfrm>
            <a:off x="1464480" y="4650479"/>
            <a:ext cx="0" cy="1037161"/>
          </a:xfrm>
          <a:prstGeom prst="straightConnector1">
            <a:avLst/>
          </a:prstGeom>
          <a:noFill/>
          <a:ln w="18000">
            <a:solidFill>
              <a:srgbClr val="800080"/>
            </a:solidFill>
            <a:prstDash val="solid"/>
            <a:tailEnd type="arrow"/>
          </a:ln>
        </p:spPr>
      </p:cxnSp>
      <p:cxnSp>
        <p:nvCxnSpPr>
          <p:cNvPr id="17" name="Straight Arrow Connector 16"/>
          <p:cNvCxnSpPr>
            <a:stCxn id="9" idx="2"/>
            <a:endCxn id="14" idx="0"/>
          </p:cNvCxnSpPr>
          <p:nvPr/>
        </p:nvCxnSpPr>
        <p:spPr>
          <a:xfrm flipH="1">
            <a:off x="2754540" y="4650479"/>
            <a:ext cx="355860" cy="1037161"/>
          </a:xfrm>
          <a:prstGeom prst="straightConnector1">
            <a:avLst/>
          </a:prstGeom>
          <a:noFill/>
          <a:ln w="18000">
            <a:solidFill>
              <a:srgbClr val="800080"/>
            </a:solidFill>
            <a:prstDash val="solid"/>
            <a:tailEnd type="arrow"/>
          </a:ln>
        </p:spPr>
      </p:cxnSp>
      <p:cxnSp>
        <p:nvCxnSpPr>
          <p:cNvPr id="18" name="Straight Arrow Connector 17"/>
          <p:cNvCxnSpPr>
            <a:stCxn id="8" idx="2"/>
            <a:endCxn id="13" idx="0"/>
          </p:cNvCxnSpPr>
          <p:nvPr/>
        </p:nvCxnSpPr>
        <p:spPr>
          <a:xfrm flipH="1">
            <a:off x="4367520" y="4650479"/>
            <a:ext cx="365760" cy="1037161"/>
          </a:xfrm>
          <a:prstGeom prst="straightConnector1">
            <a:avLst/>
          </a:prstGeom>
          <a:noFill/>
          <a:ln w="18000">
            <a:solidFill>
              <a:srgbClr val="800080"/>
            </a:solidFill>
            <a:prstDash val="solid"/>
            <a:tailEnd type="arrow"/>
          </a:ln>
        </p:spPr>
      </p:cxnSp>
      <p:sp>
        <p:nvSpPr>
          <p:cNvPr id="19" name="TextBox 18"/>
          <p:cNvSpPr txBox="1"/>
          <p:nvPr/>
        </p:nvSpPr>
        <p:spPr>
          <a:xfrm>
            <a:off x="7016760" y="3888000"/>
            <a:ext cx="22672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{:&gt;5d}</a:t>
            </a:r>
          </a:p>
        </p:txBody>
      </p:sp>
      <p:sp>
        <p:nvSpPr>
          <p:cNvPr id="20" name="TextBox 19"/>
          <p:cNvSpPr txBox="1"/>
          <p:nvPr/>
        </p:nvSpPr>
        <p:spPr>
          <a:xfrm>
            <a:off x="5937840" y="5328000"/>
            <a:ext cx="34884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&gt; </a:t>
            </a: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 align to the right (</a:t>
            </a:r>
            <a:r>
              <a:rPr lang="en-GB" sz="2400" b="1" i="0" u="none" strike="noStrike" kern="1200">
                <a:ln>
                  <a:noFill/>
                </a:ln>
                <a:latin typeface="Liberation Sans" pitchFamily="18"/>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name="page419">
    <p:spTree>
      <p:nvGrpSpPr>
        <p:cNvPr id="1" name=""/>
        <p:cNvGrpSpPr/>
        <p:nvPr/>
      </p:nvGrpSpPr>
      <p:grpSpPr>
        <a:xfrm>
          <a:off x="0" y="0"/>
          <a:ext cx="0" cy="0"/>
          <a:chOff x="0" y="0"/>
          <a:chExt cx="0" cy="0"/>
        </a:xfrm>
      </p:grpSpPr>
      <p:sp>
        <p:nvSpPr>
          <p:cNvPr id="21" name="Slide Number Placeholder 1"/>
          <p:cNvSpPr>
            <a:spLocks noGrp="1"/>
          </p:cNvSpPr>
          <p:nvPr>
            <p:ph type="sldNum" sz="quarter" idx="10"/>
          </p:nvPr>
        </p:nvSpPr>
        <p:spPr/>
        <p:txBody>
          <a:bodyPr/>
          <a:lstStyle/>
          <a:p>
            <a:pPr lvl="0"/>
            <a:fld id="{489227F0-D687-46A6-813D-FCBC8911C89C}" type="slidenum">
              <a:t>419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Integer formatting </a:t>
            </a:r>
            <a:r>
              <a:rPr lang="en-GB">
                <a:latin typeface="Liberation Sans" pitchFamily="34"/>
              </a:rPr>
              <a:t>―</a:t>
            </a:r>
            <a:r>
              <a:rPr lang="en-GB"/>
              <a:t> 3</a:t>
            </a:r>
          </a:p>
        </p:txBody>
      </p:sp>
      <p:sp>
        <p:nvSpPr>
          <p:cNvPr id="3" name="TextBox 2"/>
          <p:cNvSpPr txBox="1"/>
          <p:nvPr/>
        </p:nvSpPr>
        <p:spPr>
          <a:xfrm>
            <a:off x="502200" y="20872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502200" y="2807280"/>
            <a:ext cx="2278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'xxx</a:t>
            </a:r>
            <a:r>
              <a:rPr lang="en-GB" sz="2400" b="0" i="0" u="none" strike="noStrike" kern="1200">
                <a:ln>
                  <a:noFill/>
                </a:ln>
                <a:solidFill>
                  <a:srgbClr val="808080"/>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123yyy'</a:t>
            </a:r>
          </a:p>
        </p:txBody>
      </p:sp>
      <p:sp>
        <p:nvSpPr>
          <p:cNvPr id="5" name="TextBox 4"/>
          <p:cNvSpPr txBox="1"/>
          <p:nvPr/>
        </p:nvSpPr>
        <p:spPr>
          <a:xfrm>
            <a:off x="1233720" y="2087280"/>
            <a:ext cx="4830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'xxx{:&gt;5d}yyy'.format(123)</a:t>
            </a:r>
          </a:p>
        </p:txBody>
      </p:sp>
      <p:sp>
        <p:nvSpPr>
          <p:cNvPr id="6" name="TextBox 5"/>
          <p:cNvSpPr txBox="1"/>
          <p:nvPr/>
        </p:nvSpPr>
        <p:spPr>
          <a:xfrm>
            <a:off x="513719" y="3887279"/>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513719" y="5687279"/>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8" name="TextBox 7"/>
          <p:cNvSpPr txBox="1"/>
          <p:nvPr/>
        </p:nvSpPr>
        <p:spPr>
          <a:xfrm>
            <a:off x="4148280" y="38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yyy</a:t>
            </a:r>
          </a:p>
        </p:txBody>
      </p:sp>
      <p:sp>
        <p:nvSpPr>
          <p:cNvPr id="9" name="TextBox 8"/>
          <p:cNvSpPr txBox="1"/>
          <p:nvPr/>
        </p:nvSpPr>
        <p:spPr>
          <a:xfrm>
            <a:off x="1976760" y="3887640"/>
            <a:ext cx="22672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{:&lt;5d}</a:t>
            </a:r>
          </a:p>
        </p:txBody>
      </p:sp>
      <p:sp>
        <p:nvSpPr>
          <p:cNvPr id="10" name="TextBox 9"/>
          <p:cNvSpPr txBox="1"/>
          <p:nvPr/>
        </p:nvSpPr>
        <p:spPr>
          <a:xfrm>
            <a:off x="879480" y="38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xxx</a:t>
            </a:r>
          </a:p>
        </p:txBody>
      </p:sp>
      <p:sp>
        <p:nvSpPr>
          <p:cNvPr id="11" name="TextBox 10"/>
          <p:cNvSpPr txBox="1"/>
          <p:nvPr/>
        </p:nvSpPr>
        <p:spPr>
          <a:xfrm>
            <a:off x="5274360" y="3888000"/>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12" name="TextBox 11"/>
          <p:cNvSpPr txBox="1"/>
          <p:nvPr/>
        </p:nvSpPr>
        <p:spPr>
          <a:xfrm>
            <a:off x="4914360" y="5687640"/>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13" name="TextBox 12"/>
          <p:cNvSpPr txBox="1"/>
          <p:nvPr/>
        </p:nvSpPr>
        <p:spPr>
          <a:xfrm>
            <a:off x="3782520" y="56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yyy</a:t>
            </a:r>
          </a:p>
        </p:txBody>
      </p:sp>
      <p:sp>
        <p:nvSpPr>
          <p:cNvPr id="14" name="TextBox 13"/>
          <p:cNvSpPr txBox="1"/>
          <p:nvPr/>
        </p:nvSpPr>
        <p:spPr>
          <a:xfrm>
            <a:off x="1976760" y="5687640"/>
            <a:ext cx="155556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123</a:t>
            </a:r>
            <a:r>
              <a:rPr lang="en-GB" sz="4800" b="0" i="0" u="none" strike="noStrike" kern="1200">
                <a:ln>
                  <a:noFill/>
                </a:ln>
                <a:solidFill>
                  <a:srgbClr val="808080"/>
                </a:solidFill>
                <a:latin typeface="Liberation Mono" pitchFamily="49"/>
                <a:ea typeface="WenQuanYi Micro Hei" pitchFamily="2"/>
                <a:cs typeface="Lohit Devanagari" pitchFamily="2"/>
              </a:rPr>
              <a:t>␣␣</a:t>
            </a:r>
          </a:p>
        </p:txBody>
      </p:sp>
      <p:sp>
        <p:nvSpPr>
          <p:cNvPr id="15" name="TextBox 14"/>
          <p:cNvSpPr txBox="1"/>
          <p:nvPr/>
        </p:nvSpPr>
        <p:spPr>
          <a:xfrm>
            <a:off x="879480" y="56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xxx</a:t>
            </a:r>
          </a:p>
        </p:txBody>
      </p:sp>
      <p:cxnSp>
        <p:nvCxnSpPr>
          <p:cNvPr id="16" name="Straight Arrow Connector 15"/>
          <p:cNvCxnSpPr>
            <a:stCxn id="10" idx="2"/>
            <a:endCxn id="15" idx="0"/>
          </p:cNvCxnSpPr>
          <p:nvPr/>
        </p:nvCxnSpPr>
        <p:spPr>
          <a:xfrm>
            <a:off x="1464480" y="4650479"/>
            <a:ext cx="0" cy="1037161"/>
          </a:xfrm>
          <a:prstGeom prst="straightConnector1">
            <a:avLst/>
          </a:prstGeom>
          <a:noFill/>
          <a:ln w="18000">
            <a:solidFill>
              <a:srgbClr val="800080"/>
            </a:solidFill>
            <a:prstDash val="solid"/>
            <a:tailEnd type="arrow"/>
          </a:ln>
        </p:spPr>
      </p:cxnSp>
      <p:cxnSp>
        <p:nvCxnSpPr>
          <p:cNvPr id="17" name="Straight Arrow Connector 16"/>
          <p:cNvCxnSpPr>
            <a:stCxn id="9" idx="2"/>
            <a:endCxn id="14" idx="0"/>
          </p:cNvCxnSpPr>
          <p:nvPr/>
        </p:nvCxnSpPr>
        <p:spPr>
          <a:xfrm flipH="1">
            <a:off x="2754540" y="4650479"/>
            <a:ext cx="355860" cy="1037161"/>
          </a:xfrm>
          <a:prstGeom prst="straightConnector1">
            <a:avLst/>
          </a:prstGeom>
          <a:noFill/>
          <a:ln w="18000">
            <a:solidFill>
              <a:srgbClr val="800080"/>
            </a:solidFill>
            <a:prstDash val="solid"/>
            <a:tailEnd type="arrow"/>
          </a:ln>
        </p:spPr>
      </p:cxnSp>
      <p:cxnSp>
        <p:nvCxnSpPr>
          <p:cNvPr id="18" name="Straight Arrow Connector 17"/>
          <p:cNvCxnSpPr>
            <a:stCxn id="8" idx="2"/>
            <a:endCxn id="13" idx="0"/>
          </p:cNvCxnSpPr>
          <p:nvPr/>
        </p:nvCxnSpPr>
        <p:spPr>
          <a:xfrm flipH="1">
            <a:off x="4367520" y="4650479"/>
            <a:ext cx="365760" cy="1037161"/>
          </a:xfrm>
          <a:prstGeom prst="straightConnector1">
            <a:avLst/>
          </a:prstGeom>
          <a:noFill/>
          <a:ln w="18000">
            <a:solidFill>
              <a:srgbClr val="800080"/>
            </a:solidFill>
            <a:prstDash val="solid"/>
            <a:tailEnd type="arrow"/>
          </a:ln>
        </p:spPr>
      </p:cxnSp>
      <p:sp>
        <p:nvSpPr>
          <p:cNvPr id="19" name="TextBox 18"/>
          <p:cNvSpPr txBox="1"/>
          <p:nvPr/>
        </p:nvSpPr>
        <p:spPr>
          <a:xfrm>
            <a:off x="7016760" y="3888000"/>
            <a:ext cx="22672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{:&lt;5d}</a:t>
            </a:r>
          </a:p>
        </p:txBody>
      </p:sp>
      <p:sp>
        <p:nvSpPr>
          <p:cNvPr id="20" name="TextBox 19"/>
          <p:cNvSpPr txBox="1"/>
          <p:nvPr/>
        </p:nvSpPr>
        <p:spPr>
          <a:xfrm>
            <a:off x="5937479" y="5328000"/>
            <a:ext cx="33008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&lt; </a:t>
            </a: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 align to the left (</a:t>
            </a:r>
            <a:r>
              <a:rPr lang="en-GB" sz="2400" b="1" i="0" u="none" strike="noStrike" kern="1200">
                <a:ln>
                  <a:noFill/>
                </a:ln>
                <a:latin typeface="Liberation Sans" pitchFamily="18"/>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name="page42">
    <p:spTree>
      <p:nvGrpSpPr>
        <p:cNvPr id="1" name=""/>
        <p:cNvGrpSpPr/>
        <p:nvPr/>
      </p:nvGrpSpPr>
      <p:grpSpPr>
        <a:xfrm>
          <a:off x="0" y="0"/>
          <a:ext cx="0" cy="0"/>
          <a:chOff x="0" y="0"/>
          <a:chExt cx="0" cy="0"/>
        </a:xfrm>
      </p:grpSpPr>
      <p:sp>
        <p:nvSpPr>
          <p:cNvPr id="21" name="Slide Number Placeholder 1"/>
          <p:cNvSpPr>
            <a:spLocks noGrp="1"/>
          </p:cNvSpPr>
          <p:nvPr>
            <p:ph type="sldNum" sz="quarter" idx="10"/>
          </p:nvPr>
        </p:nvSpPr>
        <p:spPr/>
        <p:txBody>
          <a:bodyPr/>
          <a:lstStyle/>
          <a:p>
            <a:pPr lvl="0"/>
            <a:fld id="{58C03266-E16E-4F99-AF2D-436D5C590767}" type="slidenum">
              <a:t>42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Exercise 2</a:t>
            </a:r>
          </a:p>
        </p:txBody>
      </p:sp>
      <p:grpSp>
        <p:nvGrpSpPr>
          <p:cNvPr id="3" name="Group 2"/>
          <p:cNvGrpSpPr/>
          <p:nvPr/>
        </p:nvGrpSpPr>
        <p:grpSpPr>
          <a:xfrm>
            <a:off x="7559640" y="6293159"/>
            <a:ext cx="2250719" cy="871200"/>
            <a:chOff x="7559640" y="6293159"/>
            <a:chExt cx="2250719" cy="871200"/>
          </a:xfrm>
        </p:grpSpPr>
        <p:pic>
          <p:nvPicPr>
            <p:cNvPr id="4" name="Picture 3"/>
            <p:cNvPicPr>
              <a:picLocks noChangeAspect="1"/>
            </p:cNvPicPr>
            <p:nvPr/>
          </p:nvPicPr>
          <p:blipFill>
            <a:blip r:embed="rId3">
              <a:lum/>
              <a:alphaModFix/>
            </a:blip>
            <a:srcRect/>
            <a:stretch>
              <a:fillRect/>
            </a:stretch>
          </p:blipFill>
          <p:spPr>
            <a:xfrm>
              <a:off x="7559640" y="6293159"/>
              <a:ext cx="871200" cy="871200"/>
            </a:xfrm>
            <a:prstGeom prst="rect">
              <a:avLst/>
            </a:prstGeom>
            <a:noFill/>
            <a:ln>
              <a:noFill/>
            </a:ln>
          </p:spPr>
        </p:pic>
        <p:sp>
          <p:nvSpPr>
            <p:cNvPr id="5" name="TextBox 4"/>
            <p:cNvSpPr txBox="1"/>
            <p:nvPr/>
          </p:nvSpPr>
          <p:spPr>
            <a:xfrm>
              <a:off x="8416440" y="6428880"/>
              <a:ext cx="1393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3 minutes</a:t>
              </a:r>
            </a:p>
          </p:txBody>
        </p:sp>
      </p:grpSp>
      <p:sp>
        <p:nvSpPr>
          <p:cNvPr id="6" name="TextBox 5"/>
          <p:cNvSpPr txBox="1"/>
          <p:nvPr/>
        </p:nvSpPr>
        <p:spPr>
          <a:xfrm>
            <a:off x="504719" y="2285640"/>
            <a:ext cx="8397000" cy="7794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 	Replace </a:t>
            </a:r>
            <a:r>
              <a:rPr lang="en-GB" sz="2400" b="0" i="0" u="none" strike="noStrike" kern="1200">
                <a:ln>
                  <a:noFill/>
                </a:ln>
                <a:solidFill>
                  <a:srgbClr val="800000"/>
                </a:solidFill>
                <a:latin typeface="Liberation Sans" pitchFamily="18"/>
                <a:ea typeface="WenQuanYi Micro Hei" pitchFamily="2"/>
                <a:cs typeface="Lohit Devanagari" pitchFamily="2"/>
              </a:rPr>
              <a:t>XXXX</a:t>
            </a:r>
            <a:r>
              <a:rPr lang="en-GB" sz="2400" b="0" i="0" u="none" strike="noStrike" kern="1200">
                <a:ln>
                  <a:noFill/>
                </a:ln>
                <a:latin typeface="Liberation Sans" pitchFamily="18"/>
                <a:ea typeface="WenQuanYi Micro Hei" pitchFamily="2"/>
                <a:cs typeface="Lohit Devanagari" pitchFamily="2"/>
              </a:rPr>
              <a:t> in </a:t>
            </a:r>
            <a:r>
              <a:rPr lang="en-GB" sz="2400" b="0" i="0" u="none" strike="noStrike" kern="1200">
                <a:ln>
                  <a:noFill/>
                </a:ln>
                <a:solidFill>
                  <a:srgbClr val="000080"/>
                </a:solidFill>
                <a:latin typeface="Liberation Mono" pitchFamily="49"/>
                <a:ea typeface="WenQuanYi Micro Hei" pitchFamily="2"/>
                <a:cs typeface="Lohit Devanagari" pitchFamily="2"/>
              </a:rPr>
              <a:t>exercise2.py</a:t>
            </a:r>
            <a:r>
              <a:rPr lang="en-GB" sz="2400" b="0" i="0" u="none" strike="noStrike" kern="1200">
                <a:ln>
                  <a:noFill/>
                </a:ln>
                <a:latin typeface="Liberation Sans" pitchFamily="18"/>
                <a:ea typeface="WenQuanYi Micro Hei" pitchFamily="2"/>
                <a:cs typeface="Lohit Devanagari" pitchFamily="2"/>
              </a:rPr>
              <a:t> so it prints the following</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	text (with the line breaks) and then run the script.</a:t>
            </a:r>
          </a:p>
        </p:txBody>
      </p:sp>
      <p:sp>
        <p:nvSpPr>
          <p:cNvPr id="7" name="TextBox 6"/>
          <p:cNvSpPr txBox="1"/>
          <p:nvPr/>
        </p:nvSpPr>
        <p:spPr>
          <a:xfrm>
            <a:off x="1044719" y="3366000"/>
            <a:ext cx="948959" cy="14317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coffee</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café</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caffè</a:t>
            </a:r>
          </a:p>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Kaffee</a:t>
            </a:r>
          </a:p>
        </p:txBody>
      </p:sp>
      <p:sp>
        <p:nvSpPr>
          <p:cNvPr id="8" name="TextBox 7"/>
          <p:cNvSpPr txBox="1"/>
          <p:nvPr/>
        </p:nvSpPr>
        <p:spPr>
          <a:xfrm>
            <a:off x="1225080" y="6426360"/>
            <a:ext cx="241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é</a:t>
            </a:r>
          </a:p>
        </p:txBody>
      </p:sp>
      <p:sp>
        <p:nvSpPr>
          <p:cNvPr id="9" name="TextBox 8"/>
          <p:cNvSpPr txBox="1"/>
          <p:nvPr/>
        </p:nvSpPr>
        <p:spPr>
          <a:xfrm>
            <a:off x="1225080" y="5706720"/>
            <a:ext cx="241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è</a:t>
            </a:r>
          </a:p>
        </p:txBody>
      </p:sp>
      <p:sp>
        <p:nvSpPr>
          <p:cNvPr id="10" name="TextBox 9"/>
          <p:cNvSpPr txBox="1"/>
          <p:nvPr/>
        </p:nvSpPr>
        <p:spPr>
          <a:xfrm>
            <a:off x="2305080" y="642636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\u00e9</a:t>
            </a:r>
          </a:p>
        </p:txBody>
      </p:sp>
      <p:sp>
        <p:nvSpPr>
          <p:cNvPr id="11" name="TextBox 10"/>
          <p:cNvSpPr txBox="1"/>
          <p:nvPr/>
        </p:nvSpPr>
        <p:spPr>
          <a:xfrm>
            <a:off x="2305080" y="570672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\u00e8</a:t>
            </a:r>
          </a:p>
        </p:txBody>
      </p:sp>
      <p:sp>
        <p:nvSpPr>
          <p:cNvPr id="12" name="TextBox 11"/>
          <p:cNvSpPr txBox="1"/>
          <p:nvPr/>
        </p:nvSpPr>
        <p:spPr>
          <a:xfrm>
            <a:off x="4645080" y="6426360"/>
            <a:ext cx="767519" cy="412200"/>
          </a:xfrm>
          <a:prstGeom prst="rect">
            <a:avLst/>
          </a:prstGeom>
          <a:noFill/>
          <a:ln w="0">
            <a:solidFill>
              <a:srgbClr val="808080"/>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AltGr</a:t>
            </a:r>
          </a:p>
        </p:txBody>
      </p:sp>
      <p:sp>
        <p:nvSpPr>
          <p:cNvPr id="13" name="TextBox 12"/>
          <p:cNvSpPr txBox="1"/>
          <p:nvPr/>
        </p:nvSpPr>
        <p:spPr>
          <a:xfrm>
            <a:off x="4645080" y="5706720"/>
            <a:ext cx="767519" cy="412200"/>
          </a:xfrm>
          <a:prstGeom prst="rect">
            <a:avLst/>
          </a:prstGeom>
          <a:noFill/>
          <a:ln w="0">
            <a:solidFill>
              <a:srgbClr val="808080"/>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AltGr</a:t>
            </a:r>
          </a:p>
        </p:txBody>
      </p:sp>
      <p:sp>
        <p:nvSpPr>
          <p:cNvPr id="14" name="TextBox 13"/>
          <p:cNvSpPr txBox="1"/>
          <p:nvPr/>
        </p:nvSpPr>
        <p:spPr>
          <a:xfrm>
            <a:off x="5437080" y="6426360"/>
            <a:ext cx="250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t>
            </a:r>
          </a:p>
        </p:txBody>
      </p:sp>
      <p:sp>
        <p:nvSpPr>
          <p:cNvPr id="15" name="TextBox 14"/>
          <p:cNvSpPr txBox="1"/>
          <p:nvPr/>
        </p:nvSpPr>
        <p:spPr>
          <a:xfrm>
            <a:off x="5437080" y="5706720"/>
            <a:ext cx="250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t>
            </a:r>
          </a:p>
        </p:txBody>
      </p:sp>
      <p:sp>
        <p:nvSpPr>
          <p:cNvPr id="16" name="TextBox 15"/>
          <p:cNvSpPr txBox="1"/>
          <p:nvPr/>
        </p:nvSpPr>
        <p:spPr>
          <a:xfrm>
            <a:off x="5724720" y="6426000"/>
            <a:ext cx="241920" cy="412200"/>
          </a:xfrm>
          <a:prstGeom prst="rect">
            <a:avLst/>
          </a:prstGeom>
          <a:noFill/>
          <a:ln w="0">
            <a:solidFill>
              <a:srgbClr val="808080"/>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t>
            </a:r>
          </a:p>
        </p:txBody>
      </p:sp>
      <p:sp>
        <p:nvSpPr>
          <p:cNvPr id="17" name="TextBox 16"/>
          <p:cNvSpPr txBox="1"/>
          <p:nvPr/>
        </p:nvSpPr>
        <p:spPr>
          <a:xfrm>
            <a:off x="5724720" y="5706360"/>
            <a:ext cx="158040" cy="412200"/>
          </a:xfrm>
          <a:prstGeom prst="rect">
            <a:avLst/>
          </a:prstGeom>
          <a:noFill/>
          <a:ln w="0">
            <a:solidFill>
              <a:srgbClr val="808080"/>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t>
            </a:r>
          </a:p>
        </p:txBody>
      </p:sp>
      <p:sp>
        <p:nvSpPr>
          <p:cNvPr id="18" name="TextBox 17"/>
          <p:cNvSpPr txBox="1"/>
          <p:nvPr/>
        </p:nvSpPr>
        <p:spPr>
          <a:xfrm>
            <a:off x="6264360" y="6425640"/>
            <a:ext cx="241920" cy="412200"/>
          </a:xfrm>
          <a:prstGeom prst="rect">
            <a:avLst/>
          </a:prstGeom>
          <a:noFill/>
          <a:ln w="0">
            <a:solidFill>
              <a:srgbClr val="808080"/>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e</a:t>
            </a:r>
          </a:p>
        </p:txBody>
      </p:sp>
      <p:sp>
        <p:nvSpPr>
          <p:cNvPr id="19" name="TextBox 18"/>
          <p:cNvSpPr txBox="1"/>
          <p:nvPr/>
        </p:nvSpPr>
        <p:spPr>
          <a:xfrm>
            <a:off x="6264360" y="5706000"/>
            <a:ext cx="241920" cy="412200"/>
          </a:xfrm>
          <a:prstGeom prst="rect">
            <a:avLst/>
          </a:prstGeom>
          <a:noFill/>
          <a:ln w="0">
            <a:solidFill>
              <a:srgbClr val="808080"/>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e</a:t>
            </a:r>
          </a:p>
        </p:txBody>
      </p:sp>
      <p:sp>
        <p:nvSpPr>
          <p:cNvPr id="20" name="Straight Connector 19"/>
          <p:cNvSpPr/>
          <p:nvPr/>
        </p:nvSpPr>
        <p:spPr>
          <a:xfrm>
            <a:off x="11880" y="5296680"/>
            <a:ext cx="10059120" cy="0"/>
          </a:xfrm>
          <a:prstGeom prst="line">
            <a:avLst/>
          </a:prstGeom>
          <a:noFill/>
          <a:ln w="0">
            <a:solidFill>
              <a:srgbClr val="000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name="page420">
    <p:spTree>
      <p:nvGrpSpPr>
        <p:cNvPr id="1" name=""/>
        <p:cNvGrpSpPr/>
        <p:nvPr/>
      </p:nvGrpSpPr>
      <p:grpSpPr>
        <a:xfrm>
          <a:off x="0" y="0"/>
          <a:ext cx="0" cy="0"/>
          <a:chOff x="0" y="0"/>
          <a:chExt cx="0" cy="0"/>
        </a:xfrm>
      </p:grpSpPr>
      <p:sp>
        <p:nvSpPr>
          <p:cNvPr id="21" name="Slide Number Placeholder 1"/>
          <p:cNvSpPr>
            <a:spLocks noGrp="1"/>
          </p:cNvSpPr>
          <p:nvPr>
            <p:ph type="sldNum" sz="quarter" idx="10"/>
          </p:nvPr>
        </p:nvSpPr>
        <p:spPr/>
        <p:txBody>
          <a:bodyPr/>
          <a:lstStyle/>
          <a:p>
            <a:pPr lvl="0"/>
            <a:fld id="{F56226D8-5DAF-4811-ABCC-396039AF17F5}" type="slidenum">
              <a:t>420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Integer formatting </a:t>
            </a:r>
            <a:r>
              <a:rPr lang="en-GB">
                <a:latin typeface="Liberation Sans" pitchFamily="34"/>
              </a:rPr>
              <a:t>―</a:t>
            </a:r>
            <a:r>
              <a:rPr lang="en-GB"/>
              <a:t> 4</a:t>
            </a:r>
          </a:p>
        </p:txBody>
      </p:sp>
      <p:sp>
        <p:nvSpPr>
          <p:cNvPr id="3" name="TextBox 2"/>
          <p:cNvSpPr txBox="1"/>
          <p:nvPr/>
        </p:nvSpPr>
        <p:spPr>
          <a:xfrm>
            <a:off x="502200" y="20872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502200" y="280728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'xxx00123yyy'</a:t>
            </a:r>
          </a:p>
        </p:txBody>
      </p:sp>
      <p:sp>
        <p:nvSpPr>
          <p:cNvPr id="5" name="TextBox 4"/>
          <p:cNvSpPr txBox="1"/>
          <p:nvPr/>
        </p:nvSpPr>
        <p:spPr>
          <a:xfrm>
            <a:off x="1233720" y="2087280"/>
            <a:ext cx="4830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'xxx{:05d}yyy'.format(123)</a:t>
            </a:r>
          </a:p>
        </p:txBody>
      </p:sp>
      <p:sp>
        <p:nvSpPr>
          <p:cNvPr id="6" name="TextBox 5"/>
          <p:cNvSpPr txBox="1"/>
          <p:nvPr/>
        </p:nvSpPr>
        <p:spPr>
          <a:xfrm>
            <a:off x="513719" y="3887279"/>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513719" y="5687279"/>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8" name="TextBox 7"/>
          <p:cNvSpPr txBox="1"/>
          <p:nvPr/>
        </p:nvSpPr>
        <p:spPr>
          <a:xfrm>
            <a:off x="4148280" y="38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yyy</a:t>
            </a:r>
          </a:p>
        </p:txBody>
      </p:sp>
      <p:sp>
        <p:nvSpPr>
          <p:cNvPr id="9" name="TextBox 8"/>
          <p:cNvSpPr txBox="1"/>
          <p:nvPr/>
        </p:nvSpPr>
        <p:spPr>
          <a:xfrm>
            <a:off x="1976760" y="3887640"/>
            <a:ext cx="22672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{:05d}</a:t>
            </a:r>
          </a:p>
        </p:txBody>
      </p:sp>
      <p:sp>
        <p:nvSpPr>
          <p:cNvPr id="10" name="TextBox 9"/>
          <p:cNvSpPr txBox="1"/>
          <p:nvPr/>
        </p:nvSpPr>
        <p:spPr>
          <a:xfrm>
            <a:off x="879480" y="38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xxx</a:t>
            </a:r>
          </a:p>
        </p:txBody>
      </p:sp>
      <p:sp>
        <p:nvSpPr>
          <p:cNvPr id="11" name="TextBox 10"/>
          <p:cNvSpPr txBox="1"/>
          <p:nvPr/>
        </p:nvSpPr>
        <p:spPr>
          <a:xfrm>
            <a:off x="5274360" y="3888000"/>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12" name="TextBox 11"/>
          <p:cNvSpPr txBox="1"/>
          <p:nvPr/>
        </p:nvSpPr>
        <p:spPr>
          <a:xfrm>
            <a:off x="4914360" y="5687640"/>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13" name="TextBox 12"/>
          <p:cNvSpPr txBox="1"/>
          <p:nvPr/>
        </p:nvSpPr>
        <p:spPr>
          <a:xfrm>
            <a:off x="3782520" y="56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yyy</a:t>
            </a:r>
          </a:p>
        </p:txBody>
      </p:sp>
      <p:sp>
        <p:nvSpPr>
          <p:cNvPr id="14" name="TextBox 13"/>
          <p:cNvSpPr txBox="1"/>
          <p:nvPr/>
        </p:nvSpPr>
        <p:spPr>
          <a:xfrm>
            <a:off x="1976760" y="5687640"/>
            <a:ext cx="190152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00123</a:t>
            </a:r>
          </a:p>
        </p:txBody>
      </p:sp>
      <p:sp>
        <p:nvSpPr>
          <p:cNvPr id="15" name="TextBox 14"/>
          <p:cNvSpPr txBox="1"/>
          <p:nvPr/>
        </p:nvSpPr>
        <p:spPr>
          <a:xfrm>
            <a:off x="879480" y="56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xxx</a:t>
            </a:r>
          </a:p>
        </p:txBody>
      </p:sp>
      <p:cxnSp>
        <p:nvCxnSpPr>
          <p:cNvPr id="16" name="Straight Arrow Connector 15"/>
          <p:cNvCxnSpPr>
            <a:stCxn id="10" idx="2"/>
            <a:endCxn id="15" idx="0"/>
          </p:cNvCxnSpPr>
          <p:nvPr/>
        </p:nvCxnSpPr>
        <p:spPr>
          <a:xfrm>
            <a:off x="1464480" y="4650479"/>
            <a:ext cx="0" cy="1037161"/>
          </a:xfrm>
          <a:prstGeom prst="straightConnector1">
            <a:avLst/>
          </a:prstGeom>
          <a:noFill/>
          <a:ln w="18000">
            <a:solidFill>
              <a:srgbClr val="800080"/>
            </a:solidFill>
            <a:prstDash val="solid"/>
            <a:tailEnd type="arrow"/>
          </a:ln>
        </p:spPr>
      </p:cxnSp>
      <p:cxnSp>
        <p:nvCxnSpPr>
          <p:cNvPr id="17" name="Straight Arrow Connector 16"/>
          <p:cNvCxnSpPr>
            <a:stCxn id="9" idx="2"/>
            <a:endCxn id="14" idx="0"/>
          </p:cNvCxnSpPr>
          <p:nvPr/>
        </p:nvCxnSpPr>
        <p:spPr>
          <a:xfrm flipH="1">
            <a:off x="2927520" y="4650479"/>
            <a:ext cx="182880" cy="1037161"/>
          </a:xfrm>
          <a:prstGeom prst="straightConnector1">
            <a:avLst/>
          </a:prstGeom>
          <a:noFill/>
          <a:ln w="18000">
            <a:solidFill>
              <a:srgbClr val="800080"/>
            </a:solidFill>
            <a:prstDash val="solid"/>
            <a:tailEnd type="arrow"/>
          </a:ln>
        </p:spPr>
      </p:cxnSp>
      <p:cxnSp>
        <p:nvCxnSpPr>
          <p:cNvPr id="18" name="Straight Arrow Connector 17"/>
          <p:cNvCxnSpPr>
            <a:stCxn id="8" idx="2"/>
            <a:endCxn id="13" idx="0"/>
          </p:cNvCxnSpPr>
          <p:nvPr/>
        </p:nvCxnSpPr>
        <p:spPr>
          <a:xfrm flipH="1">
            <a:off x="4367520" y="4650479"/>
            <a:ext cx="365760" cy="1037161"/>
          </a:xfrm>
          <a:prstGeom prst="straightConnector1">
            <a:avLst/>
          </a:prstGeom>
          <a:noFill/>
          <a:ln w="18000">
            <a:solidFill>
              <a:srgbClr val="800080"/>
            </a:solidFill>
            <a:prstDash val="solid"/>
            <a:tailEnd type="arrow"/>
          </a:ln>
        </p:spPr>
      </p:cxnSp>
      <p:sp>
        <p:nvSpPr>
          <p:cNvPr id="19" name="TextBox 18"/>
          <p:cNvSpPr txBox="1"/>
          <p:nvPr/>
        </p:nvSpPr>
        <p:spPr>
          <a:xfrm>
            <a:off x="7016760" y="3888000"/>
            <a:ext cx="22672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{:05d}</a:t>
            </a:r>
          </a:p>
        </p:txBody>
      </p:sp>
      <p:sp>
        <p:nvSpPr>
          <p:cNvPr id="20" name="TextBox 19"/>
          <p:cNvSpPr txBox="1"/>
          <p:nvPr/>
        </p:nvSpPr>
        <p:spPr>
          <a:xfrm>
            <a:off x="5937479" y="5328000"/>
            <a:ext cx="2852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0 </a:t>
            </a: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 pad with zeroes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name="page421">
    <p:spTree>
      <p:nvGrpSpPr>
        <p:cNvPr id="1" name=""/>
        <p:cNvGrpSpPr/>
        <p:nvPr/>
      </p:nvGrpSpPr>
      <p:grpSpPr>
        <a:xfrm>
          <a:off x="0" y="0"/>
          <a:ext cx="0" cy="0"/>
          <a:chOff x="0" y="0"/>
          <a:chExt cx="0" cy="0"/>
        </a:xfrm>
      </p:grpSpPr>
      <p:sp>
        <p:nvSpPr>
          <p:cNvPr id="21" name="Slide Number Placeholder 1"/>
          <p:cNvSpPr>
            <a:spLocks noGrp="1"/>
          </p:cNvSpPr>
          <p:nvPr>
            <p:ph type="sldNum" sz="quarter" idx="10"/>
          </p:nvPr>
        </p:nvSpPr>
        <p:spPr/>
        <p:txBody>
          <a:bodyPr/>
          <a:lstStyle/>
          <a:p>
            <a:pPr lvl="0"/>
            <a:fld id="{6EDDE6B5-F1FC-49FA-A915-69250883087F}" type="slidenum">
              <a:t>421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Integer formatting </a:t>
            </a:r>
            <a:r>
              <a:rPr lang="en-GB">
                <a:latin typeface="Liberation Sans" pitchFamily="34"/>
              </a:rPr>
              <a:t>―</a:t>
            </a:r>
            <a:r>
              <a:rPr lang="en-GB"/>
              <a:t> 5</a:t>
            </a:r>
          </a:p>
        </p:txBody>
      </p:sp>
      <p:sp>
        <p:nvSpPr>
          <p:cNvPr id="3" name="TextBox 2"/>
          <p:cNvSpPr txBox="1"/>
          <p:nvPr/>
        </p:nvSpPr>
        <p:spPr>
          <a:xfrm>
            <a:off x="502200" y="20872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502200" y="2807280"/>
            <a:ext cx="23648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'xxx</a:t>
            </a:r>
            <a:r>
              <a:rPr lang="en-GB" sz="2400" b="0" i="0" u="none" strike="noStrike" kern="1200">
                <a:ln>
                  <a:noFill/>
                </a:ln>
                <a:solidFill>
                  <a:srgbClr val="808080"/>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+123yyy'</a:t>
            </a:r>
          </a:p>
        </p:txBody>
      </p:sp>
      <p:sp>
        <p:nvSpPr>
          <p:cNvPr id="5" name="TextBox 4"/>
          <p:cNvSpPr txBox="1"/>
          <p:nvPr/>
        </p:nvSpPr>
        <p:spPr>
          <a:xfrm>
            <a:off x="1233720" y="2087280"/>
            <a:ext cx="4830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'xxx{:+5d}yyy'.format(123)</a:t>
            </a:r>
          </a:p>
        </p:txBody>
      </p:sp>
      <p:sp>
        <p:nvSpPr>
          <p:cNvPr id="6" name="TextBox 5"/>
          <p:cNvSpPr txBox="1"/>
          <p:nvPr/>
        </p:nvSpPr>
        <p:spPr>
          <a:xfrm>
            <a:off x="513719" y="3887279"/>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513719" y="5687279"/>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8" name="TextBox 7"/>
          <p:cNvSpPr txBox="1"/>
          <p:nvPr/>
        </p:nvSpPr>
        <p:spPr>
          <a:xfrm>
            <a:off x="4148280" y="38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yyy</a:t>
            </a:r>
          </a:p>
        </p:txBody>
      </p:sp>
      <p:sp>
        <p:nvSpPr>
          <p:cNvPr id="9" name="TextBox 8"/>
          <p:cNvSpPr txBox="1"/>
          <p:nvPr/>
        </p:nvSpPr>
        <p:spPr>
          <a:xfrm>
            <a:off x="1976760" y="3887640"/>
            <a:ext cx="22672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{:+5d}</a:t>
            </a:r>
          </a:p>
        </p:txBody>
      </p:sp>
      <p:sp>
        <p:nvSpPr>
          <p:cNvPr id="10" name="TextBox 9"/>
          <p:cNvSpPr txBox="1"/>
          <p:nvPr/>
        </p:nvSpPr>
        <p:spPr>
          <a:xfrm>
            <a:off x="879480" y="38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xxx</a:t>
            </a:r>
          </a:p>
        </p:txBody>
      </p:sp>
      <p:sp>
        <p:nvSpPr>
          <p:cNvPr id="11" name="TextBox 10"/>
          <p:cNvSpPr txBox="1"/>
          <p:nvPr/>
        </p:nvSpPr>
        <p:spPr>
          <a:xfrm>
            <a:off x="5274360" y="3888000"/>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12" name="TextBox 11"/>
          <p:cNvSpPr txBox="1"/>
          <p:nvPr/>
        </p:nvSpPr>
        <p:spPr>
          <a:xfrm>
            <a:off x="4914360" y="5687640"/>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13" name="TextBox 12"/>
          <p:cNvSpPr txBox="1"/>
          <p:nvPr/>
        </p:nvSpPr>
        <p:spPr>
          <a:xfrm>
            <a:off x="3782520" y="56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yyy</a:t>
            </a:r>
          </a:p>
        </p:txBody>
      </p:sp>
      <p:sp>
        <p:nvSpPr>
          <p:cNvPr id="14" name="TextBox 13"/>
          <p:cNvSpPr txBox="1"/>
          <p:nvPr/>
        </p:nvSpPr>
        <p:spPr>
          <a:xfrm>
            <a:off x="1976760" y="5687640"/>
            <a:ext cx="1729439"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8080"/>
                </a:solidFill>
                <a:latin typeface="Liberation Mono" pitchFamily="49"/>
                <a:ea typeface="WenQuanYi Micro Hei" pitchFamily="2"/>
                <a:cs typeface="Lohit Devanagari" pitchFamily="2"/>
              </a:rPr>
              <a:t>␣</a:t>
            </a:r>
            <a:r>
              <a:rPr lang="en-GB" sz="4800" b="0" i="0" u="none" strike="noStrike" kern="1200">
                <a:ln>
                  <a:noFill/>
                </a:ln>
                <a:solidFill>
                  <a:srgbClr val="800000"/>
                </a:solidFill>
                <a:latin typeface="Liberation Mono" pitchFamily="49"/>
                <a:ea typeface="WenQuanYi Micro Hei" pitchFamily="2"/>
                <a:cs typeface="Lohit Devanagari" pitchFamily="2"/>
              </a:rPr>
              <a:t>+123</a:t>
            </a:r>
          </a:p>
        </p:txBody>
      </p:sp>
      <p:sp>
        <p:nvSpPr>
          <p:cNvPr id="15" name="TextBox 14"/>
          <p:cNvSpPr txBox="1"/>
          <p:nvPr/>
        </p:nvSpPr>
        <p:spPr>
          <a:xfrm>
            <a:off x="879480" y="56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xxx</a:t>
            </a:r>
          </a:p>
        </p:txBody>
      </p:sp>
      <p:cxnSp>
        <p:nvCxnSpPr>
          <p:cNvPr id="16" name="Straight Arrow Connector 15"/>
          <p:cNvCxnSpPr>
            <a:stCxn id="10" idx="2"/>
            <a:endCxn id="15" idx="0"/>
          </p:cNvCxnSpPr>
          <p:nvPr/>
        </p:nvCxnSpPr>
        <p:spPr>
          <a:xfrm>
            <a:off x="1464480" y="4650479"/>
            <a:ext cx="0" cy="1037161"/>
          </a:xfrm>
          <a:prstGeom prst="straightConnector1">
            <a:avLst/>
          </a:prstGeom>
          <a:noFill/>
          <a:ln w="18000">
            <a:solidFill>
              <a:srgbClr val="800080"/>
            </a:solidFill>
            <a:prstDash val="solid"/>
            <a:tailEnd type="arrow"/>
          </a:ln>
        </p:spPr>
      </p:cxnSp>
      <p:cxnSp>
        <p:nvCxnSpPr>
          <p:cNvPr id="17" name="Straight Arrow Connector 16"/>
          <p:cNvCxnSpPr>
            <a:stCxn id="9" idx="2"/>
            <a:endCxn id="14" idx="0"/>
          </p:cNvCxnSpPr>
          <p:nvPr/>
        </p:nvCxnSpPr>
        <p:spPr>
          <a:xfrm flipH="1">
            <a:off x="2841480" y="4650479"/>
            <a:ext cx="268920" cy="1037161"/>
          </a:xfrm>
          <a:prstGeom prst="straightConnector1">
            <a:avLst/>
          </a:prstGeom>
          <a:noFill/>
          <a:ln w="18000">
            <a:solidFill>
              <a:srgbClr val="800080"/>
            </a:solidFill>
            <a:prstDash val="solid"/>
            <a:tailEnd type="arrow"/>
          </a:ln>
        </p:spPr>
      </p:cxnSp>
      <p:cxnSp>
        <p:nvCxnSpPr>
          <p:cNvPr id="18" name="Straight Arrow Connector 17"/>
          <p:cNvCxnSpPr>
            <a:stCxn id="8" idx="2"/>
            <a:endCxn id="13" idx="0"/>
          </p:cNvCxnSpPr>
          <p:nvPr/>
        </p:nvCxnSpPr>
        <p:spPr>
          <a:xfrm flipH="1">
            <a:off x="4367520" y="4650479"/>
            <a:ext cx="365760" cy="1037161"/>
          </a:xfrm>
          <a:prstGeom prst="straightConnector1">
            <a:avLst/>
          </a:prstGeom>
          <a:noFill/>
          <a:ln w="18000">
            <a:solidFill>
              <a:srgbClr val="800080"/>
            </a:solidFill>
            <a:prstDash val="solid"/>
            <a:tailEnd type="arrow"/>
          </a:ln>
        </p:spPr>
      </p:cxnSp>
      <p:sp>
        <p:nvSpPr>
          <p:cNvPr id="19" name="TextBox 18"/>
          <p:cNvSpPr txBox="1"/>
          <p:nvPr/>
        </p:nvSpPr>
        <p:spPr>
          <a:xfrm>
            <a:off x="7016760" y="3888000"/>
            <a:ext cx="22672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{:05d}</a:t>
            </a:r>
          </a:p>
        </p:txBody>
      </p:sp>
      <p:sp>
        <p:nvSpPr>
          <p:cNvPr id="20" name="TextBox 19"/>
          <p:cNvSpPr txBox="1"/>
          <p:nvPr/>
        </p:nvSpPr>
        <p:spPr>
          <a:xfrm>
            <a:off x="5937479" y="5328000"/>
            <a:ext cx="30963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 </a:t>
            </a: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 always show sign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name="page422">
    <p:spTree>
      <p:nvGrpSpPr>
        <p:cNvPr id="1" name=""/>
        <p:cNvGrpSpPr/>
        <p:nvPr/>
      </p:nvGrpSpPr>
      <p:grpSpPr>
        <a:xfrm>
          <a:off x="0" y="0"/>
          <a:ext cx="0" cy="0"/>
          <a:chOff x="0" y="0"/>
          <a:chExt cx="0" cy="0"/>
        </a:xfrm>
      </p:grpSpPr>
      <p:sp>
        <p:nvSpPr>
          <p:cNvPr id="22" name="Slide Number Placeholder 1"/>
          <p:cNvSpPr>
            <a:spLocks noGrp="1"/>
          </p:cNvSpPr>
          <p:nvPr>
            <p:ph type="sldNum" sz="quarter" idx="10"/>
          </p:nvPr>
        </p:nvSpPr>
        <p:spPr/>
        <p:txBody>
          <a:bodyPr/>
          <a:lstStyle/>
          <a:p>
            <a:pPr lvl="0"/>
            <a:fld id="{B8153204-F39C-4EFF-A79B-D56F204517E2}" type="slidenum">
              <a:t>422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Integer formatting </a:t>
            </a:r>
            <a:r>
              <a:rPr lang="en-GB">
                <a:latin typeface="Liberation Sans" pitchFamily="34"/>
              </a:rPr>
              <a:t>―</a:t>
            </a:r>
            <a:r>
              <a:rPr lang="en-GB"/>
              <a:t> 6</a:t>
            </a:r>
          </a:p>
        </p:txBody>
      </p:sp>
      <p:sp>
        <p:nvSpPr>
          <p:cNvPr id="3" name="TextBox 2"/>
          <p:cNvSpPr txBox="1"/>
          <p:nvPr/>
        </p:nvSpPr>
        <p:spPr>
          <a:xfrm>
            <a:off x="502200" y="20872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502200" y="2807280"/>
            <a:ext cx="2547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'xxx</a:t>
            </a:r>
            <a:r>
              <a:rPr lang="en-GB" sz="2400" b="0" i="0" u="none" strike="noStrike" kern="1200">
                <a:ln>
                  <a:noFill/>
                </a:ln>
                <a:solidFill>
                  <a:srgbClr val="808080"/>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+0123yyy'</a:t>
            </a:r>
          </a:p>
        </p:txBody>
      </p:sp>
      <p:sp>
        <p:nvSpPr>
          <p:cNvPr id="5" name="TextBox 4"/>
          <p:cNvSpPr txBox="1"/>
          <p:nvPr/>
        </p:nvSpPr>
        <p:spPr>
          <a:xfrm>
            <a:off x="1233720" y="2087280"/>
            <a:ext cx="5013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'xxx{:+05d}yyy'.format(123)</a:t>
            </a:r>
          </a:p>
        </p:txBody>
      </p:sp>
      <p:sp>
        <p:nvSpPr>
          <p:cNvPr id="6" name="TextBox 5"/>
          <p:cNvSpPr txBox="1"/>
          <p:nvPr/>
        </p:nvSpPr>
        <p:spPr>
          <a:xfrm>
            <a:off x="513719" y="3887279"/>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513719" y="5687279"/>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8" name="TextBox 7"/>
          <p:cNvSpPr txBox="1"/>
          <p:nvPr/>
        </p:nvSpPr>
        <p:spPr>
          <a:xfrm>
            <a:off x="4508280" y="38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yyy</a:t>
            </a:r>
          </a:p>
        </p:txBody>
      </p:sp>
      <p:sp>
        <p:nvSpPr>
          <p:cNvPr id="9" name="TextBox 8"/>
          <p:cNvSpPr txBox="1"/>
          <p:nvPr/>
        </p:nvSpPr>
        <p:spPr>
          <a:xfrm>
            <a:off x="1976760" y="3887640"/>
            <a:ext cx="2633039"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{:+05d}</a:t>
            </a:r>
          </a:p>
        </p:txBody>
      </p:sp>
      <p:sp>
        <p:nvSpPr>
          <p:cNvPr id="10" name="TextBox 9"/>
          <p:cNvSpPr txBox="1"/>
          <p:nvPr/>
        </p:nvSpPr>
        <p:spPr>
          <a:xfrm>
            <a:off x="879480" y="38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xxx</a:t>
            </a:r>
          </a:p>
        </p:txBody>
      </p:sp>
      <p:sp>
        <p:nvSpPr>
          <p:cNvPr id="11" name="TextBox 10"/>
          <p:cNvSpPr txBox="1"/>
          <p:nvPr/>
        </p:nvSpPr>
        <p:spPr>
          <a:xfrm>
            <a:off x="5634360" y="3888000"/>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12" name="TextBox 11"/>
          <p:cNvSpPr txBox="1"/>
          <p:nvPr/>
        </p:nvSpPr>
        <p:spPr>
          <a:xfrm>
            <a:off x="4914360" y="5687640"/>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13" name="TextBox 12"/>
          <p:cNvSpPr txBox="1"/>
          <p:nvPr/>
        </p:nvSpPr>
        <p:spPr>
          <a:xfrm>
            <a:off x="3782520" y="56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yyy</a:t>
            </a:r>
          </a:p>
        </p:txBody>
      </p:sp>
      <p:sp>
        <p:nvSpPr>
          <p:cNvPr id="14" name="TextBox 13"/>
          <p:cNvSpPr txBox="1"/>
          <p:nvPr/>
        </p:nvSpPr>
        <p:spPr>
          <a:xfrm>
            <a:off x="1976760" y="5687640"/>
            <a:ext cx="190152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+0123</a:t>
            </a:r>
          </a:p>
        </p:txBody>
      </p:sp>
      <p:sp>
        <p:nvSpPr>
          <p:cNvPr id="15" name="TextBox 14"/>
          <p:cNvSpPr txBox="1"/>
          <p:nvPr/>
        </p:nvSpPr>
        <p:spPr>
          <a:xfrm>
            <a:off x="879480" y="56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xxx</a:t>
            </a:r>
          </a:p>
        </p:txBody>
      </p:sp>
      <p:cxnSp>
        <p:nvCxnSpPr>
          <p:cNvPr id="16" name="Straight Arrow Connector 15"/>
          <p:cNvCxnSpPr>
            <a:stCxn id="10" idx="2"/>
            <a:endCxn id="15" idx="0"/>
          </p:cNvCxnSpPr>
          <p:nvPr/>
        </p:nvCxnSpPr>
        <p:spPr>
          <a:xfrm>
            <a:off x="1464480" y="4650479"/>
            <a:ext cx="0" cy="1037161"/>
          </a:xfrm>
          <a:prstGeom prst="straightConnector1">
            <a:avLst/>
          </a:prstGeom>
          <a:noFill/>
          <a:ln w="18000">
            <a:solidFill>
              <a:srgbClr val="800080"/>
            </a:solidFill>
            <a:prstDash val="solid"/>
            <a:tailEnd type="arrow"/>
          </a:ln>
        </p:spPr>
      </p:cxnSp>
      <p:cxnSp>
        <p:nvCxnSpPr>
          <p:cNvPr id="17" name="Straight Arrow Connector 16"/>
          <p:cNvCxnSpPr>
            <a:stCxn id="9" idx="2"/>
            <a:endCxn id="14" idx="0"/>
          </p:cNvCxnSpPr>
          <p:nvPr/>
        </p:nvCxnSpPr>
        <p:spPr>
          <a:xfrm flipH="1">
            <a:off x="2927520" y="4650479"/>
            <a:ext cx="365760" cy="1037161"/>
          </a:xfrm>
          <a:prstGeom prst="straightConnector1">
            <a:avLst/>
          </a:prstGeom>
          <a:noFill/>
          <a:ln w="18000">
            <a:solidFill>
              <a:srgbClr val="800080"/>
            </a:solidFill>
            <a:prstDash val="solid"/>
            <a:tailEnd type="arrow"/>
          </a:ln>
        </p:spPr>
      </p:cxnSp>
      <p:cxnSp>
        <p:nvCxnSpPr>
          <p:cNvPr id="18" name="Straight Arrow Connector 17"/>
          <p:cNvCxnSpPr>
            <a:stCxn id="8" idx="2"/>
            <a:endCxn id="13" idx="0"/>
          </p:cNvCxnSpPr>
          <p:nvPr/>
        </p:nvCxnSpPr>
        <p:spPr>
          <a:xfrm flipH="1">
            <a:off x="4367520" y="4650479"/>
            <a:ext cx="725760" cy="1037161"/>
          </a:xfrm>
          <a:prstGeom prst="straightConnector1">
            <a:avLst/>
          </a:prstGeom>
          <a:noFill/>
          <a:ln w="18000">
            <a:solidFill>
              <a:srgbClr val="800080"/>
            </a:solidFill>
            <a:prstDash val="solid"/>
            <a:tailEnd type="arrow"/>
          </a:ln>
        </p:spPr>
      </p:cxnSp>
      <p:sp>
        <p:nvSpPr>
          <p:cNvPr id="19" name="TextBox 18"/>
          <p:cNvSpPr txBox="1"/>
          <p:nvPr/>
        </p:nvSpPr>
        <p:spPr>
          <a:xfrm>
            <a:off x="7016760" y="3888000"/>
            <a:ext cx="22672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{:05d}</a:t>
            </a:r>
          </a:p>
        </p:txBody>
      </p:sp>
      <p:sp>
        <p:nvSpPr>
          <p:cNvPr id="20" name="TextBox 19"/>
          <p:cNvSpPr txBox="1"/>
          <p:nvPr/>
        </p:nvSpPr>
        <p:spPr>
          <a:xfrm>
            <a:off x="5937479" y="5328000"/>
            <a:ext cx="30963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 </a:t>
            </a: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 always show sign</a:t>
            </a:r>
          </a:p>
        </p:txBody>
      </p:sp>
      <p:sp>
        <p:nvSpPr>
          <p:cNvPr id="21" name="TextBox 20"/>
          <p:cNvSpPr txBox="1"/>
          <p:nvPr/>
        </p:nvSpPr>
        <p:spPr>
          <a:xfrm>
            <a:off x="5937479" y="6048360"/>
            <a:ext cx="2852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0 </a:t>
            </a: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 pad with zeroes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name="page423">
    <p:spTree>
      <p:nvGrpSpPr>
        <p:cNvPr id="1" name=""/>
        <p:cNvGrpSpPr/>
        <p:nvPr/>
      </p:nvGrpSpPr>
      <p:grpSpPr>
        <a:xfrm>
          <a:off x="0" y="0"/>
          <a:ext cx="0" cy="0"/>
          <a:chOff x="0" y="0"/>
          <a:chExt cx="0" cy="0"/>
        </a:xfrm>
      </p:grpSpPr>
      <p:sp>
        <p:nvSpPr>
          <p:cNvPr id="21" name="Slide Number Placeholder 1"/>
          <p:cNvSpPr>
            <a:spLocks noGrp="1"/>
          </p:cNvSpPr>
          <p:nvPr>
            <p:ph type="sldNum" sz="quarter" idx="10"/>
          </p:nvPr>
        </p:nvSpPr>
        <p:spPr/>
        <p:txBody>
          <a:bodyPr/>
          <a:lstStyle/>
          <a:p>
            <a:pPr lvl="0"/>
            <a:fld id="{E7F2533E-4331-4189-961D-553BE99F32CC}" type="slidenum">
              <a:t>423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Integer formatting </a:t>
            </a:r>
            <a:r>
              <a:rPr lang="en-GB">
                <a:latin typeface="Liberation Sans" pitchFamily="34"/>
              </a:rPr>
              <a:t>―</a:t>
            </a:r>
            <a:r>
              <a:rPr lang="en-GB"/>
              <a:t> 7</a:t>
            </a:r>
          </a:p>
        </p:txBody>
      </p:sp>
      <p:sp>
        <p:nvSpPr>
          <p:cNvPr id="3" name="TextBox 2"/>
          <p:cNvSpPr txBox="1"/>
          <p:nvPr/>
        </p:nvSpPr>
        <p:spPr>
          <a:xfrm>
            <a:off x="502200" y="20872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502200" y="280728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'xxx1,234yyy'</a:t>
            </a:r>
          </a:p>
        </p:txBody>
      </p:sp>
      <p:sp>
        <p:nvSpPr>
          <p:cNvPr id="5" name="TextBox 4"/>
          <p:cNvSpPr txBox="1"/>
          <p:nvPr/>
        </p:nvSpPr>
        <p:spPr>
          <a:xfrm>
            <a:off x="1233720" y="2087280"/>
            <a:ext cx="5013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'xxx{:5,d}yyy'.format(1234)</a:t>
            </a:r>
          </a:p>
        </p:txBody>
      </p:sp>
      <p:sp>
        <p:nvSpPr>
          <p:cNvPr id="6" name="TextBox 5"/>
          <p:cNvSpPr txBox="1"/>
          <p:nvPr/>
        </p:nvSpPr>
        <p:spPr>
          <a:xfrm>
            <a:off x="513719" y="3887279"/>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513719" y="5687279"/>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8" name="TextBox 7"/>
          <p:cNvSpPr txBox="1"/>
          <p:nvPr/>
        </p:nvSpPr>
        <p:spPr>
          <a:xfrm>
            <a:off x="4148280" y="38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yyy</a:t>
            </a:r>
          </a:p>
        </p:txBody>
      </p:sp>
      <p:sp>
        <p:nvSpPr>
          <p:cNvPr id="9" name="TextBox 8"/>
          <p:cNvSpPr txBox="1"/>
          <p:nvPr/>
        </p:nvSpPr>
        <p:spPr>
          <a:xfrm>
            <a:off x="1976760" y="3887640"/>
            <a:ext cx="22672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{:5,d}</a:t>
            </a:r>
          </a:p>
        </p:txBody>
      </p:sp>
      <p:sp>
        <p:nvSpPr>
          <p:cNvPr id="10" name="TextBox 9"/>
          <p:cNvSpPr txBox="1"/>
          <p:nvPr/>
        </p:nvSpPr>
        <p:spPr>
          <a:xfrm>
            <a:off x="879480" y="38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xxx</a:t>
            </a:r>
          </a:p>
        </p:txBody>
      </p:sp>
      <p:sp>
        <p:nvSpPr>
          <p:cNvPr id="11" name="TextBox 10"/>
          <p:cNvSpPr txBox="1"/>
          <p:nvPr/>
        </p:nvSpPr>
        <p:spPr>
          <a:xfrm>
            <a:off x="5274360" y="3888000"/>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12" name="TextBox 11"/>
          <p:cNvSpPr txBox="1"/>
          <p:nvPr/>
        </p:nvSpPr>
        <p:spPr>
          <a:xfrm>
            <a:off x="4914360" y="5687640"/>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13" name="TextBox 12"/>
          <p:cNvSpPr txBox="1"/>
          <p:nvPr/>
        </p:nvSpPr>
        <p:spPr>
          <a:xfrm>
            <a:off x="3782520" y="56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yyy</a:t>
            </a:r>
          </a:p>
        </p:txBody>
      </p:sp>
      <p:sp>
        <p:nvSpPr>
          <p:cNvPr id="14" name="TextBox 13"/>
          <p:cNvSpPr txBox="1"/>
          <p:nvPr/>
        </p:nvSpPr>
        <p:spPr>
          <a:xfrm>
            <a:off x="1976760" y="5687640"/>
            <a:ext cx="190152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1,234</a:t>
            </a:r>
          </a:p>
        </p:txBody>
      </p:sp>
      <p:sp>
        <p:nvSpPr>
          <p:cNvPr id="15" name="TextBox 14"/>
          <p:cNvSpPr txBox="1"/>
          <p:nvPr/>
        </p:nvSpPr>
        <p:spPr>
          <a:xfrm>
            <a:off x="879480" y="56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xxx</a:t>
            </a:r>
          </a:p>
        </p:txBody>
      </p:sp>
      <p:cxnSp>
        <p:nvCxnSpPr>
          <p:cNvPr id="16" name="Straight Arrow Connector 15"/>
          <p:cNvCxnSpPr>
            <a:stCxn id="10" idx="2"/>
            <a:endCxn id="15" idx="0"/>
          </p:cNvCxnSpPr>
          <p:nvPr/>
        </p:nvCxnSpPr>
        <p:spPr>
          <a:xfrm>
            <a:off x="1464480" y="4650479"/>
            <a:ext cx="0" cy="1037161"/>
          </a:xfrm>
          <a:prstGeom prst="straightConnector1">
            <a:avLst/>
          </a:prstGeom>
          <a:noFill/>
          <a:ln w="18000">
            <a:solidFill>
              <a:srgbClr val="800080"/>
            </a:solidFill>
            <a:prstDash val="solid"/>
            <a:tailEnd type="arrow"/>
          </a:ln>
        </p:spPr>
      </p:cxnSp>
      <p:cxnSp>
        <p:nvCxnSpPr>
          <p:cNvPr id="17" name="Straight Arrow Connector 16"/>
          <p:cNvCxnSpPr>
            <a:stCxn id="9" idx="2"/>
            <a:endCxn id="14" idx="0"/>
          </p:cNvCxnSpPr>
          <p:nvPr/>
        </p:nvCxnSpPr>
        <p:spPr>
          <a:xfrm flipH="1">
            <a:off x="2927520" y="4650479"/>
            <a:ext cx="182880" cy="1037161"/>
          </a:xfrm>
          <a:prstGeom prst="straightConnector1">
            <a:avLst/>
          </a:prstGeom>
          <a:noFill/>
          <a:ln w="18000">
            <a:solidFill>
              <a:srgbClr val="800080"/>
            </a:solidFill>
            <a:prstDash val="solid"/>
            <a:tailEnd type="arrow"/>
          </a:ln>
        </p:spPr>
      </p:cxnSp>
      <p:cxnSp>
        <p:nvCxnSpPr>
          <p:cNvPr id="18" name="Straight Arrow Connector 17"/>
          <p:cNvCxnSpPr>
            <a:stCxn id="8" idx="2"/>
            <a:endCxn id="13" idx="0"/>
          </p:cNvCxnSpPr>
          <p:nvPr/>
        </p:nvCxnSpPr>
        <p:spPr>
          <a:xfrm flipH="1">
            <a:off x="4367520" y="4650479"/>
            <a:ext cx="365760" cy="1037161"/>
          </a:xfrm>
          <a:prstGeom prst="straightConnector1">
            <a:avLst/>
          </a:prstGeom>
          <a:noFill/>
          <a:ln w="18000">
            <a:solidFill>
              <a:srgbClr val="800080"/>
            </a:solidFill>
            <a:prstDash val="solid"/>
            <a:tailEnd type="arrow"/>
          </a:ln>
        </p:spPr>
      </p:cxnSp>
      <p:sp>
        <p:nvSpPr>
          <p:cNvPr id="19" name="TextBox 18"/>
          <p:cNvSpPr txBox="1"/>
          <p:nvPr/>
        </p:nvSpPr>
        <p:spPr>
          <a:xfrm>
            <a:off x="7016760" y="3888000"/>
            <a:ext cx="22672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{:5,d}</a:t>
            </a:r>
          </a:p>
        </p:txBody>
      </p:sp>
      <p:sp>
        <p:nvSpPr>
          <p:cNvPr id="20" name="TextBox 19"/>
          <p:cNvSpPr txBox="1"/>
          <p:nvPr/>
        </p:nvSpPr>
        <p:spPr>
          <a:xfrm>
            <a:off x="5937479" y="5328000"/>
            <a:ext cx="15465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 </a:t>
            </a: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 1,000s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name="page424">
    <p:spTree>
      <p:nvGrpSpPr>
        <p:cNvPr id="1" name=""/>
        <p:cNvGrpSpPr/>
        <p:nvPr/>
      </p:nvGrpSpPr>
      <p:grpSpPr>
        <a:xfrm>
          <a:off x="0" y="0"/>
          <a:ext cx="0" cy="0"/>
          <a:chOff x="0" y="0"/>
          <a:chExt cx="0" cy="0"/>
        </a:xfrm>
      </p:grpSpPr>
      <p:sp>
        <p:nvSpPr>
          <p:cNvPr id="23" name="Slide Number Placeholder 1"/>
          <p:cNvSpPr>
            <a:spLocks noGrp="1"/>
          </p:cNvSpPr>
          <p:nvPr>
            <p:ph type="sldNum" sz="quarter" idx="10"/>
          </p:nvPr>
        </p:nvSpPr>
        <p:spPr/>
        <p:txBody>
          <a:bodyPr/>
          <a:lstStyle/>
          <a:p>
            <a:pPr lvl="0"/>
            <a:fld id="{3887A93E-9C0C-4F1B-BE02-E932ABE74082}" type="slidenum">
              <a:t>424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Floating point formatting </a:t>
            </a:r>
            <a:r>
              <a:rPr lang="en-GB">
                <a:latin typeface="Liberation Sans" pitchFamily="34"/>
              </a:rPr>
              <a:t>―</a:t>
            </a:r>
            <a:r>
              <a:rPr lang="en-GB"/>
              <a:t> 1</a:t>
            </a:r>
          </a:p>
        </p:txBody>
      </p:sp>
      <p:sp>
        <p:nvSpPr>
          <p:cNvPr id="3" name="TextBox 2"/>
          <p:cNvSpPr txBox="1"/>
          <p:nvPr/>
        </p:nvSpPr>
        <p:spPr>
          <a:xfrm>
            <a:off x="502200" y="20872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502200" y="280728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'xxx 1.20yyy'</a:t>
            </a:r>
          </a:p>
        </p:txBody>
      </p:sp>
      <p:sp>
        <p:nvSpPr>
          <p:cNvPr id="5" name="TextBox 4"/>
          <p:cNvSpPr txBox="1"/>
          <p:nvPr/>
        </p:nvSpPr>
        <p:spPr>
          <a:xfrm>
            <a:off x="1233720" y="2087280"/>
            <a:ext cx="5013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'xxx{:5.2f}yyy'.format(1.2)</a:t>
            </a:r>
          </a:p>
        </p:txBody>
      </p:sp>
      <p:sp>
        <p:nvSpPr>
          <p:cNvPr id="6" name="TextBox 5"/>
          <p:cNvSpPr txBox="1"/>
          <p:nvPr/>
        </p:nvSpPr>
        <p:spPr>
          <a:xfrm>
            <a:off x="513719" y="3887279"/>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513719" y="5687279"/>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8" name="TextBox 7"/>
          <p:cNvSpPr txBox="1"/>
          <p:nvPr/>
        </p:nvSpPr>
        <p:spPr>
          <a:xfrm>
            <a:off x="4508280" y="38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yyy</a:t>
            </a:r>
          </a:p>
        </p:txBody>
      </p:sp>
      <p:sp>
        <p:nvSpPr>
          <p:cNvPr id="9" name="TextBox 8"/>
          <p:cNvSpPr txBox="1"/>
          <p:nvPr/>
        </p:nvSpPr>
        <p:spPr>
          <a:xfrm>
            <a:off x="1976760" y="3887640"/>
            <a:ext cx="2633039"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{:5.2f}</a:t>
            </a:r>
          </a:p>
        </p:txBody>
      </p:sp>
      <p:sp>
        <p:nvSpPr>
          <p:cNvPr id="10" name="TextBox 9"/>
          <p:cNvSpPr txBox="1"/>
          <p:nvPr/>
        </p:nvSpPr>
        <p:spPr>
          <a:xfrm>
            <a:off x="879480" y="38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xxx</a:t>
            </a:r>
          </a:p>
        </p:txBody>
      </p:sp>
      <p:sp>
        <p:nvSpPr>
          <p:cNvPr id="11" name="TextBox 10"/>
          <p:cNvSpPr txBox="1"/>
          <p:nvPr/>
        </p:nvSpPr>
        <p:spPr>
          <a:xfrm>
            <a:off x="5634360" y="3888000"/>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12" name="TextBox 11"/>
          <p:cNvSpPr txBox="1"/>
          <p:nvPr/>
        </p:nvSpPr>
        <p:spPr>
          <a:xfrm>
            <a:off x="4914360" y="5687640"/>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13" name="TextBox 12"/>
          <p:cNvSpPr txBox="1"/>
          <p:nvPr/>
        </p:nvSpPr>
        <p:spPr>
          <a:xfrm>
            <a:off x="3782520" y="56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yyy</a:t>
            </a:r>
          </a:p>
        </p:txBody>
      </p:sp>
      <p:sp>
        <p:nvSpPr>
          <p:cNvPr id="14" name="TextBox 13"/>
          <p:cNvSpPr txBox="1"/>
          <p:nvPr/>
        </p:nvSpPr>
        <p:spPr>
          <a:xfrm>
            <a:off x="1976760" y="5687640"/>
            <a:ext cx="1729439"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8080"/>
                </a:solidFill>
                <a:latin typeface="Liberation Mono" pitchFamily="49"/>
                <a:ea typeface="WenQuanYi Micro Hei" pitchFamily="2"/>
                <a:cs typeface="Lohit Devanagari" pitchFamily="2"/>
              </a:rPr>
              <a:t>␣</a:t>
            </a:r>
            <a:r>
              <a:rPr lang="en-GB" sz="4800" b="0" i="0" u="none" strike="noStrike" kern="1200">
                <a:ln>
                  <a:noFill/>
                </a:ln>
                <a:solidFill>
                  <a:srgbClr val="800000"/>
                </a:solidFill>
                <a:latin typeface="Liberation Mono" pitchFamily="49"/>
                <a:ea typeface="WenQuanYi Micro Hei" pitchFamily="2"/>
                <a:cs typeface="Lohit Devanagari" pitchFamily="2"/>
              </a:rPr>
              <a:t>1.20</a:t>
            </a:r>
          </a:p>
        </p:txBody>
      </p:sp>
      <p:sp>
        <p:nvSpPr>
          <p:cNvPr id="15" name="TextBox 14"/>
          <p:cNvSpPr txBox="1"/>
          <p:nvPr/>
        </p:nvSpPr>
        <p:spPr>
          <a:xfrm>
            <a:off x="879480" y="56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xxx</a:t>
            </a:r>
          </a:p>
        </p:txBody>
      </p:sp>
      <p:cxnSp>
        <p:nvCxnSpPr>
          <p:cNvPr id="16" name="Straight Arrow Connector 15"/>
          <p:cNvCxnSpPr>
            <a:stCxn id="10" idx="2"/>
            <a:endCxn id="15" idx="0"/>
          </p:cNvCxnSpPr>
          <p:nvPr/>
        </p:nvCxnSpPr>
        <p:spPr>
          <a:xfrm>
            <a:off x="1464480" y="4650479"/>
            <a:ext cx="0" cy="1037161"/>
          </a:xfrm>
          <a:prstGeom prst="straightConnector1">
            <a:avLst/>
          </a:prstGeom>
          <a:noFill/>
          <a:ln w="18000">
            <a:solidFill>
              <a:srgbClr val="800080"/>
            </a:solidFill>
            <a:prstDash val="solid"/>
            <a:tailEnd type="arrow"/>
          </a:ln>
        </p:spPr>
      </p:cxnSp>
      <p:cxnSp>
        <p:nvCxnSpPr>
          <p:cNvPr id="17" name="Straight Arrow Connector 16"/>
          <p:cNvCxnSpPr>
            <a:stCxn id="9" idx="2"/>
            <a:endCxn id="14" idx="0"/>
          </p:cNvCxnSpPr>
          <p:nvPr/>
        </p:nvCxnSpPr>
        <p:spPr>
          <a:xfrm flipH="1">
            <a:off x="2841480" y="4650479"/>
            <a:ext cx="451800" cy="1037161"/>
          </a:xfrm>
          <a:prstGeom prst="straightConnector1">
            <a:avLst/>
          </a:prstGeom>
          <a:noFill/>
          <a:ln w="18000">
            <a:solidFill>
              <a:srgbClr val="800080"/>
            </a:solidFill>
            <a:prstDash val="solid"/>
            <a:tailEnd type="arrow"/>
          </a:ln>
        </p:spPr>
      </p:cxnSp>
      <p:cxnSp>
        <p:nvCxnSpPr>
          <p:cNvPr id="18" name="Straight Arrow Connector 17"/>
          <p:cNvCxnSpPr>
            <a:stCxn id="8" idx="2"/>
            <a:endCxn id="13" idx="0"/>
          </p:cNvCxnSpPr>
          <p:nvPr/>
        </p:nvCxnSpPr>
        <p:spPr>
          <a:xfrm flipH="1">
            <a:off x="4367520" y="4650479"/>
            <a:ext cx="725760" cy="1037161"/>
          </a:xfrm>
          <a:prstGeom prst="straightConnector1">
            <a:avLst/>
          </a:prstGeom>
          <a:noFill/>
          <a:ln w="18000">
            <a:solidFill>
              <a:srgbClr val="800080"/>
            </a:solidFill>
            <a:prstDash val="solid"/>
            <a:tailEnd type="arrow"/>
          </a:ln>
        </p:spPr>
      </p:cxnSp>
      <p:sp>
        <p:nvSpPr>
          <p:cNvPr id="19" name="TextBox 18"/>
          <p:cNvSpPr txBox="1"/>
          <p:nvPr/>
        </p:nvSpPr>
        <p:spPr>
          <a:xfrm>
            <a:off x="7016760" y="3888000"/>
            <a:ext cx="2633039"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{:5.2f}</a:t>
            </a:r>
          </a:p>
        </p:txBody>
      </p:sp>
      <p:sp>
        <p:nvSpPr>
          <p:cNvPr id="20" name="TextBox 19"/>
          <p:cNvSpPr txBox="1"/>
          <p:nvPr/>
        </p:nvSpPr>
        <p:spPr>
          <a:xfrm>
            <a:off x="5937479" y="5328000"/>
            <a:ext cx="28695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 </a:t>
            </a: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 substitute a </a:t>
            </a:r>
            <a:r>
              <a:rPr lang="en-GB" sz="2400" b="1" i="0" u="none" strike="noStrike" kern="1200">
                <a:ln>
                  <a:noFill/>
                </a:ln>
                <a:latin typeface="Liberation Sans" pitchFamily="18"/>
                <a:ea typeface="Liberation Sans" pitchFamily="34"/>
                <a:cs typeface="Liberation Sans" pitchFamily="34"/>
              </a:rPr>
              <a:t>f</a:t>
            </a:r>
            <a:r>
              <a:rPr lang="en-GB" sz="2400" b="0" i="0" u="none" strike="noStrike" kern="1200">
                <a:ln>
                  <a:noFill/>
                </a:ln>
                <a:latin typeface="Liberation Sans" pitchFamily="18"/>
                <a:ea typeface="Liberation Sans" pitchFamily="34"/>
                <a:cs typeface="Liberation Sans" pitchFamily="34"/>
              </a:rPr>
              <a:t>loat</a:t>
            </a:r>
          </a:p>
        </p:txBody>
      </p:sp>
      <p:sp>
        <p:nvSpPr>
          <p:cNvPr id="21" name="TextBox 20"/>
          <p:cNvSpPr txBox="1"/>
          <p:nvPr/>
        </p:nvSpPr>
        <p:spPr>
          <a:xfrm>
            <a:off x="5937840" y="6048360"/>
            <a:ext cx="28357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5 </a:t>
            </a: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 </a:t>
            </a:r>
            <a:r>
              <a:rPr lang="en-GB" sz="2400" b="1" i="0" u="none" strike="noStrike" kern="1200">
                <a:ln>
                  <a:noFill/>
                </a:ln>
                <a:latin typeface="Liberation Sans" pitchFamily="18"/>
                <a:ea typeface="Liberation Sans" pitchFamily="34"/>
                <a:cs typeface="Liberation Sans" pitchFamily="34"/>
              </a:rPr>
              <a:t>5</a:t>
            </a:r>
            <a:r>
              <a:rPr lang="en-GB" sz="2400" b="0" i="0" u="none" strike="noStrike" kern="1200">
                <a:ln>
                  <a:noFill/>
                </a:ln>
                <a:latin typeface="Liberation Sans" pitchFamily="18"/>
                <a:ea typeface="Liberation Sans" pitchFamily="34"/>
                <a:cs typeface="Liberation Sans" pitchFamily="34"/>
              </a:rPr>
              <a:t> places </a:t>
            </a:r>
            <a:r>
              <a:rPr lang="en-GB" sz="2400" b="0" i="1" u="none" strike="noStrike" kern="1200">
                <a:ln>
                  <a:noFill/>
                </a:ln>
                <a:latin typeface="Liberation Sans" pitchFamily="18"/>
                <a:ea typeface="Liberation Sans" pitchFamily="34"/>
                <a:cs typeface="Liberation Sans" pitchFamily="34"/>
              </a:rPr>
              <a:t>in total</a:t>
            </a:r>
          </a:p>
        </p:txBody>
      </p:sp>
      <p:sp>
        <p:nvSpPr>
          <p:cNvPr id="22" name="TextBox 21"/>
          <p:cNvSpPr txBox="1"/>
          <p:nvPr/>
        </p:nvSpPr>
        <p:spPr>
          <a:xfrm>
            <a:off x="5938199" y="6768720"/>
            <a:ext cx="388583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.2 </a:t>
            </a: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 </a:t>
            </a:r>
            <a:r>
              <a:rPr lang="en-GB" sz="2400" b="1" i="0" u="none" strike="noStrike" kern="1200">
                <a:ln>
                  <a:noFill/>
                </a:ln>
                <a:latin typeface="Liberation Sans" pitchFamily="18"/>
                <a:ea typeface="Liberation Sans" pitchFamily="34"/>
                <a:cs typeface="Liberation Sans" pitchFamily="34"/>
              </a:rPr>
              <a:t>2</a:t>
            </a:r>
            <a:r>
              <a:rPr lang="en-GB" sz="2400" b="0" i="0" u="none" strike="noStrike" kern="1200">
                <a:ln>
                  <a:noFill/>
                </a:ln>
                <a:latin typeface="Liberation Sans" pitchFamily="18"/>
                <a:ea typeface="Liberation Sans" pitchFamily="34"/>
                <a:cs typeface="Liberation Sans" pitchFamily="34"/>
              </a:rPr>
              <a:t> places after the point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name="page425">
    <p:spTree>
      <p:nvGrpSpPr>
        <p:cNvPr id="1" name=""/>
        <p:cNvGrpSpPr/>
        <p:nvPr/>
      </p:nvGrpSpPr>
      <p:grpSpPr>
        <a:xfrm>
          <a:off x="0" y="0"/>
          <a:ext cx="0" cy="0"/>
          <a:chOff x="0" y="0"/>
          <a:chExt cx="0" cy="0"/>
        </a:xfrm>
      </p:grpSpPr>
      <p:sp>
        <p:nvSpPr>
          <p:cNvPr id="21" name="Slide Number Placeholder 1"/>
          <p:cNvSpPr>
            <a:spLocks noGrp="1"/>
          </p:cNvSpPr>
          <p:nvPr>
            <p:ph type="sldNum" sz="quarter" idx="10"/>
          </p:nvPr>
        </p:nvSpPr>
        <p:spPr/>
        <p:txBody>
          <a:bodyPr/>
          <a:lstStyle/>
          <a:p>
            <a:pPr lvl="0"/>
            <a:fld id="{8F971C60-492D-4397-9626-2ADF706FB317}" type="slidenum">
              <a:t>425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Floating point formatting </a:t>
            </a:r>
            <a:r>
              <a:rPr lang="en-GB">
                <a:latin typeface="Liberation Sans" pitchFamily="34"/>
              </a:rPr>
              <a:t>―</a:t>
            </a:r>
            <a:r>
              <a:rPr lang="en-GB"/>
              <a:t> 2</a:t>
            </a:r>
          </a:p>
        </p:txBody>
      </p:sp>
      <p:sp>
        <p:nvSpPr>
          <p:cNvPr id="3" name="TextBox 2"/>
          <p:cNvSpPr txBox="1"/>
          <p:nvPr/>
        </p:nvSpPr>
        <p:spPr>
          <a:xfrm>
            <a:off x="502200" y="20872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502200" y="2807280"/>
            <a:ext cx="3000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'xxx1.200000yyy'</a:t>
            </a:r>
          </a:p>
        </p:txBody>
      </p:sp>
      <p:sp>
        <p:nvSpPr>
          <p:cNvPr id="5" name="TextBox 4"/>
          <p:cNvSpPr txBox="1"/>
          <p:nvPr/>
        </p:nvSpPr>
        <p:spPr>
          <a:xfrm>
            <a:off x="1233720" y="2087280"/>
            <a:ext cx="4464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'xxx{:f}yyy'.format(1.2)</a:t>
            </a:r>
          </a:p>
        </p:txBody>
      </p:sp>
      <p:sp>
        <p:nvSpPr>
          <p:cNvPr id="6" name="TextBox 5"/>
          <p:cNvSpPr txBox="1"/>
          <p:nvPr/>
        </p:nvSpPr>
        <p:spPr>
          <a:xfrm>
            <a:off x="513719" y="3887279"/>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513719" y="5687279"/>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8" name="TextBox 7"/>
          <p:cNvSpPr txBox="1"/>
          <p:nvPr/>
        </p:nvSpPr>
        <p:spPr>
          <a:xfrm>
            <a:off x="3428280" y="38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yyy</a:t>
            </a:r>
          </a:p>
        </p:txBody>
      </p:sp>
      <p:sp>
        <p:nvSpPr>
          <p:cNvPr id="9" name="TextBox 8"/>
          <p:cNvSpPr txBox="1"/>
          <p:nvPr/>
        </p:nvSpPr>
        <p:spPr>
          <a:xfrm>
            <a:off x="1976760" y="3887640"/>
            <a:ext cx="153576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{:f}</a:t>
            </a:r>
          </a:p>
        </p:txBody>
      </p:sp>
      <p:sp>
        <p:nvSpPr>
          <p:cNvPr id="10" name="TextBox 9"/>
          <p:cNvSpPr txBox="1"/>
          <p:nvPr/>
        </p:nvSpPr>
        <p:spPr>
          <a:xfrm>
            <a:off x="879480" y="38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xxx</a:t>
            </a:r>
          </a:p>
        </p:txBody>
      </p:sp>
      <p:sp>
        <p:nvSpPr>
          <p:cNvPr id="11" name="TextBox 10"/>
          <p:cNvSpPr txBox="1"/>
          <p:nvPr/>
        </p:nvSpPr>
        <p:spPr>
          <a:xfrm>
            <a:off x="4554360" y="3888000"/>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12" name="TextBox 11"/>
          <p:cNvSpPr txBox="1"/>
          <p:nvPr/>
        </p:nvSpPr>
        <p:spPr>
          <a:xfrm>
            <a:off x="5994360" y="5687640"/>
            <a:ext cx="4384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Mono" pitchFamily="49"/>
                <a:ea typeface="WenQuanYi Micro Hei" pitchFamily="2"/>
                <a:cs typeface="Lohit Devanagari" pitchFamily="2"/>
              </a:rPr>
              <a:t>'</a:t>
            </a:r>
          </a:p>
        </p:txBody>
      </p:sp>
      <p:sp>
        <p:nvSpPr>
          <p:cNvPr id="13" name="TextBox 12"/>
          <p:cNvSpPr txBox="1"/>
          <p:nvPr/>
        </p:nvSpPr>
        <p:spPr>
          <a:xfrm>
            <a:off x="4862520" y="56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yyy</a:t>
            </a:r>
          </a:p>
        </p:txBody>
      </p:sp>
      <p:sp>
        <p:nvSpPr>
          <p:cNvPr id="14" name="TextBox 13"/>
          <p:cNvSpPr txBox="1"/>
          <p:nvPr/>
        </p:nvSpPr>
        <p:spPr>
          <a:xfrm>
            <a:off x="1976760" y="5687640"/>
            <a:ext cx="29988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1.200000</a:t>
            </a:r>
          </a:p>
        </p:txBody>
      </p:sp>
      <p:sp>
        <p:nvSpPr>
          <p:cNvPr id="15" name="TextBox 14"/>
          <p:cNvSpPr txBox="1"/>
          <p:nvPr/>
        </p:nvSpPr>
        <p:spPr>
          <a:xfrm>
            <a:off x="879480" y="5687640"/>
            <a:ext cx="117000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Mono" pitchFamily="49"/>
                <a:ea typeface="WenQuanYi Micro Hei" pitchFamily="2"/>
                <a:cs typeface="Lohit Devanagari" pitchFamily="2"/>
              </a:rPr>
              <a:t>xxx</a:t>
            </a:r>
          </a:p>
        </p:txBody>
      </p:sp>
      <p:cxnSp>
        <p:nvCxnSpPr>
          <p:cNvPr id="16" name="Straight Arrow Connector 15"/>
          <p:cNvCxnSpPr>
            <a:stCxn id="10" idx="2"/>
            <a:endCxn id="15" idx="0"/>
          </p:cNvCxnSpPr>
          <p:nvPr/>
        </p:nvCxnSpPr>
        <p:spPr>
          <a:xfrm>
            <a:off x="1464480" y="4650479"/>
            <a:ext cx="0" cy="1037161"/>
          </a:xfrm>
          <a:prstGeom prst="straightConnector1">
            <a:avLst/>
          </a:prstGeom>
          <a:noFill/>
          <a:ln w="18000">
            <a:solidFill>
              <a:srgbClr val="800080"/>
            </a:solidFill>
            <a:prstDash val="solid"/>
            <a:tailEnd type="arrow"/>
          </a:ln>
        </p:spPr>
      </p:cxnSp>
      <p:cxnSp>
        <p:nvCxnSpPr>
          <p:cNvPr id="17" name="Straight Arrow Connector 16"/>
          <p:cNvCxnSpPr>
            <a:stCxn id="9" idx="2"/>
            <a:endCxn id="14" idx="0"/>
          </p:cNvCxnSpPr>
          <p:nvPr/>
        </p:nvCxnSpPr>
        <p:spPr>
          <a:xfrm>
            <a:off x="2744640" y="4650479"/>
            <a:ext cx="731520" cy="1037161"/>
          </a:xfrm>
          <a:prstGeom prst="straightConnector1">
            <a:avLst/>
          </a:prstGeom>
          <a:noFill/>
          <a:ln w="18000">
            <a:solidFill>
              <a:srgbClr val="800080"/>
            </a:solidFill>
            <a:prstDash val="solid"/>
            <a:tailEnd type="arrow"/>
          </a:ln>
        </p:spPr>
      </p:cxnSp>
      <p:cxnSp>
        <p:nvCxnSpPr>
          <p:cNvPr id="18" name="Straight Arrow Connector 17"/>
          <p:cNvCxnSpPr>
            <a:stCxn id="8" idx="2"/>
            <a:endCxn id="13" idx="0"/>
          </p:cNvCxnSpPr>
          <p:nvPr/>
        </p:nvCxnSpPr>
        <p:spPr>
          <a:xfrm>
            <a:off x="4013280" y="4650479"/>
            <a:ext cx="1434240" cy="1037161"/>
          </a:xfrm>
          <a:prstGeom prst="straightConnector1">
            <a:avLst/>
          </a:prstGeom>
          <a:noFill/>
          <a:ln w="18000">
            <a:solidFill>
              <a:srgbClr val="800080"/>
            </a:solidFill>
            <a:prstDash val="solid"/>
            <a:tailEnd type="arrow"/>
          </a:ln>
        </p:spPr>
      </p:cxnSp>
      <p:sp>
        <p:nvSpPr>
          <p:cNvPr id="19" name="TextBox 18"/>
          <p:cNvSpPr txBox="1"/>
          <p:nvPr/>
        </p:nvSpPr>
        <p:spPr>
          <a:xfrm>
            <a:off x="7016760" y="3888000"/>
            <a:ext cx="153576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Mono" pitchFamily="49"/>
                <a:ea typeface="WenQuanYi Micro Hei" pitchFamily="2"/>
                <a:cs typeface="Lohit Devanagari" pitchFamily="2"/>
              </a:rPr>
              <a:t>{:f}</a:t>
            </a:r>
          </a:p>
        </p:txBody>
      </p:sp>
      <p:sp>
        <p:nvSpPr>
          <p:cNvPr id="20" name="TextBox 19"/>
          <p:cNvSpPr txBox="1"/>
          <p:nvPr/>
        </p:nvSpPr>
        <p:spPr>
          <a:xfrm>
            <a:off x="7016760" y="5688360"/>
            <a:ext cx="2267280" cy="76283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00FF"/>
                </a:solidFill>
                <a:latin typeface="Liberation Mono" pitchFamily="49"/>
                <a:ea typeface="WenQuanYi Micro Hei" pitchFamily="2"/>
                <a:cs typeface="Lohit Devanagari" pitchFamily="2"/>
              </a:rPr>
              <a:t>{:.6f}</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name="page426">
    <p:spTree>
      <p:nvGrpSpPr>
        <p:cNvPr id="1" name=""/>
        <p:cNvGrpSpPr/>
        <p:nvPr/>
      </p:nvGrpSpPr>
      <p:grpSpPr>
        <a:xfrm>
          <a:off x="0" y="0"/>
          <a:ext cx="0" cy="0"/>
          <a:chOff x="0" y="0"/>
          <a:chExt cx="0" cy="0"/>
        </a:xfrm>
      </p:grpSpPr>
      <p:sp>
        <p:nvSpPr>
          <p:cNvPr id="59" name="Slide Number Placeholder 1"/>
          <p:cNvSpPr>
            <a:spLocks noGrp="1"/>
          </p:cNvSpPr>
          <p:nvPr>
            <p:ph type="sldNum" sz="quarter" idx="10"/>
          </p:nvPr>
        </p:nvSpPr>
        <p:spPr/>
        <p:txBody>
          <a:bodyPr/>
          <a:lstStyle/>
          <a:p>
            <a:pPr lvl="0"/>
            <a:fld id="{9E187DBF-A09A-48FD-BF65-512594DAF654}" type="slidenum">
              <a:t>426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Ordering and repeats </a:t>
            </a:r>
            <a:r>
              <a:rPr lang="en-GB">
                <a:latin typeface="Liberation Sans" pitchFamily="34"/>
              </a:rPr>
              <a:t>―</a:t>
            </a:r>
            <a:r>
              <a:rPr lang="en-GB"/>
              <a:t> 1</a:t>
            </a:r>
          </a:p>
        </p:txBody>
      </p:sp>
      <p:sp>
        <p:nvSpPr>
          <p:cNvPr id="3" name="TextBox 2"/>
          <p:cNvSpPr txBox="1"/>
          <p:nvPr/>
        </p:nvSpPr>
        <p:spPr>
          <a:xfrm>
            <a:off x="502200" y="20872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502200" y="280728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p>
        </p:txBody>
      </p:sp>
      <p:sp>
        <p:nvSpPr>
          <p:cNvPr id="5" name="TextBox 4"/>
          <p:cNvSpPr txBox="1"/>
          <p:nvPr/>
        </p:nvSpPr>
        <p:spPr>
          <a:xfrm>
            <a:off x="1233720" y="208728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'X</a:t>
            </a:r>
          </a:p>
        </p:txBody>
      </p:sp>
      <p:sp>
        <p:nvSpPr>
          <p:cNvPr id="6" name="TextBox 5"/>
          <p:cNvSpPr txBox="1"/>
          <p:nvPr/>
        </p:nvSpPr>
        <p:spPr>
          <a:xfrm>
            <a:off x="8914680" y="20872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8183160" y="208728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0080"/>
                </a:solidFill>
                <a:latin typeface="Liberation Mono" pitchFamily="49"/>
                <a:ea typeface="WenQuanYi Micro Hei" pitchFamily="2"/>
                <a:cs typeface="Lohit Devanagari" pitchFamily="2"/>
              </a:rPr>
              <a:t>1.23</a:t>
            </a:r>
          </a:p>
        </p:txBody>
      </p:sp>
      <p:sp>
        <p:nvSpPr>
          <p:cNvPr id="8" name="TextBox 7"/>
          <p:cNvSpPr txBox="1"/>
          <p:nvPr/>
        </p:nvSpPr>
        <p:spPr>
          <a:xfrm>
            <a:off x="7268760" y="208728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8000"/>
                </a:solidFill>
                <a:latin typeface="Liberation Mono" pitchFamily="49"/>
                <a:ea typeface="WenQuanYi Micro Hei" pitchFamily="2"/>
                <a:cs typeface="Lohit Devanagari" pitchFamily="2"/>
              </a:rPr>
              <a:t>123</a:t>
            </a:r>
            <a:r>
              <a:rPr lang="en-GB" sz="2400" b="1" i="0" u="none" strike="noStrike" kern="1200">
                <a:ln>
                  <a:noFill/>
                </a:ln>
                <a:latin typeface="Liberation Mono" pitchFamily="49"/>
                <a:ea typeface="WenQuanYi Micro Hei" pitchFamily="2"/>
                <a:cs typeface="Lohit Devanagari" pitchFamily="2"/>
              </a:rPr>
              <a:t>,</a:t>
            </a:r>
          </a:p>
        </p:txBody>
      </p:sp>
      <p:sp>
        <p:nvSpPr>
          <p:cNvPr id="9" name="TextBox 8"/>
          <p:cNvSpPr txBox="1"/>
          <p:nvPr/>
        </p:nvSpPr>
        <p:spPr>
          <a:xfrm>
            <a:off x="5988600" y="208728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800000"/>
                </a:solidFill>
                <a:latin typeface="Liberation Mono" pitchFamily="49"/>
                <a:ea typeface="WenQuanYi Micro Hei" pitchFamily="2"/>
                <a:cs typeface="Lohit Devanagari" pitchFamily="2"/>
              </a:rPr>
              <a:t>'abc'</a:t>
            </a:r>
            <a:r>
              <a:rPr lang="en-GB" sz="2400" b="1" i="0" u="none" strike="noStrike" kern="1200">
                <a:ln>
                  <a:noFill/>
                </a:ln>
                <a:latin typeface="Liberation Mono" pitchFamily="49"/>
                <a:ea typeface="WenQuanYi Micro Hei" pitchFamily="2"/>
                <a:cs typeface="Lohit Devanagari" pitchFamily="2"/>
              </a:rPr>
              <a:t>,</a:t>
            </a:r>
          </a:p>
        </p:txBody>
      </p:sp>
      <p:sp>
        <p:nvSpPr>
          <p:cNvPr id="10" name="TextBox 9"/>
          <p:cNvSpPr txBox="1"/>
          <p:nvPr/>
        </p:nvSpPr>
        <p:spPr>
          <a:xfrm>
            <a:off x="4159800" y="208728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X'.format(</a:t>
            </a:r>
          </a:p>
        </p:txBody>
      </p:sp>
      <p:sp>
        <p:nvSpPr>
          <p:cNvPr id="11" name="TextBox 10"/>
          <p:cNvSpPr txBox="1"/>
          <p:nvPr/>
        </p:nvSpPr>
        <p:spPr>
          <a:xfrm>
            <a:off x="3428280" y="208728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0080"/>
                </a:solidFill>
                <a:latin typeface="Liberation Mono" pitchFamily="49"/>
                <a:ea typeface="WenQuanYi Micro Hei" pitchFamily="2"/>
                <a:cs typeface="Lohit Devanagari" pitchFamily="2"/>
              </a:rPr>
              <a:t>{:f}</a:t>
            </a:r>
          </a:p>
        </p:txBody>
      </p:sp>
      <p:sp>
        <p:nvSpPr>
          <p:cNvPr id="12" name="TextBox 11"/>
          <p:cNvSpPr txBox="1"/>
          <p:nvPr/>
        </p:nvSpPr>
        <p:spPr>
          <a:xfrm>
            <a:off x="3245400" y="20872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X</a:t>
            </a:r>
          </a:p>
        </p:txBody>
      </p:sp>
      <p:sp>
        <p:nvSpPr>
          <p:cNvPr id="13" name="TextBox 12"/>
          <p:cNvSpPr txBox="1"/>
          <p:nvPr/>
        </p:nvSpPr>
        <p:spPr>
          <a:xfrm>
            <a:off x="2513880" y="208728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8000"/>
                </a:solidFill>
                <a:latin typeface="Liberation Mono" pitchFamily="49"/>
                <a:ea typeface="WenQuanYi Micro Hei" pitchFamily="2"/>
                <a:cs typeface="Lohit Devanagari" pitchFamily="2"/>
              </a:rPr>
              <a:t>{:d}</a:t>
            </a:r>
          </a:p>
        </p:txBody>
      </p:sp>
      <p:sp>
        <p:nvSpPr>
          <p:cNvPr id="14" name="TextBox 13"/>
          <p:cNvSpPr txBox="1"/>
          <p:nvPr/>
        </p:nvSpPr>
        <p:spPr>
          <a:xfrm>
            <a:off x="2331000" y="20872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X</a:t>
            </a:r>
          </a:p>
        </p:txBody>
      </p:sp>
      <p:sp>
        <p:nvSpPr>
          <p:cNvPr id="15" name="TextBox 14"/>
          <p:cNvSpPr txBox="1"/>
          <p:nvPr/>
        </p:nvSpPr>
        <p:spPr>
          <a:xfrm>
            <a:off x="1599480" y="208728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800000"/>
                </a:solidFill>
                <a:latin typeface="Liberation Mono" pitchFamily="49"/>
                <a:ea typeface="WenQuanYi Micro Hei" pitchFamily="2"/>
                <a:cs typeface="Lohit Devanagari" pitchFamily="2"/>
              </a:rPr>
              <a:t>{:s}</a:t>
            </a:r>
          </a:p>
        </p:txBody>
      </p:sp>
      <p:sp>
        <p:nvSpPr>
          <p:cNvPr id="16" name="TextBox 15"/>
          <p:cNvSpPr txBox="1"/>
          <p:nvPr/>
        </p:nvSpPr>
        <p:spPr>
          <a:xfrm>
            <a:off x="3794040" y="280728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p>
        </p:txBody>
      </p:sp>
      <p:sp>
        <p:nvSpPr>
          <p:cNvPr id="17" name="TextBox 16"/>
          <p:cNvSpPr txBox="1"/>
          <p:nvPr/>
        </p:nvSpPr>
        <p:spPr>
          <a:xfrm>
            <a:off x="2331000" y="280728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1.230000</a:t>
            </a:r>
          </a:p>
        </p:txBody>
      </p:sp>
      <p:sp>
        <p:nvSpPr>
          <p:cNvPr id="18" name="TextBox 17"/>
          <p:cNvSpPr txBox="1"/>
          <p:nvPr/>
        </p:nvSpPr>
        <p:spPr>
          <a:xfrm>
            <a:off x="2148120" y="28072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p>
        </p:txBody>
      </p:sp>
      <p:sp>
        <p:nvSpPr>
          <p:cNvPr id="19" name="TextBox 18"/>
          <p:cNvSpPr txBox="1"/>
          <p:nvPr/>
        </p:nvSpPr>
        <p:spPr>
          <a:xfrm>
            <a:off x="1599480" y="28072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123</a:t>
            </a:r>
          </a:p>
        </p:txBody>
      </p:sp>
      <p:sp>
        <p:nvSpPr>
          <p:cNvPr id="20" name="TextBox 19"/>
          <p:cNvSpPr txBox="1"/>
          <p:nvPr/>
        </p:nvSpPr>
        <p:spPr>
          <a:xfrm>
            <a:off x="1416599" y="28072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p>
        </p:txBody>
      </p:sp>
      <p:sp>
        <p:nvSpPr>
          <p:cNvPr id="21" name="TextBox 20"/>
          <p:cNvSpPr txBox="1"/>
          <p:nvPr/>
        </p:nvSpPr>
        <p:spPr>
          <a:xfrm>
            <a:off x="867959" y="28072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abc</a:t>
            </a:r>
          </a:p>
        </p:txBody>
      </p:sp>
      <p:sp>
        <p:nvSpPr>
          <p:cNvPr id="22" name="TextBox 21"/>
          <p:cNvSpPr txBox="1"/>
          <p:nvPr/>
        </p:nvSpPr>
        <p:spPr>
          <a:xfrm>
            <a:off x="1880639" y="154728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0</a:t>
            </a:r>
          </a:p>
        </p:txBody>
      </p:sp>
      <p:sp>
        <p:nvSpPr>
          <p:cNvPr id="23" name="TextBox 22"/>
          <p:cNvSpPr txBox="1"/>
          <p:nvPr/>
        </p:nvSpPr>
        <p:spPr>
          <a:xfrm>
            <a:off x="2795039" y="153864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a:t>
            </a:r>
          </a:p>
        </p:txBody>
      </p:sp>
      <p:sp>
        <p:nvSpPr>
          <p:cNvPr id="24" name="TextBox 23"/>
          <p:cNvSpPr txBox="1"/>
          <p:nvPr/>
        </p:nvSpPr>
        <p:spPr>
          <a:xfrm>
            <a:off x="3709440" y="153000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2</a:t>
            </a:r>
          </a:p>
        </p:txBody>
      </p:sp>
      <p:sp>
        <p:nvSpPr>
          <p:cNvPr id="25" name="TextBox 24"/>
          <p:cNvSpPr txBox="1"/>
          <p:nvPr/>
        </p:nvSpPr>
        <p:spPr>
          <a:xfrm>
            <a:off x="1057680" y="3338639"/>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0</a:t>
            </a:r>
          </a:p>
        </p:txBody>
      </p:sp>
      <p:sp>
        <p:nvSpPr>
          <p:cNvPr id="26" name="TextBox 25"/>
          <p:cNvSpPr txBox="1"/>
          <p:nvPr/>
        </p:nvSpPr>
        <p:spPr>
          <a:xfrm>
            <a:off x="1789200" y="333000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a:t>
            </a:r>
          </a:p>
        </p:txBody>
      </p:sp>
      <p:sp>
        <p:nvSpPr>
          <p:cNvPr id="27" name="TextBox 26"/>
          <p:cNvSpPr txBox="1"/>
          <p:nvPr/>
        </p:nvSpPr>
        <p:spPr>
          <a:xfrm>
            <a:off x="2977920" y="3321359"/>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2</a:t>
            </a:r>
          </a:p>
        </p:txBody>
      </p:sp>
      <p:sp>
        <p:nvSpPr>
          <p:cNvPr id="28" name="TextBox 27"/>
          <p:cNvSpPr txBox="1"/>
          <p:nvPr/>
        </p:nvSpPr>
        <p:spPr>
          <a:xfrm>
            <a:off x="6452640" y="261000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0</a:t>
            </a:r>
          </a:p>
        </p:txBody>
      </p:sp>
      <p:sp>
        <p:nvSpPr>
          <p:cNvPr id="29" name="TextBox 28"/>
          <p:cNvSpPr txBox="1"/>
          <p:nvPr/>
        </p:nvSpPr>
        <p:spPr>
          <a:xfrm>
            <a:off x="7549919" y="260136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a:t>
            </a:r>
          </a:p>
        </p:txBody>
      </p:sp>
      <p:sp>
        <p:nvSpPr>
          <p:cNvPr id="30" name="TextBox 29"/>
          <p:cNvSpPr txBox="1"/>
          <p:nvPr/>
        </p:nvSpPr>
        <p:spPr>
          <a:xfrm>
            <a:off x="8464320" y="259272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2</a:t>
            </a:r>
          </a:p>
        </p:txBody>
      </p:sp>
      <p:sp>
        <p:nvSpPr>
          <p:cNvPr id="31" name="TextBox 30"/>
          <p:cNvSpPr txBox="1"/>
          <p:nvPr/>
        </p:nvSpPr>
        <p:spPr>
          <a:xfrm>
            <a:off x="502200" y="53186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32" name="TextBox 31"/>
          <p:cNvSpPr txBox="1"/>
          <p:nvPr/>
        </p:nvSpPr>
        <p:spPr>
          <a:xfrm>
            <a:off x="1233720" y="531864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'X</a:t>
            </a:r>
          </a:p>
        </p:txBody>
      </p:sp>
      <p:sp>
        <p:nvSpPr>
          <p:cNvPr id="33" name="TextBox 32"/>
          <p:cNvSpPr txBox="1"/>
          <p:nvPr/>
        </p:nvSpPr>
        <p:spPr>
          <a:xfrm>
            <a:off x="9454680" y="53186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34" name="TextBox 33"/>
          <p:cNvSpPr txBox="1"/>
          <p:nvPr/>
        </p:nvSpPr>
        <p:spPr>
          <a:xfrm>
            <a:off x="8723160" y="531864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0080"/>
                </a:solidFill>
                <a:latin typeface="Liberation Mono" pitchFamily="49"/>
                <a:ea typeface="WenQuanYi Micro Hei" pitchFamily="2"/>
                <a:cs typeface="Lohit Devanagari" pitchFamily="2"/>
              </a:rPr>
              <a:t>1.23</a:t>
            </a:r>
          </a:p>
        </p:txBody>
      </p:sp>
      <p:sp>
        <p:nvSpPr>
          <p:cNvPr id="35" name="TextBox 34"/>
          <p:cNvSpPr txBox="1"/>
          <p:nvPr/>
        </p:nvSpPr>
        <p:spPr>
          <a:xfrm>
            <a:off x="7808760" y="531864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8000"/>
                </a:solidFill>
                <a:latin typeface="Liberation Mono" pitchFamily="49"/>
                <a:ea typeface="WenQuanYi Micro Hei" pitchFamily="2"/>
                <a:cs typeface="Lohit Devanagari" pitchFamily="2"/>
              </a:rPr>
              <a:t>123</a:t>
            </a:r>
            <a:r>
              <a:rPr lang="en-GB" sz="2400" b="1" i="0" u="none" strike="noStrike" kern="1200">
                <a:ln>
                  <a:noFill/>
                </a:ln>
                <a:latin typeface="Liberation Mono" pitchFamily="49"/>
                <a:ea typeface="WenQuanYi Micro Hei" pitchFamily="2"/>
                <a:cs typeface="Lohit Devanagari" pitchFamily="2"/>
              </a:rPr>
              <a:t>,</a:t>
            </a:r>
          </a:p>
        </p:txBody>
      </p:sp>
      <p:sp>
        <p:nvSpPr>
          <p:cNvPr id="36" name="TextBox 35"/>
          <p:cNvSpPr txBox="1"/>
          <p:nvPr/>
        </p:nvSpPr>
        <p:spPr>
          <a:xfrm>
            <a:off x="6528600" y="531864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800000"/>
                </a:solidFill>
                <a:latin typeface="Liberation Mono" pitchFamily="49"/>
                <a:ea typeface="WenQuanYi Micro Hei" pitchFamily="2"/>
                <a:cs typeface="Lohit Devanagari" pitchFamily="2"/>
              </a:rPr>
              <a:t>'abc'</a:t>
            </a:r>
            <a:r>
              <a:rPr lang="en-GB" sz="2400" b="1" i="0" u="none" strike="noStrike" kern="1200">
                <a:ln>
                  <a:noFill/>
                </a:ln>
                <a:latin typeface="Liberation Mono" pitchFamily="49"/>
                <a:ea typeface="WenQuanYi Micro Hei" pitchFamily="2"/>
                <a:cs typeface="Lohit Devanagari" pitchFamily="2"/>
              </a:rPr>
              <a:t>,</a:t>
            </a:r>
          </a:p>
        </p:txBody>
      </p:sp>
      <p:sp>
        <p:nvSpPr>
          <p:cNvPr id="37" name="TextBox 36"/>
          <p:cNvSpPr txBox="1"/>
          <p:nvPr/>
        </p:nvSpPr>
        <p:spPr>
          <a:xfrm>
            <a:off x="4699800" y="531864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X'.format(</a:t>
            </a:r>
          </a:p>
        </p:txBody>
      </p:sp>
      <p:sp>
        <p:nvSpPr>
          <p:cNvPr id="38" name="TextBox 37"/>
          <p:cNvSpPr txBox="1"/>
          <p:nvPr/>
        </p:nvSpPr>
        <p:spPr>
          <a:xfrm>
            <a:off x="3788280" y="531864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0080"/>
                </a:solidFill>
                <a:latin typeface="Liberation Mono" pitchFamily="49"/>
                <a:ea typeface="WenQuanYi Micro Hei" pitchFamily="2"/>
                <a:cs typeface="Lohit Devanagari" pitchFamily="2"/>
              </a:rPr>
              <a:t>{2:f}</a:t>
            </a:r>
          </a:p>
        </p:txBody>
      </p:sp>
      <p:sp>
        <p:nvSpPr>
          <p:cNvPr id="39" name="TextBox 38"/>
          <p:cNvSpPr txBox="1"/>
          <p:nvPr/>
        </p:nvSpPr>
        <p:spPr>
          <a:xfrm>
            <a:off x="3605400" y="53186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X</a:t>
            </a:r>
          </a:p>
        </p:txBody>
      </p:sp>
      <p:sp>
        <p:nvSpPr>
          <p:cNvPr id="40" name="TextBox 39"/>
          <p:cNvSpPr txBox="1"/>
          <p:nvPr/>
        </p:nvSpPr>
        <p:spPr>
          <a:xfrm>
            <a:off x="2693880" y="531864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8000"/>
                </a:solidFill>
                <a:latin typeface="Liberation Mono" pitchFamily="49"/>
                <a:ea typeface="WenQuanYi Micro Hei" pitchFamily="2"/>
                <a:cs typeface="Lohit Devanagari" pitchFamily="2"/>
              </a:rPr>
              <a:t>{1:d}</a:t>
            </a:r>
          </a:p>
        </p:txBody>
      </p:sp>
      <p:sp>
        <p:nvSpPr>
          <p:cNvPr id="41" name="TextBox 40"/>
          <p:cNvSpPr txBox="1"/>
          <p:nvPr/>
        </p:nvSpPr>
        <p:spPr>
          <a:xfrm>
            <a:off x="2511000" y="53186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X</a:t>
            </a:r>
          </a:p>
        </p:txBody>
      </p:sp>
      <p:sp>
        <p:nvSpPr>
          <p:cNvPr id="42" name="TextBox 41"/>
          <p:cNvSpPr txBox="1"/>
          <p:nvPr/>
        </p:nvSpPr>
        <p:spPr>
          <a:xfrm>
            <a:off x="1599480" y="531864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800000"/>
                </a:solidFill>
                <a:latin typeface="Liberation Mono" pitchFamily="49"/>
                <a:ea typeface="WenQuanYi Micro Hei" pitchFamily="2"/>
                <a:cs typeface="Lohit Devanagari" pitchFamily="2"/>
              </a:rPr>
              <a:t>{0:s}</a:t>
            </a:r>
          </a:p>
        </p:txBody>
      </p:sp>
      <p:grpSp>
        <p:nvGrpSpPr>
          <p:cNvPr id="43" name="Group 42"/>
          <p:cNvGrpSpPr/>
          <p:nvPr/>
        </p:nvGrpSpPr>
        <p:grpSpPr>
          <a:xfrm>
            <a:off x="502200" y="6038640"/>
            <a:ext cx="3730320" cy="943560"/>
            <a:chOff x="502200" y="6038640"/>
            <a:chExt cx="3730320" cy="943560"/>
          </a:xfrm>
        </p:grpSpPr>
        <p:sp>
          <p:nvSpPr>
            <p:cNvPr id="44" name="TextBox 43"/>
            <p:cNvSpPr txBox="1"/>
            <p:nvPr/>
          </p:nvSpPr>
          <p:spPr>
            <a:xfrm>
              <a:off x="502200" y="603864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p>
          </p:txBody>
        </p:sp>
        <p:sp>
          <p:nvSpPr>
            <p:cNvPr id="45" name="TextBox 44"/>
            <p:cNvSpPr txBox="1"/>
            <p:nvPr/>
          </p:nvSpPr>
          <p:spPr>
            <a:xfrm>
              <a:off x="3794040" y="603864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p>
          </p:txBody>
        </p:sp>
        <p:sp>
          <p:nvSpPr>
            <p:cNvPr id="46" name="TextBox 45"/>
            <p:cNvSpPr txBox="1"/>
            <p:nvPr/>
          </p:nvSpPr>
          <p:spPr>
            <a:xfrm>
              <a:off x="2331000" y="603864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1.230000</a:t>
              </a:r>
            </a:p>
          </p:txBody>
        </p:sp>
        <p:sp>
          <p:nvSpPr>
            <p:cNvPr id="47" name="TextBox 46"/>
            <p:cNvSpPr txBox="1"/>
            <p:nvPr/>
          </p:nvSpPr>
          <p:spPr>
            <a:xfrm>
              <a:off x="2148120" y="60386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p>
          </p:txBody>
        </p:sp>
        <p:sp>
          <p:nvSpPr>
            <p:cNvPr id="48" name="TextBox 47"/>
            <p:cNvSpPr txBox="1"/>
            <p:nvPr/>
          </p:nvSpPr>
          <p:spPr>
            <a:xfrm>
              <a:off x="1599480" y="60386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123</a:t>
              </a:r>
            </a:p>
          </p:txBody>
        </p:sp>
        <p:sp>
          <p:nvSpPr>
            <p:cNvPr id="49" name="TextBox 48"/>
            <p:cNvSpPr txBox="1"/>
            <p:nvPr/>
          </p:nvSpPr>
          <p:spPr>
            <a:xfrm>
              <a:off x="1416599" y="60386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p>
          </p:txBody>
        </p:sp>
        <p:sp>
          <p:nvSpPr>
            <p:cNvPr id="50" name="TextBox 49"/>
            <p:cNvSpPr txBox="1"/>
            <p:nvPr/>
          </p:nvSpPr>
          <p:spPr>
            <a:xfrm>
              <a:off x="867959" y="60386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abc</a:t>
              </a:r>
            </a:p>
          </p:txBody>
        </p:sp>
        <p:sp>
          <p:nvSpPr>
            <p:cNvPr id="51" name="TextBox 50"/>
            <p:cNvSpPr txBox="1"/>
            <p:nvPr/>
          </p:nvSpPr>
          <p:spPr>
            <a:xfrm>
              <a:off x="1057680" y="657000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0</a:t>
              </a:r>
            </a:p>
          </p:txBody>
        </p:sp>
        <p:sp>
          <p:nvSpPr>
            <p:cNvPr id="52" name="TextBox 51"/>
            <p:cNvSpPr txBox="1"/>
            <p:nvPr/>
          </p:nvSpPr>
          <p:spPr>
            <a:xfrm>
              <a:off x="1789200" y="656136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a:t>
              </a:r>
            </a:p>
          </p:txBody>
        </p:sp>
        <p:sp>
          <p:nvSpPr>
            <p:cNvPr id="53" name="TextBox 52"/>
            <p:cNvSpPr txBox="1"/>
            <p:nvPr/>
          </p:nvSpPr>
          <p:spPr>
            <a:xfrm>
              <a:off x="2977920" y="6552719"/>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2</a:t>
              </a:r>
            </a:p>
          </p:txBody>
        </p:sp>
      </p:grpSp>
      <p:sp>
        <p:nvSpPr>
          <p:cNvPr id="54" name="TextBox 53"/>
          <p:cNvSpPr txBox="1"/>
          <p:nvPr/>
        </p:nvSpPr>
        <p:spPr>
          <a:xfrm>
            <a:off x="6992640" y="584136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0</a:t>
            </a:r>
          </a:p>
        </p:txBody>
      </p:sp>
      <p:sp>
        <p:nvSpPr>
          <p:cNvPr id="55" name="TextBox 54"/>
          <p:cNvSpPr txBox="1"/>
          <p:nvPr/>
        </p:nvSpPr>
        <p:spPr>
          <a:xfrm>
            <a:off x="8089919" y="5832719"/>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a:t>
            </a:r>
          </a:p>
        </p:txBody>
      </p:sp>
      <p:sp>
        <p:nvSpPr>
          <p:cNvPr id="56" name="TextBox 55"/>
          <p:cNvSpPr txBox="1"/>
          <p:nvPr/>
        </p:nvSpPr>
        <p:spPr>
          <a:xfrm>
            <a:off x="9004320" y="582408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2</a:t>
            </a:r>
          </a:p>
        </p:txBody>
      </p:sp>
      <p:cxnSp>
        <p:nvCxnSpPr>
          <p:cNvPr id="57" name="Straight Arrow Connector 56"/>
          <p:cNvCxnSpPr/>
          <p:nvPr/>
        </p:nvCxnSpPr>
        <p:spPr>
          <a:xfrm>
            <a:off x="4959360" y="3360960"/>
            <a:ext cx="0" cy="1576440"/>
          </a:xfrm>
          <a:prstGeom prst="straightConnector1">
            <a:avLst/>
          </a:prstGeom>
          <a:noFill/>
          <a:ln w="54000">
            <a:solidFill>
              <a:srgbClr val="800080"/>
            </a:solidFill>
            <a:prstDash val="solid"/>
            <a:tailEnd type="arrow"/>
          </a:ln>
        </p:spPr>
      </p:cxnSp>
      <p:sp>
        <p:nvSpPr>
          <p:cNvPr id="58" name="TextBox 57"/>
          <p:cNvSpPr txBox="1"/>
          <p:nvPr/>
        </p:nvSpPr>
        <p:spPr>
          <a:xfrm>
            <a:off x="5079960" y="3886560"/>
            <a:ext cx="14961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Sans" pitchFamily="18"/>
                <a:ea typeface="WenQuanYi Micro Hei" pitchFamily="2"/>
                <a:cs typeface="Lohit Devanagari" pitchFamily="2"/>
              </a:rPr>
              <a:t>Equivalent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name="page427">
    <p:spTree>
      <p:nvGrpSpPr>
        <p:cNvPr id="1" name=""/>
        <p:cNvGrpSpPr/>
        <p:nvPr/>
      </p:nvGrpSpPr>
      <p:grpSpPr>
        <a:xfrm>
          <a:off x="0" y="0"/>
          <a:ext cx="0" cy="0"/>
          <a:chOff x="0" y="0"/>
          <a:chExt cx="0" cy="0"/>
        </a:xfrm>
      </p:grpSpPr>
      <p:sp>
        <p:nvSpPr>
          <p:cNvPr id="55" name="Slide Number Placeholder 1"/>
          <p:cNvSpPr>
            <a:spLocks noGrp="1"/>
          </p:cNvSpPr>
          <p:nvPr>
            <p:ph type="sldNum" sz="quarter" idx="10"/>
          </p:nvPr>
        </p:nvSpPr>
        <p:spPr/>
        <p:txBody>
          <a:bodyPr/>
          <a:lstStyle/>
          <a:p>
            <a:pPr lvl="0"/>
            <a:fld id="{38790A22-6BF5-4EE5-9F9F-941E41C34A9A}" type="slidenum">
              <a:t>427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Ordering and repeats </a:t>
            </a:r>
            <a:r>
              <a:rPr lang="en-GB">
                <a:latin typeface="Liberation Sans" pitchFamily="34"/>
              </a:rPr>
              <a:t>―</a:t>
            </a:r>
            <a:r>
              <a:rPr lang="en-GB"/>
              <a:t> 2</a:t>
            </a:r>
          </a:p>
        </p:txBody>
      </p:sp>
      <p:sp>
        <p:nvSpPr>
          <p:cNvPr id="3" name="TextBox 2"/>
          <p:cNvSpPr txBox="1"/>
          <p:nvPr/>
        </p:nvSpPr>
        <p:spPr>
          <a:xfrm>
            <a:off x="502200" y="20786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3720" y="207864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'X</a:t>
            </a:r>
          </a:p>
        </p:txBody>
      </p:sp>
      <p:sp>
        <p:nvSpPr>
          <p:cNvPr id="5" name="TextBox 4"/>
          <p:cNvSpPr txBox="1"/>
          <p:nvPr/>
        </p:nvSpPr>
        <p:spPr>
          <a:xfrm>
            <a:off x="9454680" y="20786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6" name="TextBox 5"/>
          <p:cNvSpPr txBox="1"/>
          <p:nvPr/>
        </p:nvSpPr>
        <p:spPr>
          <a:xfrm>
            <a:off x="8723160" y="207864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0080"/>
                </a:solidFill>
                <a:latin typeface="Liberation Mono" pitchFamily="49"/>
                <a:ea typeface="WenQuanYi Micro Hei" pitchFamily="2"/>
                <a:cs typeface="Lohit Devanagari" pitchFamily="2"/>
              </a:rPr>
              <a:t>1.23</a:t>
            </a:r>
          </a:p>
        </p:txBody>
      </p:sp>
      <p:sp>
        <p:nvSpPr>
          <p:cNvPr id="7" name="TextBox 6"/>
          <p:cNvSpPr txBox="1"/>
          <p:nvPr/>
        </p:nvSpPr>
        <p:spPr>
          <a:xfrm>
            <a:off x="7808760" y="207864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8000"/>
                </a:solidFill>
                <a:latin typeface="Liberation Mono" pitchFamily="49"/>
                <a:ea typeface="WenQuanYi Micro Hei" pitchFamily="2"/>
                <a:cs typeface="Lohit Devanagari" pitchFamily="2"/>
              </a:rPr>
              <a:t>123</a:t>
            </a:r>
            <a:r>
              <a:rPr lang="en-GB" sz="2400" b="1" i="0" u="none" strike="noStrike" kern="1200">
                <a:ln>
                  <a:noFill/>
                </a:ln>
                <a:latin typeface="Liberation Mono" pitchFamily="49"/>
                <a:ea typeface="WenQuanYi Micro Hei" pitchFamily="2"/>
                <a:cs typeface="Lohit Devanagari" pitchFamily="2"/>
              </a:rPr>
              <a:t>,</a:t>
            </a:r>
          </a:p>
        </p:txBody>
      </p:sp>
      <p:sp>
        <p:nvSpPr>
          <p:cNvPr id="8" name="TextBox 7"/>
          <p:cNvSpPr txBox="1"/>
          <p:nvPr/>
        </p:nvSpPr>
        <p:spPr>
          <a:xfrm>
            <a:off x="6528600" y="207864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800000"/>
                </a:solidFill>
                <a:latin typeface="Liberation Mono" pitchFamily="49"/>
                <a:ea typeface="WenQuanYi Micro Hei" pitchFamily="2"/>
                <a:cs typeface="Lohit Devanagari" pitchFamily="2"/>
              </a:rPr>
              <a:t>'abc'</a:t>
            </a:r>
            <a:r>
              <a:rPr lang="en-GB" sz="2400" b="1" i="0" u="none" strike="noStrike" kern="1200">
                <a:ln>
                  <a:noFill/>
                </a:ln>
                <a:latin typeface="Liberation Mono" pitchFamily="49"/>
                <a:ea typeface="WenQuanYi Micro Hei" pitchFamily="2"/>
                <a:cs typeface="Lohit Devanagari" pitchFamily="2"/>
              </a:rPr>
              <a:t>,</a:t>
            </a:r>
          </a:p>
        </p:txBody>
      </p:sp>
      <p:sp>
        <p:nvSpPr>
          <p:cNvPr id="9" name="TextBox 8"/>
          <p:cNvSpPr txBox="1"/>
          <p:nvPr/>
        </p:nvSpPr>
        <p:spPr>
          <a:xfrm>
            <a:off x="4699800" y="207864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X'.format(</a:t>
            </a:r>
          </a:p>
        </p:txBody>
      </p:sp>
      <p:sp>
        <p:nvSpPr>
          <p:cNvPr id="10" name="TextBox 9"/>
          <p:cNvSpPr txBox="1"/>
          <p:nvPr/>
        </p:nvSpPr>
        <p:spPr>
          <a:xfrm>
            <a:off x="2708280" y="207864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0080"/>
                </a:solidFill>
                <a:latin typeface="Liberation Mono" pitchFamily="49"/>
                <a:ea typeface="WenQuanYi Micro Hei" pitchFamily="2"/>
                <a:cs typeface="Lohit Devanagari" pitchFamily="2"/>
              </a:rPr>
              <a:t>{2:f}</a:t>
            </a:r>
          </a:p>
        </p:txBody>
      </p:sp>
      <p:sp>
        <p:nvSpPr>
          <p:cNvPr id="11" name="TextBox 10"/>
          <p:cNvSpPr txBox="1"/>
          <p:nvPr/>
        </p:nvSpPr>
        <p:spPr>
          <a:xfrm>
            <a:off x="3605400" y="20786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X</a:t>
            </a:r>
          </a:p>
        </p:txBody>
      </p:sp>
      <p:sp>
        <p:nvSpPr>
          <p:cNvPr id="12" name="TextBox 11"/>
          <p:cNvSpPr txBox="1"/>
          <p:nvPr/>
        </p:nvSpPr>
        <p:spPr>
          <a:xfrm>
            <a:off x="3773880" y="207864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8000"/>
                </a:solidFill>
                <a:latin typeface="Liberation Mono" pitchFamily="49"/>
                <a:ea typeface="WenQuanYi Micro Hei" pitchFamily="2"/>
                <a:cs typeface="Lohit Devanagari" pitchFamily="2"/>
              </a:rPr>
              <a:t>{1:d}</a:t>
            </a:r>
          </a:p>
        </p:txBody>
      </p:sp>
      <p:sp>
        <p:nvSpPr>
          <p:cNvPr id="13" name="TextBox 12"/>
          <p:cNvSpPr txBox="1"/>
          <p:nvPr/>
        </p:nvSpPr>
        <p:spPr>
          <a:xfrm>
            <a:off x="2511000" y="20786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X</a:t>
            </a:r>
          </a:p>
        </p:txBody>
      </p:sp>
      <p:sp>
        <p:nvSpPr>
          <p:cNvPr id="14" name="TextBox 13"/>
          <p:cNvSpPr txBox="1"/>
          <p:nvPr/>
        </p:nvSpPr>
        <p:spPr>
          <a:xfrm>
            <a:off x="1599480" y="207864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800000"/>
                </a:solidFill>
                <a:latin typeface="Liberation Mono" pitchFamily="49"/>
                <a:ea typeface="WenQuanYi Micro Hei" pitchFamily="2"/>
                <a:cs typeface="Lohit Devanagari" pitchFamily="2"/>
              </a:rPr>
              <a:t>{0:s}</a:t>
            </a:r>
          </a:p>
        </p:txBody>
      </p:sp>
      <p:sp>
        <p:nvSpPr>
          <p:cNvPr id="15" name="TextBox 14"/>
          <p:cNvSpPr txBox="1"/>
          <p:nvPr/>
        </p:nvSpPr>
        <p:spPr>
          <a:xfrm>
            <a:off x="502200" y="279864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p>
        </p:txBody>
      </p:sp>
      <p:sp>
        <p:nvSpPr>
          <p:cNvPr id="16" name="TextBox 15"/>
          <p:cNvSpPr txBox="1"/>
          <p:nvPr/>
        </p:nvSpPr>
        <p:spPr>
          <a:xfrm>
            <a:off x="3074040" y="27986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p>
        </p:txBody>
      </p:sp>
      <p:sp>
        <p:nvSpPr>
          <p:cNvPr id="17" name="TextBox 16"/>
          <p:cNvSpPr txBox="1"/>
          <p:nvPr/>
        </p:nvSpPr>
        <p:spPr>
          <a:xfrm>
            <a:off x="1611000" y="279864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1.230000</a:t>
            </a:r>
          </a:p>
        </p:txBody>
      </p:sp>
      <p:sp>
        <p:nvSpPr>
          <p:cNvPr id="18" name="TextBox 17"/>
          <p:cNvSpPr txBox="1"/>
          <p:nvPr/>
        </p:nvSpPr>
        <p:spPr>
          <a:xfrm>
            <a:off x="3804120" y="27986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p>
        </p:txBody>
      </p:sp>
      <p:sp>
        <p:nvSpPr>
          <p:cNvPr id="19" name="TextBox 18"/>
          <p:cNvSpPr txBox="1"/>
          <p:nvPr/>
        </p:nvSpPr>
        <p:spPr>
          <a:xfrm>
            <a:off x="3255479" y="27986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123</a:t>
            </a:r>
          </a:p>
        </p:txBody>
      </p:sp>
      <p:sp>
        <p:nvSpPr>
          <p:cNvPr id="20" name="TextBox 19"/>
          <p:cNvSpPr txBox="1"/>
          <p:nvPr/>
        </p:nvSpPr>
        <p:spPr>
          <a:xfrm>
            <a:off x="1416599" y="27986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p>
        </p:txBody>
      </p:sp>
      <p:sp>
        <p:nvSpPr>
          <p:cNvPr id="21" name="TextBox 20"/>
          <p:cNvSpPr txBox="1"/>
          <p:nvPr/>
        </p:nvSpPr>
        <p:spPr>
          <a:xfrm>
            <a:off x="867959" y="27986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abc</a:t>
            </a:r>
          </a:p>
        </p:txBody>
      </p:sp>
      <p:sp>
        <p:nvSpPr>
          <p:cNvPr id="22" name="TextBox 21"/>
          <p:cNvSpPr txBox="1"/>
          <p:nvPr/>
        </p:nvSpPr>
        <p:spPr>
          <a:xfrm>
            <a:off x="1057680" y="333000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0</a:t>
            </a:r>
          </a:p>
        </p:txBody>
      </p:sp>
      <p:sp>
        <p:nvSpPr>
          <p:cNvPr id="23" name="TextBox 22"/>
          <p:cNvSpPr txBox="1"/>
          <p:nvPr/>
        </p:nvSpPr>
        <p:spPr>
          <a:xfrm>
            <a:off x="3445200" y="3321359"/>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a:t>
            </a:r>
          </a:p>
        </p:txBody>
      </p:sp>
      <p:sp>
        <p:nvSpPr>
          <p:cNvPr id="24" name="TextBox 23"/>
          <p:cNvSpPr txBox="1"/>
          <p:nvPr/>
        </p:nvSpPr>
        <p:spPr>
          <a:xfrm>
            <a:off x="2257920" y="331272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2</a:t>
            </a:r>
          </a:p>
        </p:txBody>
      </p:sp>
      <p:sp>
        <p:nvSpPr>
          <p:cNvPr id="25" name="TextBox 24"/>
          <p:cNvSpPr txBox="1"/>
          <p:nvPr/>
        </p:nvSpPr>
        <p:spPr>
          <a:xfrm>
            <a:off x="6992640" y="260136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0</a:t>
            </a:r>
          </a:p>
        </p:txBody>
      </p:sp>
      <p:sp>
        <p:nvSpPr>
          <p:cNvPr id="26" name="TextBox 25"/>
          <p:cNvSpPr txBox="1"/>
          <p:nvPr/>
        </p:nvSpPr>
        <p:spPr>
          <a:xfrm>
            <a:off x="8089919" y="259272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a:t>
            </a:r>
          </a:p>
        </p:txBody>
      </p:sp>
      <p:sp>
        <p:nvSpPr>
          <p:cNvPr id="27" name="TextBox 26"/>
          <p:cNvSpPr txBox="1"/>
          <p:nvPr/>
        </p:nvSpPr>
        <p:spPr>
          <a:xfrm>
            <a:off x="9004320" y="258408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2</a:t>
            </a:r>
          </a:p>
        </p:txBody>
      </p:sp>
      <p:sp>
        <p:nvSpPr>
          <p:cNvPr id="28" name="TextBox 27"/>
          <p:cNvSpPr txBox="1"/>
          <p:nvPr/>
        </p:nvSpPr>
        <p:spPr>
          <a:xfrm>
            <a:off x="3976919" y="27986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29" name="TextBox 28"/>
          <p:cNvSpPr txBox="1"/>
          <p:nvPr/>
        </p:nvSpPr>
        <p:spPr>
          <a:xfrm>
            <a:off x="502200" y="5319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30" name="TextBox 29"/>
          <p:cNvSpPr txBox="1"/>
          <p:nvPr/>
        </p:nvSpPr>
        <p:spPr>
          <a:xfrm>
            <a:off x="1233720" y="531900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'X</a:t>
            </a:r>
          </a:p>
        </p:txBody>
      </p:sp>
      <p:sp>
        <p:nvSpPr>
          <p:cNvPr id="31" name="TextBox 30"/>
          <p:cNvSpPr txBox="1"/>
          <p:nvPr/>
        </p:nvSpPr>
        <p:spPr>
          <a:xfrm>
            <a:off x="9454680" y="53190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a:t>
            </a:r>
          </a:p>
        </p:txBody>
      </p:sp>
      <p:sp>
        <p:nvSpPr>
          <p:cNvPr id="32" name="TextBox 31"/>
          <p:cNvSpPr txBox="1"/>
          <p:nvPr/>
        </p:nvSpPr>
        <p:spPr>
          <a:xfrm>
            <a:off x="8723160" y="5319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0080"/>
                </a:solidFill>
                <a:latin typeface="Liberation Mono" pitchFamily="49"/>
                <a:ea typeface="WenQuanYi Micro Hei" pitchFamily="2"/>
                <a:cs typeface="Lohit Devanagari" pitchFamily="2"/>
              </a:rPr>
              <a:t>1.23</a:t>
            </a:r>
          </a:p>
        </p:txBody>
      </p:sp>
      <p:sp>
        <p:nvSpPr>
          <p:cNvPr id="33" name="TextBox 32"/>
          <p:cNvSpPr txBox="1"/>
          <p:nvPr/>
        </p:nvSpPr>
        <p:spPr>
          <a:xfrm>
            <a:off x="7808760" y="5319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8000"/>
                </a:solidFill>
                <a:latin typeface="Liberation Mono" pitchFamily="49"/>
                <a:ea typeface="WenQuanYi Micro Hei" pitchFamily="2"/>
                <a:cs typeface="Lohit Devanagari" pitchFamily="2"/>
              </a:rPr>
              <a:t>123</a:t>
            </a:r>
            <a:r>
              <a:rPr lang="en-GB" sz="2400" b="1" i="0" u="none" strike="noStrike" kern="1200">
                <a:ln>
                  <a:noFill/>
                </a:ln>
                <a:latin typeface="Liberation Mono" pitchFamily="49"/>
                <a:ea typeface="WenQuanYi Micro Hei" pitchFamily="2"/>
                <a:cs typeface="Lohit Devanagari" pitchFamily="2"/>
              </a:rPr>
              <a:t>,</a:t>
            </a:r>
          </a:p>
        </p:txBody>
      </p:sp>
      <p:sp>
        <p:nvSpPr>
          <p:cNvPr id="34" name="TextBox 33"/>
          <p:cNvSpPr txBox="1"/>
          <p:nvPr/>
        </p:nvSpPr>
        <p:spPr>
          <a:xfrm>
            <a:off x="6528600" y="5319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800000"/>
                </a:solidFill>
                <a:latin typeface="Liberation Mono" pitchFamily="49"/>
                <a:ea typeface="WenQuanYi Micro Hei" pitchFamily="2"/>
                <a:cs typeface="Lohit Devanagari" pitchFamily="2"/>
              </a:rPr>
              <a:t>'abc'</a:t>
            </a:r>
            <a:r>
              <a:rPr lang="en-GB" sz="2400" b="1" i="0" u="none" strike="noStrike" kern="1200">
                <a:ln>
                  <a:noFill/>
                </a:ln>
                <a:latin typeface="Liberation Mono" pitchFamily="49"/>
                <a:ea typeface="WenQuanYi Micro Hei" pitchFamily="2"/>
                <a:cs typeface="Lohit Devanagari" pitchFamily="2"/>
              </a:rPr>
              <a:t>,</a:t>
            </a:r>
          </a:p>
        </p:txBody>
      </p:sp>
      <p:sp>
        <p:nvSpPr>
          <p:cNvPr id="35" name="TextBox 34"/>
          <p:cNvSpPr txBox="1"/>
          <p:nvPr/>
        </p:nvSpPr>
        <p:spPr>
          <a:xfrm>
            <a:off x="4699800" y="531900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X'.format(</a:t>
            </a:r>
          </a:p>
        </p:txBody>
      </p:sp>
      <p:sp>
        <p:nvSpPr>
          <p:cNvPr id="36" name="TextBox 35"/>
          <p:cNvSpPr txBox="1"/>
          <p:nvPr/>
        </p:nvSpPr>
        <p:spPr>
          <a:xfrm>
            <a:off x="3605400" y="53190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X</a:t>
            </a:r>
          </a:p>
        </p:txBody>
      </p:sp>
      <p:sp>
        <p:nvSpPr>
          <p:cNvPr id="37" name="TextBox 36"/>
          <p:cNvSpPr txBox="1"/>
          <p:nvPr/>
        </p:nvSpPr>
        <p:spPr>
          <a:xfrm>
            <a:off x="2693880" y="5319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8000"/>
                </a:solidFill>
                <a:latin typeface="Liberation Mono" pitchFamily="49"/>
                <a:ea typeface="WenQuanYi Micro Hei" pitchFamily="2"/>
                <a:cs typeface="Lohit Devanagari" pitchFamily="2"/>
              </a:rPr>
              <a:t>{1:d}</a:t>
            </a:r>
          </a:p>
        </p:txBody>
      </p:sp>
      <p:sp>
        <p:nvSpPr>
          <p:cNvPr id="38" name="TextBox 37"/>
          <p:cNvSpPr txBox="1"/>
          <p:nvPr/>
        </p:nvSpPr>
        <p:spPr>
          <a:xfrm>
            <a:off x="2511000" y="53190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X</a:t>
            </a:r>
          </a:p>
        </p:txBody>
      </p:sp>
      <p:sp>
        <p:nvSpPr>
          <p:cNvPr id="39" name="TextBox 38"/>
          <p:cNvSpPr txBox="1"/>
          <p:nvPr/>
        </p:nvSpPr>
        <p:spPr>
          <a:xfrm>
            <a:off x="1599480" y="5319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800000"/>
                </a:solidFill>
                <a:latin typeface="Liberation Mono" pitchFamily="49"/>
                <a:ea typeface="WenQuanYi Micro Hei" pitchFamily="2"/>
                <a:cs typeface="Lohit Devanagari" pitchFamily="2"/>
              </a:rPr>
              <a:t>{0:s}</a:t>
            </a:r>
          </a:p>
        </p:txBody>
      </p:sp>
      <p:sp>
        <p:nvSpPr>
          <p:cNvPr id="40" name="TextBox 39"/>
          <p:cNvSpPr txBox="1"/>
          <p:nvPr/>
        </p:nvSpPr>
        <p:spPr>
          <a:xfrm>
            <a:off x="502200" y="6038999"/>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p>
        </p:txBody>
      </p:sp>
      <p:sp>
        <p:nvSpPr>
          <p:cNvPr id="41" name="TextBox 40"/>
          <p:cNvSpPr txBox="1"/>
          <p:nvPr/>
        </p:nvSpPr>
        <p:spPr>
          <a:xfrm>
            <a:off x="2148120" y="6038999"/>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p>
        </p:txBody>
      </p:sp>
      <p:sp>
        <p:nvSpPr>
          <p:cNvPr id="42" name="TextBox 41"/>
          <p:cNvSpPr txBox="1"/>
          <p:nvPr/>
        </p:nvSpPr>
        <p:spPr>
          <a:xfrm>
            <a:off x="1599480" y="603899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123</a:t>
            </a:r>
          </a:p>
        </p:txBody>
      </p:sp>
      <p:sp>
        <p:nvSpPr>
          <p:cNvPr id="43" name="TextBox 42"/>
          <p:cNvSpPr txBox="1"/>
          <p:nvPr/>
        </p:nvSpPr>
        <p:spPr>
          <a:xfrm>
            <a:off x="1416599" y="6038999"/>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p>
        </p:txBody>
      </p:sp>
      <p:sp>
        <p:nvSpPr>
          <p:cNvPr id="44" name="TextBox 43"/>
          <p:cNvSpPr txBox="1"/>
          <p:nvPr/>
        </p:nvSpPr>
        <p:spPr>
          <a:xfrm>
            <a:off x="867959" y="603899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abc</a:t>
            </a:r>
          </a:p>
        </p:txBody>
      </p:sp>
      <p:sp>
        <p:nvSpPr>
          <p:cNvPr id="45" name="TextBox 44"/>
          <p:cNvSpPr txBox="1"/>
          <p:nvPr/>
        </p:nvSpPr>
        <p:spPr>
          <a:xfrm>
            <a:off x="1057680" y="657036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0</a:t>
            </a:r>
          </a:p>
        </p:txBody>
      </p:sp>
      <p:sp>
        <p:nvSpPr>
          <p:cNvPr id="46" name="TextBox 45"/>
          <p:cNvSpPr txBox="1"/>
          <p:nvPr/>
        </p:nvSpPr>
        <p:spPr>
          <a:xfrm>
            <a:off x="1789200" y="656172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a:t>
            </a:r>
          </a:p>
        </p:txBody>
      </p:sp>
      <p:sp>
        <p:nvSpPr>
          <p:cNvPr id="47" name="TextBox 46"/>
          <p:cNvSpPr txBox="1"/>
          <p:nvPr/>
        </p:nvSpPr>
        <p:spPr>
          <a:xfrm>
            <a:off x="6992640" y="584172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0</a:t>
            </a:r>
          </a:p>
        </p:txBody>
      </p:sp>
      <p:sp>
        <p:nvSpPr>
          <p:cNvPr id="48" name="TextBox 47"/>
          <p:cNvSpPr txBox="1"/>
          <p:nvPr/>
        </p:nvSpPr>
        <p:spPr>
          <a:xfrm>
            <a:off x="8089919" y="583308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a:t>
            </a:r>
          </a:p>
        </p:txBody>
      </p:sp>
      <p:sp>
        <p:nvSpPr>
          <p:cNvPr id="49" name="TextBox 48"/>
          <p:cNvSpPr txBox="1"/>
          <p:nvPr/>
        </p:nvSpPr>
        <p:spPr>
          <a:xfrm>
            <a:off x="9004320" y="582444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2</a:t>
            </a:r>
          </a:p>
        </p:txBody>
      </p:sp>
      <p:sp>
        <p:nvSpPr>
          <p:cNvPr id="50" name="TextBox 49"/>
          <p:cNvSpPr txBox="1"/>
          <p:nvPr/>
        </p:nvSpPr>
        <p:spPr>
          <a:xfrm>
            <a:off x="2904120" y="60386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p>
        </p:txBody>
      </p:sp>
      <p:sp>
        <p:nvSpPr>
          <p:cNvPr id="51" name="TextBox 50"/>
          <p:cNvSpPr txBox="1"/>
          <p:nvPr/>
        </p:nvSpPr>
        <p:spPr>
          <a:xfrm>
            <a:off x="3076919" y="60386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52" name="TextBox 51"/>
          <p:cNvSpPr txBox="1"/>
          <p:nvPr/>
        </p:nvSpPr>
        <p:spPr>
          <a:xfrm>
            <a:off x="3773880" y="5319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8000"/>
                </a:solidFill>
                <a:latin typeface="Liberation Mono" pitchFamily="49"/>
                <a:ea typeface="WenQuanYi Micro Hei" pitchFamily="2"/>
                <a:cs typeface="Lohit Devanagari" pitchFamily="2"/>
              </a:rPr>
              <a:t>{1:d}</a:t>
            </a:r>
          </a:p>
        </p:txBody>
      </p:sp>
      <p:sp>
        <p:nvSpPr>
          <p:cNvPr id="53" name="TextBox 52"/>
          <p:cNvSpPr txBox="1"/>
          <p:nvPr/>
        </p:nvSpPr>
        <p:spPr>
          <a:xfrm>
            <a:off x="2319480" y="603899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123</a:t>
            </a:r>
          </a:p>
        </p:txBody>
      </p:sp>
      <p:sp>
        <p:nvSpPr>
          <p:cNvPr id="54" name="TextBox 53"/>
          <p:cNvSpPr txBox="1"/>
          <p:nvPr/>
        </p:nvSpPr>
        <p:spPr>
          <a:xfrm>
            <a:off x="2500200" y="6553080"/>
            <a:ext cx="241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name="page428">
    <p:spTree>
      <p:nvGrpSpPr>
        <p:cNvPr id="1" name=""/>
        <p:cNvGrpSpPr/>
        <p:nvPr/>
      </p:nvGrpSpPr>
      <p:grpSpPr>
        <a:xfrm>
          <a:off x="0" y="0"/>
          <a:ext cx="0" cy="0"/>
          <a:chOff x="0" y="0"/>
          <a:chExt cx="0" cy="0"/>
        </a:xfrm>
      </p:grpSpPr>
      <p:sp>
        <p:nvSpPr>
          <p:cNvPr id="9" name="Slide Number Placeholder 1"/>
          <p:cNvSpPr>
            <a:spLocks noGrp="1"/>
          </p:cNvSpPr>
          <p:nvPr>
            <p:ph type="sldNum" sz="quarter" idx="10"/>
          </p:nvPr>
        </p:nvSpPr>
        <p:spPr/>
        <p:txBody>
          <a:bodyPr/>
          <a:lstStyle/>
          <a:p>
            <a:pPr lvl="0"/>
            <a:fld id="{5E47861E-FAC8-4A6F-B2CA-36B59010B512}" type="slidenum">
              <a:t>428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Formatting in practice</a:t>
            </a:r>
          </a:p>
        </p:txBody>
      </p:sp>
      <p:sp>
        <p:nvSpPr>
          <p:cNvPr id="3" name="TextBox 2"/>
          <p:cNvSpPr txBox="1"/>
          <p:nvPr/>
        </p:nvSpPr>
        <p:spPr>
          <a:xfrm>
            <a:off x="502560" y="4607279"/>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4" name="TextBox 3"/>
          <p:cNvSpPr txBox="1"/>
          <p:nvPr/>
        </p:nvSpPr>
        <p:spPr>
          <a:xfrm>
            <a:off x="868319" y="4607279"/>
            <a:ext cx="3548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python3 counter4.py</a:t>
            </a:r>
          </a:p>
        </p:txBody>
      </p:sp>
      <p:sp>
        <p:nvSpPr>
          <p:cNvPr id="5" name="TextBox 4"/>
          <p:cNvSpPr txBox="1"/>
          <p:nvPr/>
        </p:nvSpPr>
        <p:spPr>
          <a:xfrm>
            <a:off x="502200" y="5295959"/>
            <a:ext cx="621360" cy="18021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cat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mat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on</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sat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the</a:t>
            </a:r>
          </a:p>
        </p:txBody>
      </p:sp>
      <p:sp>
        <p:nvSpPr>
          <p:cNvPr id="6" name="TextBox 5"/>
          <p:cNvSpPr txBox="1"/>
          <p:nvPr/>
        </p:nvSpPr>
        <p:spPr>
          <a:xfrm>
            <a:off x="1233720" y="5295959"/>
            <a:ext cx="255600" cy="18021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a:t>
            </a:r>
          </a:p>
        </p:txBody>
      </p:sp>
      <p:sp>
        <p:nvSpPr>
          <p:cNvPr id="7" name="TextBox 6"/>
          <p:cNvSpPr txBox="1"/>
          <p:nvPr/>
        </p:nvSpPr>
        <p:spPr>
          <a:xfrm>
            <a:off x="502560" y="1727280"/>
            <a:ext cx="7573680" cy="18021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formatting = '</a:t>
            </a:r>
            <a:r>
              <a:rPr lang="en-GB" sz="2400" b="0" i="0" u="none" strike="noStrike" kern="1200">
                <a:ln>
                  <a:noFill/>
                </a:ln>
                <a:solidFill>
                  <a:srgbClr val="0000FF"/>
                </a:solidFill>
                <a:latin typeface="Liberation Mono" pitchFamily="49"/>
                <a:ea typeface="WenQuanYi Micro Hei" pitchFamily="2"/>
                <a:cs typeface="Lohit Devanagari" pitchFamily="2"/>
              </a:rPr>
              <a:t>{:3}</a:t>
            </a:r>
            <a:r>
              <a:rPr lang="en-GB" sz="2400" b="0" i="0" u="none" strike="noStrike" kern="1200">
                <a:ln>
                  <a:noFill/>
                </a:ln>
                <a:latin typeface="Liberation Mono" pitchFamily="49"/>
                <a:ea typeface="WenQuanYi Micro Hei" pitchFamily="2"/>
                <a:cs typeface="Lohit Devanagari" pitchFamily="2"/>
              </a:rPr>
              <a:t> </a:t>
            </a:r>
            <a:r>
              <a:rPr lang="en-GB" sz="2400" b="0" i="0" u="none" strike="noStrike" kern="1200">
                <a:ln>
                  <a:noFill/>
                </a:ln>
                <a:solidFill>
                  <a:srgbClr val="FF0000"/>
                </a:solidFill>
                <a:latin typeface="Liberation Mono" pitchFamily="49"/>
                <a:ea typeface="WenQuanYi Micro Hei" pitchFamily="2"/>
                <a:cs typeface="Lohit Devanagari" pitchFamily="2"/>
              </a:rPr>
              <a:t>{:1}</a:t>
            </a:r>
            <a:r>
              <a:rPr lang="en-GB" sz="2400" b="0" i="0" u="none" strike="noStrike" kern="1200">
                <a:ln>
                  <a:noFill/>
                </a:ln>
                <a:latin typeface="Liberation Mono" pitchFamily="49"/>
                <a:ea typeface="WenQuanYi Micro Hei" pitchFamily="2"/>
                <a:cs typeface="Lohit Devanagari" pitchFamily="2"/>
              </a:rPr>
              <a:t>'</a:t>
            </a:r>
          </a:p>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for (</a:t>
            </a:r>
            <a:r>
              <a:rPr lang="en-GB" sz="2400" b="0" i="0" u="none" strike="noStrike" kern="1200">
                <a:ln>
                  <a:noFill/>
                </a:ln>
                <a:solidFill>
                  <a:srgbClr val="0000FF"/>
                </a:solidFill>
                <a:latin typeface="Liberation Mono" pitchFamily="49"/>
                <a:ea typeface="WenQuanYi Micro Hei" pitchFamily="2"/>
                <a:cs typeface="Lohit Devanagari" pitchFamily="2"/>
              </a:rPr>
              <a:t>word</a:t>
            </a:r>
            <a:r>
              <a:rPr lang="en-GB" sz="2400" b="0" i="0" u="none" strike="noStrike" kern="1200">
                <a:ln>
                  <a:noFill/>
                </a:ln>
                <a:latin typeface="Liberation Mono" pitchFamily="49"/>
                <a:ea typeface="WenQuanYi Micro Hei" pitchFamily="2"/>
                <a:cs typeface="Lohit Devanagari" pitchFamily="2"/>
              </a:rPr>
              <a:t>, </a:t>
            </a:r>
            <a:r>
              <a:rPr lang="en-GB" sz="2400" b="0" i="0" u="none" strike="noStrike" kern="1200">
                <a:ln>
                  <a:noFill/>
                </a:ln>
                <a:solidFill>
                  <a:srgbClr val="FF0000"/>
                </a:solidFill>
                <a:latin typeface="Liberation Mono" pitchFamily="49"/>
                <a:ea typeface="WenQuanYi Micro Hei" pitchFamily="2"/>
                <a:cs typeface="Lohit Devanagari" pitchFamily="2"/>
              </a:rPr>
              <a:t>number</a:t>
            </a:r>
            <a:r>
              <a:rPr lang="en-GB" sz="2400" b="0" i="0" u="none" strike="noStrike" kern="1200">
                <a:ln>
                  <a:noFill/>
                </a:ln>
                <a:latin typeface="Liberation Mono" pitchFamily="49"/>
                <a:ea typeface="WenQuanYi Micro Hei" pitchFamily="2"/>
                <a:cs typeface="Lohit Devanagari" pitchFamily="2"/>
              </a:rPr>
              <a:t>) in items:</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print(formatting.format(</a:t>
            </a:r>
            <a:r>
              <a:rPr lang="en-GB" sz="2400" b="0" i="0" u="none" strike="noStrike" kern="1200">
                <a:ln>
                  <a:noFill/>
                </a:ln>
                <a:solidFill>
                  <a:srgbClr val="0000FF"/>
                </a:solidFill>
                <a:latin typeface="Liberation Mono" pitchFamily="49"/>
                <a:ea typeface="WenQuanYi Micro Hei" pitchFamily="2"/>
                <a:cs typeface="Lohit Devanagari" pitchFamily="2"/>
              </a:rPr>
              <a:t>word</a:t>
            </a:r>
            <a:r>
              <a:rPr lang="en-GB" sz="2400" b="0" i="0" u="none" strike="noStrike" kern="1200">
                <a:ln>
                  <a:noFill/>
                </a:ln>
                <a:latin typeface="Liberation Mono" pitchFamily="49"/>
                <a:ea typeface="WenQuanYi Micro Hei" pitchFamily="2"/>
                <a:cs typeface="Lohit Devanagari" pitchFamily="2"/>
              </a:rPr>
              <a:t>,</a:t>
            </a:r>
            <a:r>
              <a:rPr lang="en-GB" sz="2400" b="0" i="0" u="none" strike="noStrike" kern="1200">
                <a:ln>
                  <a:noFill/>
                </a:ln>
                <a:solidFill>
                  <a:srgbClr val="FF0000"/>
                </a:solidFill>
                <a:latin typeface="Liberation Mono" pitchFamily="49"/>
                <a:ea typeface="WenQuanYi Micro Hei" pitchFamily="2"/>
                <a:cs typeface="Lohit Devanagari" pitchFamily="2"/>
              </a:rPr>
              <a:t>number</a:t>
            </a:r>
            <a:r>
              <a:rPr lang="en-GB" sz="2400" b="0" i="0" u="none" strike="noStrike" kern="1200">
                <a:ln>
                  <a:noFill/>
                </a:ln>
                <a:latin typeface="Liberation Mono" pitchFamily="49"/>
                <a:ea typeface="WenQuanYi Micro Hei" pitchFamily="2"/>
                <a:cs typeface="Lohit Devanagari" pitchFamily="2"/>
              </a:rPr>
              <a:t>))</a:t>
            </a:r>
          </a:p>
        </p:txBody>
      </p:sp>
      <p:sp>
        <p:nvSpPr>
          <p:cNvPr id="8" name="TextBox 7"/>
          <p:cNvSpPr txBox="1"/>
          <p:nvPr/>
        </p:nvSpPr>
        <p:spPr>
          <a:xfrm>
            <a:off x="502560" y="4607279"/>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name="page429">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pPr lvl="0"/>
            <a:fld id="{1A22D979-F2F7-41E8-8BD4-E4D52D324911}" type="slidenum">
              <a:t>429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Progress</a:t>
            </a:r>
          </a:p>
        </p:txBody>
      </p:sp>
      <p:sp>
        <p:nvSpPr>
          <p:cNvPr id="3" name="TextBox 2"/>
          <p:cNvSpPr txBox="1"/>
          <p:nvPr/>
        </p:nvSpPr>
        <p:spPr>
          <a:xfrm>
            <a:off x="5182200" y="2087640"/>
            <a:ext cx="3548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1" u="none" strike="noStrike" kern="1200">
                <a:ln>
                  <a:noFill/>
                </a:ln>
                <a:solidFill>
                  <a:srgbClr val="00FF00"/>
                </a:solidFill>
                <a:latin typeface="Liberation Mono" pitchFamily="49"/>
                <a:ea typeface="WenQuanYi Micro Hei" pitchFamily="2"/>
                <a:cs typeface="Lohit Devanagari" pitchFamily="2"/>
              </a:rPr>
              <a:t>string</a:t>
            </a:r>
            <a:r>
              <a:rPr lang="en-GB" sz="2400" b="0" i="0" u="none" strike="noStrike" kern="1200">
                <a:ln>
                  <a:noFill/>
                </a:ln>
                <a:solidFill>
                  <a:srgbClr val="0000FF"/>
                </a:solidFill>
                <a:latin typeface="Liberation Mono" pitchFamily="49"/>
                <a:ea typeface="WenQuanYi Micro Hei" pitchFamily="2"/>
                <a:cs typeface="Lohit Devanagari" pitchFamily="2"/>
              </a:rPr>
              <a:t>.format(</a:t>
            </a:r>
            <a:r>
              <a:rPr lang="en-GB" sz="2400" b="0" i="0" u="none" strike="noStrike" kern="1200">
                <a:ln>
                  <a:noFill/>
                </a:ln>
                <a:solidFill>
                  <a:srgbClr val="FF0000"/>
                </a:solidFill>
                <a:latin typeface="Liberation Mono" pitchFamily="49"/>
                <a:ea typeface="WenQuanYi Micro Hei" pitchFamily="2"/>
                <a:cs typeface="Lohit Devanagari" pitchFamily="2"/>
              </a:rPr>
              <a:t>args</a:t>
            </a:r>
            <a:r>
              <a:rPr lang="en-GB" sz="2400" b="0" i="0" u="none" strike="noStrike" kern="1200">
                <a:ln>
                  <a:noFill/>
                </a:ln>
                <a:solidFill>
                  <a:srgbClr val="0000FF"/>
                </a:solidFill>
                <a:latin typeface="Liberation Mono" pitchFamily="49"/>
                <a:ea typeface="WenQuanYi Micro Hei" pitchFamily="2"/>
                <a:cs typeface="Lohit Devanagari" pitchFamily="2"/>
              </a:rPr>
              <a:t>)</a:t>
            </a:r>
          </a:p>
        </p:txBody>
      </p:sp>
      <p:sp>
        <p:nvSpPr>
          <p:cNvPr id="4" name="TextBox 3"/>
          <p:cNvSpPr txBox="1"/>
          <p:nvPr/>
        </p:nvSpPr>
        <p:spPr>
          <a:xfrm>
            <a:off x="502200" y="2087640"/>
            <a:ext cx="1529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Formatting</a:t>
            </a:r>
          </a:p>
        </p:txBody>
      </p:sp>
      <p:sp>
        <p:nvSpPr>
          <p:cNvPr id="5" name="TextBox 4"/>
          <p:cNvSpPr txBox="1"/>
          <p:nvPr/>
        </p:nvSpPr>
        <p:spPr>
          <a:xfrm>
            <a:off x="502200" y="3168000"/>
            <a:ext cx="31237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Numbered parameters</a:t>
            </a:r>
          </a:p>
        </p:txBody>
      </p:sp>
      <p:sp>
        <p:nvSpPr>
          <p:cNvPr id="6" name="TextBox 5"/>
          <p:cNvSpPr txBox="1"/>
          <p:nvPr/>
        </p:nvSpPr>
        <p:spPr>
          <a:xfrm>
            <a:off x="502560" y="4248360"/>
            <a:ext cx="18190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Substitutions</a:t>
            </a:r>
          </a:p>
        </p:txBody>
      </p:sp>
      <p:sp>
        <p:nvSpPr>
          <p:cNvPr id="7" name="TextBox 6"/>
          <p:cNvSpPr txBox="1"/>
          <p:nvPr/>
        </p:nvSpPr>
        <p:spPr>
          <a:xfrm>
            <a:off x="5182200" y="3168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{0}</a:t>
            </a:r>
          </a:p>
        </p:txBody>
      </p:sp>
      <p:sp>
        <p:nvSpPr>
          <p:cNvPr id="8" name="TextBox 7"/>
          <p:cNvSpPr txBox="1"/>
          <p:nvPr/>
        </p:nvSpPr>
        <p:spPr>
          <a:xfrm>
            <a:off x="6262200" y="3168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{1}</a:t>
            </a:r>
          </a:p>
        </p:txBody>
      </p:sp>
      <p:sp>
        <p:nvSpPr>
          <p:cNvPr id="9" name="TextBox 8"/>
          <p:cNvSpPr txBox="1"/>
          <p:nvPr/>
        </p:nvSpPr>
        <p:spPr>
          <a:xfrm>
            <a:off x="7342200" y="316836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{2}</a:t>
            </a:r>
          </a:p>
        </p:txBody>
      </p:sp>
      <p:sp>
        <p:nvSpPr>
          <p:cNvPr id="10" name="TextBox 9"/>
          <p:cNvSpPr txBox="1"/>
          <p:nvPr/>
        </p:nvSpPr>
        <p:spPr>
          <a:xfrm>
            <a:off x="5182200" y="424836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{:&gt;6s}</a:t>
            </a:r>
          </a:p>
        </p:txBody>
      </p:sp>
      <p:sp>
        <p:nvSpPr>
          <p:cNvPr id="11" name="TextBox 10"/>
          <p:cNvSpPr txBox="1"/>
          <p:nvPr/>
        </p:nvSpPr>
        <p:spPr>
          <a:xfrm>
            <a:off x="5182200" y="496836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{:+06d}</a:t>
            </a:r>
          </a:p>
        </p:txBody>
      </p:sp>
      <p:sp>
        <p:nvSpPr>
          <p:cNvPr id="12" name="TextBox 11"/>
          <p:cNvSpPr txBox="1"/>
          <p:nvPr/>
        </p:nvSpPr>
        <p:spPr>
          <a:xfrm>
            <a:off x="5182200" y="568836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{:+012.7f}</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name="page43">
    <p:spTree>
      <p:nvGrpSpPr>
        <p:cNvPr id="1" name=""/>
        <p:cNvGrpSpPr/>
        <p:nvPr/>
      </p:nvGrpSpPr>
      <p:grpSpPr>
        <a:xfrm>
          <a:off x="0" y="0"/>
          <a:ext cx="0" cy="0"/>
          <a:chOff x="0" y="0"/>
          <a:chExt cx="0" cy="0"/>
        </a:xfrm>
      </p:grpSpPr>
      <p:sp>
        <p:nvSpPr>
          <p:cNvPr id="34" name="Slide Number Placeholder 1"/>
          <p:cNvSpPr>
            <a:spLocks noGrp="1"/>
          </p:cNvSpPr>
          <p:nvPr>
            <p:ph type="sldNum" sz="quarter" idx="10"/>
          </p:nvPr>
        </p:nvSpPr>
        <p:spPr/>
        <p:txBody>
          <a:bodyPr/>
          <a:lstStyle/>
          <a:p>
            <a:pPr lvl="0"/>
            <a:fld id="{C7E58E4D-7DCF-4DE7-8D89-B859D8B2118E}" type="slidenum">
              <a:t>43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Attaching names to values</a:t>
            </a:r>
          </a:p>
        </p:txBody>
      </p:sp>
      <p:sp>
        <p:nvSpPr>
          <p:cNvPr id="3" name="Freeform 2"/>
          <p:cNvSpPr/>
          <p:nvPr/>
        </p:nvSpPr>
        <p:spPr>
          <a:xfrm>
            <a:off x="5832000" y="1562760"/>
            <a:ext cx="4031999" cy="129420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t" anchorCtr="0" compatLnSpc="0"/>
          <a:lstStyle/>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message = 'Hello, world!'</a:t>
            </a:r>
          </a:p>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print(message)</a:t>
            </a:r>
          </a:p>
        </p:txBody>
      </p:sp>
      <p:sp>
        <p:nvSpPr>
          <p:cNvPr id="4" name="TextBox 3"/>
          <p:cNvSpPr txBox="1"/>
          <p:nvPr/>
        </p:nvSpPr>
        <p:spPr>
          <a:xfrm>
            <a:off x="8111880" y="285732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hello4.py</a:t>
            </a:r>
          </a:p>
        </p:txBody>
      </p:sp>
      <p:grpSp>
        <p:nvGrpSpPr>
          <p:cNvPr id="5" name="Group 4"/>
          <p:cNvGrpSpPr/>
          <p:nvPr/>
        </p:nvGrpSpPr>
        <p:grpSpPr>
          <a:xfrm>
            <a:off x="3420360" y="6335640"/>
            <a:ext cx="6263640" cy="864000"/>
            <a:chOff x="3420360" y="6335640"/>
            <a:chExt cx="6263640" cy="864000"/>
          </a:xfrm>
        </p:grpSpPr>
        <p:sp>
          <p:nvSpPr>
            <p:cNvPr id="6" name="Freeform 5"/>
            <p:cNvSpPr/>
            <p:nvPr/>
          </p:nvSpPr>
          <p:spPr>
            <a:xfrm>
              <a:off x="3420360" y="6335640"/>
              <a:ext cx="626364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7" name="Freeform 6"/>
            <p:cNvSpPr/>
            <p:nvPr/>
          </p:nvSpPr>
          <p:spPr>
            <a:xfrm>
              <a:off x="4105440" y="6479279"/>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13</a:t>
              </a:r>
            </a:p>
          </p:txBody>
        </p:sp>
        <p:grpSp>
          <p:nvGrpSpPr>
            <p:cNvPr id="8" name="Group 7"/>
            <p:cNvGrpSpPr/>
            <p:nvPr/>
          </p:nvGrpSpPr>
          <p:grpSpPr>
            <a:xfrm>
              <a:off x="4825080" y="6475319"/>
              <a:ext cx="4676040" cy="579960"/>
              <a:chOff x="4825080" y="6475319"/>
              <a:chExt cx="4676040" cy="579960"/>
            </a:xfrm>
          </p:grpSpPr>
          <p:sp>
            <p:nvSpPr>
              <p:cNvPr id="9" name="Freeform 8"/>
              <p:cNvSpPr/>
              <p:nvPr/>
            </p:nvSpPr>
            <p:spPr>
              <a:xfrm>
                <a:off x="5185440" y="647927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a:t>
                </a:r>
              </a:p>
            </p:txBody>
          </p:sp>
          <p:sp>
            <p:nvSpPr>
              <p:cNvPr id="10" name="Freeform 9"/>
              <p:cNvSpPr/>
              <p:nvPr/>
            </p:nvSpPr>
            <p:spPr>
              <a:xfrm>
                <a:off x="5545080" y="647892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11" name="Freeform 10"/>
              <p:cNvSpPr/>
              <p:nvPr/>
            </p:nvSpPr>
            <p:spPr>
              <a:xfrm>
                <a:off x="5904719" y="647855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12" name="Freeform 11"/>
              <p:cNvSpPr/>
              <p:nvPr/>
            </p:nvSpPr>
            <p:spPr>
              <a:xfrm>
                <a:off x="6264360" y="647819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o</a:t>
                </a:r>
              </a:p>
            </p:txBody>
          </p:sp>
          <p:sp>
            <p:nvSpPr>
              <p:cNvPr id="13" name="Freeform 12"/>
              <p:cNvSpPr/>
              <p:nvPr/>
            </p:nvSpPr>
            <p:spPr>
              <a:xfrm>
                <a:off x="6623999" y="647784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4" name="Freeform 13"/>
              <p:cNvSpPr/>
              <p:nvPr/>
            </p:nvSpPr>
            <p:spPr>
              <a:xfrm>
                <a:off x="6983640" y="647747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a:t>
                </a:r>
              </a:p>
            </p:txBody>
          </p:sp>
          <p:sp>
            <p:nvSpPr>
              <p:cNvPr id="15" name="Freeform 14"/>
              <p:cNvSpPr/>
              <p:nvPr/>
            </p:nvSpPr>
            <p:spPr>
              <a:xfrm>
                <a:off x="7343280" y="647711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a:t>
                </a:r>
              </a:p>
            </p:txBody>
          </p:sp>
          <p:sp>
            <p:nvSpPr>
              <p:cNvPr id="16" name="Freeform 15"/>
              <p:cNvSpPr/>
              <p:nvPr/>
            </p:nvSpPr>
            <p:spPr>
              <a:xfrm>
                <a:off x="7702920" y="647676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o</a:t>
                </a:r>
              </a:p>
            </p:txBody>
          </p:sp>
          <p:sp>
            <p:nvSpPr>
              <p:cNvPr id="17" name="Freeform 16"/>
              <p:cNvSpPr/>
              <p:nvPr/>
            </p:nvSpPr>
            <p:spPr>
              <a:xfrm>
                <a:off x="8062560" y="647639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a:t>
                </a:r>
              </a:p>
            </p:txBody>
          </p:sp>
          <p:sp>
            <p:nvSpPr>
              <p:cNvPr id="18" name="Freeform 17"/>
              <p:cNvSpPr/>
              <p:nvPr/>
            </p:nvSpPr>
            <p:spPr>
              <a:xfrm>
                <a:off x="8422200" y="647603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19" name="Freeform 18"/>
              <p:cNvSpPr/>
              <p:nvPr/>
            </p:nvSpPr>
            <p:spPr>
              <a:xfrm>
                <a:off x="8781840" y="647567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a:t>
                </a:r>
              </a:p>
            </p:txBody>
          </p:sp>
          <p:sp>
            <p:nvSpPr>
              <p:cNvPr id="20" name="Freeform 19"/>
              <p:cNvSpPr/>
              <p:nvPr/>
            </p:nvSpPr>
            <p:spPr>
              <a:xfrm>
                <a:off x="9141480" y="647531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21" name="Freeform 20"/>
              <p:cNvSpPr/>
              <p:nvPr/>
            </p:nvSpPr>
            <p:spPr>
              <a:xfrm>
                <a:off x="4825080" y="647892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a:t>
                </a:r>
              </a:p>
            </p:txBody>
          </p:sp>
        </p:grpSp>
      </p:grpSp>
      <p:sp>
        <p:nvSpPr>
          <p:cNvPr id="22" name="Freeform 21"/>
          <p:cNvSpPr/>
          <p:nvPr/>
        </p:nvSpPr>
        <p:spPr>
          <a:xfrm>
            <a:off x="540000" y="6335280"/>
            <a:ext cx="180000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message</a:t>
            </a:r>
          </a:p>
        </p:txBody>
      </p:sp>
      <p:cxnSp>
        <p:nvCxnSpPr>
          <p:cNvPr id="23" name="Elbow Connector 22"/>
          <p:cNvCxnSpPr>
            <a:stCxn id="22" idx="1"/>
          </p:cNvCxnSpPr>
          <p:nvPr/>
        </p:nvCxnSpPr>
        <p:spPr>
          <a:xfrm>
            <a:off x="2340000" y="6767279"/>
            <a:ext cx="1080360" cy="361"/>
          </a:xfrm>
          <a:prstGeom prst="bentConnector3">
            <a:avLst/>
          </a:prstGeom>
          <a:noFill/>
          <a:ln w="18000">
            <a:solidFill>
              <a:srgbClr val="008000"/>
            </a:solidFill>
            <a:prstDash val="solid"/>
            <a:tailEnd type="arrow"/>
          </a:ln>
        </p:spPr>
      </p:cxnSp>
      <p:sp>
        <p:nvSpPr>
          <p:cNvPr id="24" name="Freeform 23"/>
          <p:cNvSpPr/>
          <p:nvPr/>
        </p:nvSpPr>
        <p:spPr>
          <a:xfrm>
            <a:off x="288000" y="6192000"/>
            <a:ext cx="9554400" cy="1152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00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25" name="TextBox 24"/>
          <p:cNvSpPr txBox="1"/>
          <p:nvPr/>
        </p:nvSpPr>
        <p:spPr>
          <a:xfrm>
            <a:off x="576000" y="1562760"/>
            <a:ext cx="14961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“variables”</a:t>
            </a:r>
          </a:p>
        </p:txBody>
      </p:sp>
      <p:sp>
        <p:nvSpPr>
          <p:cNvPr id="26" name="TextBox 25"/>
          <p:cNvSpPr txBox="1"/>
          <p:nvPr/>
        </p:nvSpPr>
        <p:spPr>
          <a:xfrm>
            <a:off x="505799" y="22345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27" name="TextBox 26"/>
          <p:cNvSpPr txBox="1"/>
          <p:nvPr/>
        </p:nvSpPr>
        <p:spPr>
          <a:xfrm>
            <a:off x="1237320" y="2234520"/>
            <a:ext cx="42804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message='Hello, world!</a:t>
            </a:r>
            <a:r>
              <a:rPr lang="en-GB" sz="2400" b="1" i="0" u="none" strike="noStrike" kern="1200">
                <a:ln>
                  <a:noFill/>
                </a:ln>
                <a:solidFill>
                  <a:srgbClr val="000000"/>
                </a:solidFill>
                <a:latin typeface="Liberation Mono" pitchFamily="49"/>
                <a:ea typeface="Liberation Mono" pitchFamily="49"/>
                <a:cs typeface="Liberation Mono" pitchFamily="49"/>
              </a:rPr>
              <a:t>'</a:t>
            </a:r>
          </a:p>
        </p:txBody>
      </p:sp>
      <p:sp>
        <p:nvSpPr>
          <p:cNvPr id="28" name="TextBox 27"/>
          <p:cNvSpPr txBox="1"/>
          <p:nvPr/>
        </p:nvSpPr>
        <p:spPr>
          <a:xfrm>
            <a:off x="505799" y="295451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29" name="TextBox 28"/>
          <p:cNvSpPr txBox="1"/>
          <p:nvPr/>
        </p:nvSpPr>
        <p:spPr>
          <a:xfrm>
            <a:off x="1237320" y="2954519"/>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message</a:t>
            </a:r>
          </a:p>
        </p:txBody>
      </p:sp>
      <p:sp>
        <p:nvSpPr>
          <p:cNvPr id="30" name="TextBox 29"/>
          <p:cNvSpPr txBox="1"/>
          <p:nvPr/>
        </p:nvSpPr>
        <p:spPr>
          <a:xfrm>
            <a:off x="505799" y="3674519"/>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'Hello, world!'</a:t>
            </a:r>
          </a:p>
        </p:txBody>
      </p:sp>
      <p:sp>
        <p:nvSpPr>
          <p:cNvPr id="31" name="TextBox 30"/>
          <p:cNvSpPr txBox="1"/>
          <p:nvPr/>
        </p:nvSpPr>
        <p:spPr>
          <a:xfrm>
            <a:off x="505799" y="43945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32" name="TextBox 31"/>
          <p:cNvSpPr txBox="1"/>
          <p:nvPr/>
        </p:nvSpPr>
        <p:spPr>
          <a:xfrm>
            <a:off x="1237320" y="439452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type(message)</a:t>
            </a:r>
          </a:p>
        </p:txBody>
      </p:sp>
      <p:sp>
        <p:nvSpPr>
          <p:cNvPr id="33" name="TextBox 32"/>
          <p:cNvSpPr txBox="1"/>
          <p:nvPr/>
        </p:nvSpPr>
        <p:spPr>
          <a:xfrm>
            <a:off x="505799" y="511452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Mono" pitchFamily="49"/>
                <a:ea typeface="WenQuanYi Micro Hei" pitchFamily="2"/>
                <a:cs typeface="Lohit Devanagari" pitchFamily="2"/>
              </a:rPr>
              <a:t>&lt;class 'str'&gt;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name="page430">
    <p:spTree>
      <p:nvGrpSpPr>
        <p:cNvPr id="1" name=""/>
        <p:cNvGrpSpPr/>
        <p:nvPr/>
      </p:nvGrpSpPr>
      <p:grpSpPr>
        <a:xfrm>
          <a:off x="0" y="0"/>
          <a:ext cx="0" cy="0"/>
          <a:chOff x="0" y="0"/>
          <a:chExt cx="0" cy="0"/>
        </a:xfrm>
      </p:grpSpPr>
      <p:sp>
        <p:nvSpPr>
          <p:cNvPr id="10" name="Slide Number Placeholder 1"/>
          <p:cNvSpPr>
            <a:spLocks noGrp="1"/>
          </p:cNvSpPr>
          <p:nvPr>
            <p:ph type="sldNum" sz="quarter" idx="10"/>
          </p:nvPr>
        </p:nvSpPr>
        <p:spPr/>
        <p:txBody>
          <a:bodyPr/>
          <a:lstStyle/>
          <a:p>
            <a:pPr lvl="0"/>
            <a:fld id="{E46A1046-C4BD-4861-B5D3-E1850CB091B2}" type="slidenum">
              <a:t>430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Exercise 24</a:t>
            </a:r>
          </a:p>
        </p:txBody>
      </p:sp>
      <p:grpSp>
        <p:nvGrpSpPr>
          <p:cNvPr id="3" name="Group 2"/>
          <p:cNvGrpSpPr/>
          <p:nvPr/>
        </p:nvGrpSpPr>
        <p:grpSpPr>
          <a:xfrm>
            <a:off x="7558199" y="6291720"/>
            <a:ext cx="2250360" cy="871200"/>
            <a:chOff x="7558199" y="6291720"/>
            <a:chExt cx="2250360" cy="871200"/>
          </a:xfrm>
        </p:grpSpPr>
        <p:sp>
          <p:nvSpPr>
            <p:cNvPr id="4" name="TextBox 3"/>
            <p:cNvSpPr txBox="1"/>
            <p:nvPr/>
          </p:nvSpPr>
          <p:spPr>
            <a:xfrm>
              <a:off x="8414640" y="6427080"/>
              <a:ext cx="1393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5 minutes</a:t>
              </a:r>
            </a:p>
          </p:txBody>
        </p:sp>
        <p:pic>
          <p:nvPicPr>
            <p:cNvPr id="5" name="Picture 4"/>
            <p:cNvPicPr>
              <a:picLocks noChangeAspect="1"/>
            </p:cNvPicPr>
            <p:nvPr/>
          </p:nvPicPr>
          <p:blipFill>
            <a:blip r:embed="rId3">
              <a:lum/>
              <a:alphaModFix/>
            </a:blip>
            <a:srcRect/>
            <a:stretch>
              <a:fillRect/>
            </a:stretch>
          </p:blipFill>
          <p:spPr>
            <a:xfrm>
              <a:off x="7558199" y="6291720"/>
              <a:ext cx="871200" cy="871200"/>
            </a:xfrm>
            <a:prstGeom prst="rect">
              <a:avLst/>
            </a:prstGeom>
            <a:noFill/>
            <a:ln>
              <a:noFill/>
            </a:ln>
          </p:spPr>
        </p:pic>
      </p:grpSp>
      <p:sp>
        <p:nvSpPr>
          <p:cNvPr id="6" name="TextBox 5"/>
          <p:cNvSpPr txBox="1"/>
          <p:nvPr/>
        </p:nvSpPr>
        <p:spPr>
          <a:xfrm>
            <a:off x="502560" y="2088360"/>
            <a:ext cx="4173840" cy="7520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Complete </a:t>
            </a:r>
            <a:r>
              <a:rPr lang="en-GB" sz="2400" b="0" i="0" u="none" strike="noStrike" kern="1200">
                <a:ln>
                  <a:noFill/>
                </a:ln>
                <a:solidFill>
                  <a:srgbClr val="0000FF"/>
                </a:solidFill>
                <a:latin typeface="Liberation Sans" pitchFamily="18"/>
                <a:ea typeface="WenQuanYi Micro Hei" pitchFamily="2"/>
                <a:cs typeface="Lohit Devanagari" pitchFamily="2"/>
              </a:rPr>
              <a:t>exercise24.py</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to format the output as shown:</a:t>
            </a:r>
          </a:p>
        </p:txBody>
      </p:sp>
      <p:sp>
        <p:nvSpPr>
          <p:cNvPr id="7" name="TextBox 6"/>
          <p:cNvSpPr txBox="1"/>
          <p:nvPr/>
        </p:nvSpPr>
        <p:spPr>
          <a:xfrm>
            <a:off x="5622840" y="4608000"/>
            <a:ext cx="2634480" cy="11102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Joe          9</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Samantha    45</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Methuselah 969</a:t>
            </a:r>
          </a:p>
        </p:txBody>
      </p:sp>
      <p:sp>
        <p:nvSpPr>
          <p:cNvPr id="8" name="TextBox 7"/>
          <p:cNvSpPr txBox="1"/>
          <p:nvPr/>
        </p:nvSpPr>
        <p:spPr>
          <a:xfrm>
            <a:off x="502200" y="3528000"/>
            <a:ext cx="7758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[(Joe,9), (Samantha,45), (Methuselah,969)]</a:t>
            </a:r>
          </a:p>
        </p:txBody>
      </p:sp>
      <p:cxnSp>
        <p:nvCxnSpPr>
          <p:cNvPr id="9" name="Curved Connector 8"/>
          <p:cNvCxnSpPr>
            <a:stCxn id="8" idx="2"/>
            <a:endCxn id="7" idx="1"/>
          </p:cNvCxnSpPr>
          <p:nvPr/>
        </p:nvCxnSpPr>
        <p:spPr>
          <a:xfrm rot="16200000" flipH="1">
            <a:off x="4393710" y="3933990"/>
            <a:ext cx="1216800" cy="1241460"/>
          </a:xfrm>
          <a:prstGeom prst="curvedConnector2">
            <a:avLst/>
          </a:prstGeom>
          <a:noFill/>
          <a:ln w="18000">
            <a:solidFill>
              <a:srgbClr val="800080"/>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name="page431">
    <p:spTree>
      <p:nvGrpSpPr>
        <p:cNvPr id="1" name=""/>
        <p:cNvGrpSpPr/>
        <p:nvPr/>
      </p:nvGrpSpPr>
      <p:grpSpPr>
        <a:xfrm>
          <a:off x="0" y="0"/>
          <a:ext cx="0" cy="0"/>
          <a:chOff x="0" y="0"/>
          <a:chExt cx="0" cy="0"/>
        </a:xfrm>
      </p:grpSpPr>
      <p:sp>
        <p:nvSpPr>
          <p:cNvPr id="30" name="Slide Number Placeholder 1"/>
          <p:cNvSpPr>
            <a:spLocks noGrp="1"/>
          </p:cNvSpPr>
          <p:nvPr>
            <p:ph type="sldNum" sz="quarter" idx="10"/>
          </p:nvPr>
        </p:nvSpPr>
        <p:spPr/>
        <p:txBody>
          <a:bodyPr/>
          <a:lstStyle/>
          <a:p>
            <a:pPr lvl="0"/>
            <a:fld id="{5D19CF61-12AD-4055-BE74-6BA7809036CB}" type="slidenum">
              <a:t>431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And that's it! (And “it” is a lot!)</a:t>
            </a:r>
          </a:p>
        </p:txBody>
      </p:sp>
      <p:sp>
        <p:nvSpPr>
          <p:cNvPr id="3" name="TextBox 2"/>
          <p:cNvSpPr txBox="1"/>
          <p:nvPr/>
        </p:nvSpPr>
        <p:spPr>
          <a:xfrm>
            <a:off x="324000" y="1827000"/>
            <a:ext cx="6321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Text</a:t>
            </a:r>
          </a:p>
        </p:txBody>
      </p:sp>
      <p:sp>
        <p:nvSpPr>
          <p:cNvPr id="4" name="TextBox 3"/>
          <p:cNvSpPr txBox="1"/>
          <p:nvPr/>
        </p:nvSpPr>
        <p:spPr>
          <a:xfrm>
            <a:off x="324360" y="2367360"/>
            <a:ext cx="1462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Prompting</a:t>
            </a:r>
          </a:p>
        </p:txBody>
      </p:sp>
      <p:sp>
        <p:nvSpPr>
          <p:cNvPr id="5" name="TextBox 4"/>
          <p:cNvSpPr txBox="1"/>
          <p:nvPr/>
        </p:nvSpPr>
        <p:spPr>
          <a:xfrm>
            <a:off x="324720" y="2907720"/>
            <a:ext cx="13100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Numbers</a:t>
            </a:r>
          </a:p>
        </p:txBody>
      </p:sp>
      <p:sp>
        <p:nvSpPr>
          <p:cNvPr id="6" name="TextBox 5"/>
          <p:cNvSpPr txBox="1"/>
          <p:nvPr/>
        </p:nvSpPr>
        <p:spPr>
          <a:xfrm>
            <a:off x="324720" y="3448080"/>
            <a:ext cx="14274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Arithmetic</a:t>
            </a:r>
          </a:p>
        </p:txBody>
      </p:sp>
      <p:sp>
        <p:nvSpPr>
          <p:cNvPr id="7" name="TextBox 6"/>
          <p:cNvSpPr txBox="1"/>
          <p:nvPr/>
        </p:nvSpPr>
        <p:spPr>
          <a:xfrm>
            <a:off x="324720" y="3988440"/>
            <a:ext cx="186947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Comparisons</a:t>
            </a:r>
          </a:p>
        </p:txBody>
      </p:sp>
      <p:sp>
        <p:nvSpPr>
          <p:cNvPr id="8" name="TextBox 7"/>
          <p:cNvSpPr txBox="1"/>
          <p:nvPr/>
        </p:nvSpPr>
        <p:spPr>
          <a:xfrm>
            <a:off x="325080" y="4528800"/>
            <a:ext cx="13438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Booleans</a:t>
            </a:r>
          </a:p>
        </p:txBody>
      </p:sp>
      <p:sp>
        <p:nvSpPr>
          <p:cNvPr id="9" name="TextBox 8"/>
          <p:cNvSpPr txBox="1"/>
          <p:nvPr/>
        </p:nvSpPr>
        <p:spPr>
          <a:xfrm>
            <a:off x="325080" y="5069160"/>
            <a:ext cx="13208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Variables</a:t>
            </a:r>
          </a:p>
        </p:txBody>
      </p:sp>
      <p:sp>
        <p:nvSpPr>
          <p:cNvPr id="10" name="TextBox 9"/>
          <p:cNvSpPr txBox="1"/>
          <p:nvPr/>
        </p:nvSpPr>
        <p:spPr>
          <a:xfrm>
            <a:off x="325080" y="5609520"/>
            <a:ext cx="21909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Deleting names</a:t>
            </a:r>
          </a:p>
        </p:txBody>
      </p:sp>
      <p:sp>
        <p:nvSpPr>
          <p:cNvPr id="11" name="TextBox 10"/>
          <p:cNvSpPr txBox="1"/>
          <p:nvPr/>
        </p:nvSpPr>
        <p:spPr>
          <a:xfrm>
            <a:off x="325080" y="6149879"/>
            <a:ext cx="16318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“while” loop</a:t>
            </a:r>
          </a:p>
        </p:txBody>
      </p:sp>
      <p:sp>
        <p:nvSpPr>
          <p:cNvPr id="12" name="TextBox 11"/>
          <p:cNvSpPr txBox="1"/>
          <p:nvPr/>
        </p:nvSpPr>
        <p:spPr>
          <a:xfrm>
            <a:off x="2845440" y="1830239"/>
            <a:ext cx="10054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“if” test</a:t>
            </a:r>
          </a:p>
        </p:txBody>
      </p:sp>
      <p:sp>
        <p:nvSpPr>
          <p:cNvPr id="13" name="TextBox 12"/>
          <p:cNvSpPr txBox="1"/>
          <p:nvPr/>
        </p:nvSpPr>
        <p:spPr>
          <a:xfrm>
            <a:off x="2845800" y="2370600"/>
            <a:ext cx="22093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Indented blocks</a:t>
            </a:r>
          </a:p>
        </p:txBody>
      </p:sp>
      <p:sp>
        <p:nvSpPr>
          <p:cNvPr id="14" name="TextBox 13"/>
          <p:cNvSpPr txBox="1"/>
          <p:nvPr/>
        </p:nvSpPr>
        <p:spPr>
          <a:xfrm>
            <a:off x="2846160" y="2910960"/>
            <a:ext cx="6991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Lists</a:t>
            </a:r>
          </a:p>
        </p:txBody>
      </p:sp>
      <p:sp>
        <p:nvSpPr>
          <p:cNvPr id="15" name="TextBox 14"/>
          <p:cNvSpPr txBox="1"/>
          <p:nvPr/>
        </p:nvSpPr>
        <p:spPr>
          <a:xfrm>
            <a:off x="2846160" y="3451320"/>
            <a:ext cx="10389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Indices</a:t>
            </a:r>
          </a:p>
        </p:txBody>
      </p:sp>
      <p:sp>
        <p:nvSpPr>
          <p:cNvPr id="16" name="TextBox 15"/>
          <p:cNvSpPr txBox="1"/>
          <p:nvPr/>
        </p:nvSpPr>
        <p:spPr>
          <a:xfrm>
            <a:off x="2846160" y="3991679"/>
            <a:ext cx="22078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Object methods</a:t>
            </a:r>
          </a:p>
        </p:txBody>
      </p:sp>
      <p:sp>
        <p:nvSpPr>
          <p:cNvPr id="17" name="TextBox 16"/>
          <p:cNvSpPr txBox="1"/>
          <p:nvPr/>
        </p:nvSpPr>
        <p:spPr>
          <a:xfrm>
            <a:off x="2846160" y="4532040"/>
            <a:ext cx="16653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Built-in help</a:t>
            </a:r>
          </a:p>
        </p:txBody>
      </p:sp>
      <p:sp>
        <p:nvSpPr>
          <p:cNvPr id="18" name="TextBox 17"/>
          <p:cNvSpPr txBox="1"/>
          <p:nvPr/>
        </p:nvSpPr>
        <p:spPr>
          <a:xfrm>
            <a:off x="2846520" y="5072400"/>
            <a:ext cx="14461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“for” loops</a:t>
            </a:r>
          </a:p>
        </p:txBody>
      </p:sp>
      <p:sp>
        <p:nvSpPr>
          <p:cNvPr id="19" name="TextBox 18"/>
          <p:cNvSpPr txBox="1"/>
          <p:nvPr/>
        </p:nvSpPr>
        <p:spPr>
          <a:xfrm>
            <a:off x="2846880" y="5612760"/>
            <a:ext cx="27738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“Treat it like a list</a:t>
            </a: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Liberation Sans" pitchFamily="34"/>
                <a:cs typeface="Liberation Sans" pitchFamily="34"/>
              </a:rPr>
              <a:t>”</a:t>
            </a:r>
          </a:p>
        </p:txBody>
      </p:sp>
      <p:sp>
        <p:nvSpPr>
          <p:cNvPr id="20" name="TextBox 19"/>
          <p:cNvSpPr txBox="1"/>
          <p:nvPr/>
        </p:nvSpPr>
        <p:spPr>
          <a:xfrm>
            <a:off x="2846880" y="6153120"/>
            <a:ext cx="310103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Values direct/via index</a:t>
            </a:r>
          </a:p>
        </p:txBody>
      </p:sp>
      <p:sp>
        <p:nvSpPr>
          <p:cNvPr id="21" name="TextBox 20"/>
          <p:cNvSpPr txBox="1"/>
          <p:nvPr/>
        </p:nvSpPr>
        <p:spPr>
          <a:xfrm>
            <a:off x="6445440" y="1830600"/>
            <a:ext cx="183599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Reading files</a:t>
            </a:r>
          </a:p>
        </p:txBody>
      </p:sp>
      <p:sp>
        <p:nvSpPr>
          <p:cNvPr id="22" name="TextBox 21"/>
          <p:cNvSpPr txBox="1"/>
          <p:nvPr/>
        </p:nvSpPr>
        <p:spPr>
          <a:xfrm>
            <a:off x="6445799" y="2370960"/>
            <a:ext cx="16423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Writing files</a:t>
            </a:r>
          </a:p>
        </p:txBody>
      </p:sp>
      <p:sp>
        <p:nvSpPr>
          <p:cNvPr id="23" name="TextBox 22"/>
          <p:cNvSpPr txBox="1"/>
          <p:nvPr/>
        </p:nvSpPr>
        <p:spPr>
          <a:xfrm>
            <a:off x="6446160" y="2911679"/>
            <a:ext cx="1393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Functions</a:t>
            </a:r>
          </a:p>
        </p:txBody>
      </p:sp>
      <p:sp>
        <p:nvSpPr>
          <p:cNvPr id="24" name="TextBox 23"/>
          <p:cNvSpPr txBox="1"/>
          <p:nvPr/>
        </p:nvSpPr>
        <p:spPr>
          <a:xfrm>
            <a:off x="6446160" y="3452040"/>
            <a:ext cx="35643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“Structured programming”</a:t>
            </a:r>
          </a:p>
        </p:txBody>
      </p:sp>
      <p:sp>
        <p:nvSpPr>
          <p:cNvPr id="25" name="TextBox 24"/>
          <p:cNvSpPr txBox="1"/>
          <p:nvPr/>
        </p:nvSpPr>
        <p:spPr>
          <a:xfrm>
            <a:off x="6446160" y="3992400"/>
            <a:ext cx="9763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Tuples</a:t>
            </a:r>
          </a:p>
        </p:txBody>
      </p:sp>
      <p:sp>
        <p:nvSpPr>
          <p:cNvPr id="26" name="TextBox 25"/>
          <p:cNvSpPr txBox="1"/>
          <p:nvPr/>
        </p:nvSpPr>
        <p:spPr>
          <a:xfrm>
            <a:off x="6446520" y="4532760"/>
            <a:ext cx="14461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“for” loops</a:t>
            </a:r>
          </a:p>
        </p:txBody>
      </p:sp>
      <p:sp>
        <p:nvSpPr>
          <p:cNvPr id="27" name="TextBox 26"/>
          <p:cNvSpPr txBox="1"/>
          <p:nvPr/>
        </p:nvSpPr>
        <p:spPr>
          <a:xfrm>
            <a:off x="6446879" y="5073120"/>
            <a:ext cx="12247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Modules</a:t>
            </a:r>
          </a:p>
        </p:txBody>
      </p:sp>
      <p:sp>
        <p:nvSpPr>
          <p:cNvPr id="28" name="TextBox 27"/>
          <p:cNvSpPr txBox="1"/>
          <p:nvPr/>
        </p:nvSpPr>
        <p:spPr>
          <a:xfrm>
            <a:off x="6446879" y="5613480"/>
            <a:ext cx="16653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Dictionaries</a:t>
            </a:r>
          </a:p>
        </p:txBody>
      </p:sp>
      <p:sp>
        <p:nvSpPr>
          <p:cNvPr id="29" name="TextBox 28"/>
          <p:cNvSpPr txBox="1"/>
          <p:nvPr/>
        </p:nvSpPr>
        <p:spPr>
          <a:xfrm>
            <a:off x="6447240" y="6153840"/>
            <a:ext cx="1529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Formatting</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name="page432">
    <p:spTree>
      <p:nvGrpSpPr>
        <p:cNvPr id="1" name=""/>
        <p:cNvGrpSpPr/>
        <p:nvPr/>
      </p:nvGrpSpPr>
      <p:grpSpPr>
        <a:xfrm>
          <a:off x="0" y="0"/>
          <a:ext cx="0" cy="0"/>
          <a:chOff x="0" y="0"/>
          <a:chExt cx="0" cy="0"/>
        </a:xfrm>
      </p:grpSpPr>
      <p:sp>
        <p:nvSpPr>
          <p:cNvPr id="5" name="Slide Number Placeholder 1"/>
          <p:cNvSpPr>
            <a:spLocks noGrp="1"/>
          </p:cNvSpPr>
          <p:nvPr>
            <p:ph type="sldNum" sz="quarter" idx="10"/>
          </p:nvPr>
        </p:nvSpPr>
        <p:spPr/>
        <p:txBody>
          <a:bodyPr/>
          <a:lstStyle/>
          <a:p>
            <a:pPr lvl="0"/>
            <a:fld id="{FDD50250-2F0C-4247-8A0F-AED6BCFCC67E}" type="slidenum">
              <a:t>432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But wait! There’s more</a:t>
            </a:r>
            <a:r>
              <a:rPr lang="en-GB">
                <a:latin typeface="Liberation Sans" pitchFamily="34"/>
              </a:rPr>
              <a:t>…</a:t>
            </a:r>
          </a:p>
        </p:txBody>
      </p:sp>
      <p:sp>
        <p:nvSpPr>
          <p:cNvPr id="3" name="TextBox 2"/>
          <p:cNvSpPr txBox="1"/>
          <p:nvPr/>
        </p:nvSpPr>
        <p:spPr>
          <a:xfrm>
            <a:off x="324720" y="2367720"/>
            <a:ext cx="73270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Advanced topics: Self-paced introductions to modules</a:t>
            </a:r>
          </a:p>
        </p:txBody>
      </p:sp>
      <p:sp>
        <p:nvSpPr>
          <p:cNvPr id="4" name="TextBox 3"/>
          <p:cNvSpPr txBox="1"/>
          <p:nvPr/>
        </p:nvSpPr>
        <p:spPr>
          <a:xfrm>
            <a:off x="324720" y="3448080"/>
            <a:ext cx="53946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Object-oriented programming in Python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name="page433">
    <p:spTree>
      <p:nvGrpSpPr>
        <p:cNvPr id="1" name=""/>
        <p:cNvGrpSpPr/>
        <p:nvPr/>
      </p:nvGrpSpPr>
      <p:grpSpPr>
        <a:xfrm>
          <a:off x="0" y="0"/>
          <a:ext cx="0" cy="0"/>
          <a:chOff x="0" y="0"/>
          <a:chExt cx="0" cy="0"/>
        </a:xfrm>
      </p:grpSpPr>
      <p:sp>
        <p:nvSpPr>
          <p:cNvPr id="32" name="Slide Number Placeholder 1"/>
          <p:cNvSpPr>
            <a:spLocks noGrp="1"/>
          </p:cNvSpPr>
          <p:nvPr>
            <p:ph type="sldNum" sz="quarter" idx="10"/>
          </p:nvPr>
        </p:nvSpPr>
        <p:spPr/>
        <p:txBody>
          <a:bodyPr/>
          <a:lstStyle/>
          <a:p>
            <a:pPr lvl="0"/>
            <a:fld id="{BB57C4E1-E9EB-4087-A943-2AE7F71A40D9}" type="slidenum">
              <a:t>433</a:t>
            </a:fld>
            <a:endParaRPr lang="en-GB"/>
          </a:p>
        </p:txBody>
      </p:sp>
      <p:grpSp>
        <p:nvGrpSpPr>
          <p:cNvPr id="2" name="Group 1"/>
          <p:cNvGrpSpPr/>
          <p:nvPr/>
        </p:nvGrpSpPr>
        <p:grpSpPr>
          <a:xfrm>
            <a:off x="324000" y="1827000"/>
            <a:ext cx="9686520" cy="4739040"/>
            <a:chOff x="324000" y="1827000"/>
            <a:chExt cx="9686520" cy="4739040"/>
          </a:xfrm>
        </p:grpSpPr>
        <p:sp>
          <p:nvSpPr>
            <p:cNvPr id="3" name="TextBox 2"/>
            <p:cNvSpPr txBox="1"/>
            <p:nvPr/>
          </p:nvSpPr>
          <p:spPr>
            <a:xfrm>
              <a:off x="324000" y="1827000"/>
              <a:ext cx="6321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Text</a:t>
              </a:r>
            </a:p>
          </p:txBody>
        </p:sp>
        <p:sp>
          <p:nvSpPr>
            <p:cNvPr id="4" name="TextBox 3"/>
            <p:cNvSpPr txBox="1"/>
            <p:nvPr/>
          </p:nvSpPr>
          <p:spPr>
            <a:xfrm>
              <a:off x="324360" y="2367360"/>
              <a:ext cx="1462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Prompting</a:t>
              </a:r>
            </a:p>
          </p:txBody>
        </p:sp>
        <p:sp>
          <p:nvSpPr>
            <p:cNvPr id="5" name="TextBox 4"/>
            <p:cNvSpPr txBox="1"/>
            <p:nvPr/>
          </p:nvSpPr>
          <p:spPr>
            <a:xfrm>
              <a:off x="324720" y="2907720"/>
              <a:ext cx="13100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Numbers</a:t>
              </a:r>
            </a:p>
          </p:txBody>
        </p:sp>
        <p:sp>
          <p:nvSpPr>
            <p:cNvPr id="6" name="TextBox 5"/>
            <p:cNvSpPr txBox="1"/>
            <p:nvPr/>
          </p:nvSpPr>
          <p:spPr>
            <a:xfrm>
              <a:off x="324720" y="3448080"/>
              <a:ext cx="14274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Arithmetic</a:t>
              </a:r>
            </a:p>
          </p:txBody>
        </p:sp>
        <p:sp>
          <p:nvSpPr>
            <p:cNvPr id="7" name="TextBox 6"/>
            <p:cNvSpPr txBox="1"/>
            <p:nvPr/>
          </p:nvSpPr>
          <p:spPr>
            <a:xfrm>
              <a:off x="324720" y="3988440"/>
              <a:ext cx="186947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Comparisons</a:t>
              </a:r>
            </a:p>
          </p:txBody>
        </p:sp>
        <p:sp>
          <p:nvSpPr>
            <p:cNvPr id="8" name="TextBox 7"/>
            <p:cNvSpPr txBox="1"/>
            <p:nvPr/>
          </p:nvSpPr>
          <p:spPr>
            <a:xfrm>
              <a:off x="325080" y="4528800"/>
              <a:ext cx="13438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Booleans</a:t>
              </a:r>
            </a:p>
          </p:txBody>
        </p:sp>
        <p:sp>
          <p:nvSpPr>
            <p:cNvPr id="9" name="TextBox 8"/>
            <p:cNvSpPr txBox="1"/>
            <p:nvPr/>
          </p:nvSpPr>
          <p:spPr>
            <a:xfrm>
              <a:off x="325080" y="5069160"/>
              <a:ext cx="13208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Variables</a:t>
              </a:r>
            </a:p>
          </p:txBody>
        </p:sp>
        <p:sp>
          <p:nvSpPr>
            <p:cNvPr id="10" name="TextBox 9"/>
            <p:cNvSpPr txBox="1"/>
            <p:nvPr/>
          </p:nvSpPr>
          <p:spPr>
            <a:xfrm>
              <a:off x="325080" y="5609520"/>
              <a:ext cx="21909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Deleting names</a:t>
              </a:r>
            </a:p>
          </p:txBody>
        </p:sp>
        <p:sp>
          <p:nvSpPr>
            <p:cNvPr id="11" name="TextBox 10"/>
            <p:cNvSpPr txBox="1"/>
            <p:nvPr/>
          </p:nvSpPr>
          <p:spPr>
            <a:xfrm>
              <a:off x="325080" y="6149879"/>
              <a:ext cx="16318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“while” loop</a:t>
              </a:r>
            </a:p>
          </p:txBody>
        </p:sp>
        <p:sp>
          <p:nvSpPr>
            <p:cNvPr id="12" name="TextBox 11"/>
            <p:cNvSpPr txBox="1"/>
            <p:nvPr/>
          </p:nvSpPr>
          <p:spPr>
            <a:xfrm>
              <a:off x="2845440" y="1830239"/>
              <a:ext cx="10054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“if” test</a:t>
              </a:r>
            </a:p>
          </p:txBody>
        </p:sp>
        <p:sp>
          <p:nvSpPr>
            <p:cNvPr id="13" name="TextBox 12"/>
            <p:cNvSpPr txBox="1"/>
            <p:nvPr/>
          </p:nvSpPr>
          <p:spPr>
            <a:xfrm>
              <a:off x="2845800" y="2370600"/>
              <a:ext cx="22093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Indented blocks</a:t>
              </a:r>
            </a:p>
          </p:txBody>
        </p:sp>
        <p:sp>
          <p:nvSpPr>
            <p:cNvPr id="14" name="TextBox 13"/>
            <p:cNvSpPr txBox="1"/>
            <p:nvPr/>
          </p:nvSpPr>
          <p:spPr>
            <a:xfrm>
              <a:off x="2846160" y="2910960"/>
              <a:ext cx="6991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Lists</a:t>
              </a:r>
            </a:p>
          </p:txBody>
        </p:sp>
        <p:sp>
          <p:nvSpPr>
            <p:cNvPr id="15" name="TextBox 14"/>
            <p:cNvSpPr txBox="1"/>
            <p:nvPr/>
          </p:nvSpPr>
          <p:spPr>
            <a:xfrm>
              <a:off x="2846160" y="3451320"/>
              <a:ext cx="10389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Indices</a:t>
              </a:r>
            </a:p>
          </p:txBody>
        </p:sp>
        <p:sp>
          <p:nvSpPr>
            <p:cNvPr id="16" name="TextBox 15"/>
            <p:cNvSpPr txBox="1"/>
            <p:nvPr/>
          </p:nvSpPr>
          <p:spPr>
            <a:xfrm>
              <a:off x="2846160" y="3991679"/>
              <a:ext cx="22078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Object methods</a:t>
              </a:r>
            </a:p>
          </p:txBody>
        </p:sp>
        <p:sp>
          <p:nvSpPr>
            <p:cNvPr id="17" name="TextBox 16"/>
            <p:cNvSpPr txBox="1"/>
            <p:nvPr/>
          </p:nvSpPr>
          <p:spPr>
            <a:xfrm>
              <a:off x="2846160" y="4532040"/>
              <a:ext cx="16653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Built-in help</a:t>
              </a:r>
            </a:p>
          </p:txBody>
        </p:sp>
        <p:sp>
          <p:nvSpPr>
            <p:cNvPr id="18" name="TextBox 17"/>
            <p:cNvSpPr txBox="1"/>
            <p:nvPr/>
          </p:nvSpPr>
          <p:spPr>
            <a:xfrm>
              <a:off x="2846520" y="5072400"/>
              <a:ext cx="14461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“for” loops</a:t>
              </a:r>
            </a:p>
          </p:txBody>
        </p:sp>
        <p:sp>
          <p:nvSpPr>
            <p:cNvPr id="19" name="TextBox 18"/>
            <p:cNvSpPr txBox="1"/>
            <p:nvPr/>
          </p:nvSpPr>
          <p:spPr>
            <a:xfrm>
              <a:off x="2846880" y="5612760"/>
              <a:ext cx="27738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“Treat it like a list</a:t>
              </a:r>
              <a:r>
                <a:rPr lang="en-GB" sz="2400" b="0" i="0" u="none" strike="noStrike" kern="1200">
                  <a:ln>
                    <a:noFill/>
                  </a:ln>
                  <a:solidFill>
                    <a:srgbClr val="C0C0C0"/>
                  </a:solidFill>
                  <a:latin typeface="Liberation Sans" pitchFamily="34"/>
                  <a:ea typeface="Liberation Sans" pitchFamily="34"/>
                  <a:cs typeface="Liberation Sans" pitchFamily="34"/>
                </a:rPr>
                <a:t>…</a:t>
              </a:r>
              <a:r>
                <a:rPr lang="en-GB" sz="2400" b="0" i="0" u="none" strike="noStrike" kern="1200">
                  <a:ln>
                    <a:noFill/>
                  </a:ln>
                  <a:solidFill>
                    <a:srgbClr val="C0C0C0"/>
                  </a:solidFill>
                  <a:latin typeface="Liberation Sans" pitchFamily="18"/>
                  <a:ea typeface="Liberation Sans" pitchFamily="34"/>
                  <a:cs typeface="Liberation Sans" pitchFamily="34"/>
                </a:rPr>
                <a:t>”</a:t>
              </a:r>
            </a:p>
          </p:txBody>
        </p:sp>
        <p:sp>
          <p:nvSpPr>
            <p:cNvPr id="20" name="TextBox 19"/>
            <p:cNvSpPr txBox="1"/>
            <p:nvPr/>
          </p:nvSpPr>
          <p:spPr>
            <a:xfrm>
              <a:off x="2846880" y="6153120"/>
              <a:ext cx="310103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Values direct/via index</a:t>
              </a:r>
            </a:p>
          </p:txBody>
        </p:sp>
        <p:sp>
          <p:nvSpPr>
            <p:cNvPr id="21" name="TextBox 20"/>
            <p:cNvSpPr txBox="1"/>
            <p:nvPr/>
          </p:nvSpPr>
          <p:spPr>
            <a:xfrm>
              <a:off x="6445440" y="1830600"/>
              <a:ext cx="183599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Reading files</a:t>
              </a:r>
            </a:p>
          </p:txBody>
        </p:sp>
        <p:sp>
          <p:nvSpPr>
            <p:cNvPr id="22" name="TextBox 21"/>
            <p:cNvSpPr txBox="1"/>
            <p:nvPr/>
          </p:nvSpPr>
          <p:spPr>
            <a:xfrm>
              <a:off x="6445799" y="2370960"/>
              <a:ext cx="16423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Writing files</a:t>
              </a:r>
            </a:p>
          </p:txBody>
        </p:sp>
        <p:sp>
          <p:nvSpPr>
            <p:cNvPr id="23" name="TextBox 22"/>
            <p:cNvSpPr txBox="1"/>
            <p:nvPr/>
          </p:nvSpPr>
          <p:spPr>
            <a:xfrm>
              <a:off x="6446160" y="2911679"/>
              <a:ext cx="1393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Functions</a:t>
              </a:r>
            </a:p>
          </p:txBody>
        </p:sp>
        <p:sp>
          <p:nvSpPr>
            <p:cNvPr id="24" name="TextBox 23"/>
            <p:cNvSpPr txBox="1"/>
            <p:nvPr/>
          </p:nvSpPr>
          <p:spPr>
            <a:xfrm>
              <a:off x="6446160" y="3452040"/>
              <a:ext cx="35643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“Structured programming”</a:t>
              </a:r>
            </a:p>
          </p:txBody>
        </p:sp>
        <p:sp>
          <p:nvSpPr>
            <p:cNvPr id="25" name="TextBox 24"/>
            <p:cNvSpPr txBox="1"/>
            <p:nvPr/>
          </p:nvSpPr>
          <p:spPr>
            <a:xfrm>
              <a:off x="6446160" y="3992400"/>
              <a:ext cx="9763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Tuples</a:t>
              </a:r>
            </a:p>
          </p:txBody>
        </p:sp>
        <p:sp>
          <p:nvSpPr>
            <p:cNvPr id="26" name="TextBox 25"/>
            <p:cNvSpPr txBox="1"/>
            <p:nvPr/>
          </p:nvSpPr>
          <p:spPr>
            <a:xfrm>
              <a:off x="6446520" y="4532760"/>
              <a:ext cx="14461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“for” loops</a:t>
              </a:r>
            </a:p>
          </p:txBody>
        </p:sp>
        <p:sp>
          <p:nvSpPr>
            <p:cNvPr id="27" name="TextBox 26"/>
            <p:cNvSpPr txBox="1"/>
            <p:nvPr/>
          </p:nvSpPr>
          <p:spPr>
            <a:xfrm>
              <a:off x="6446879" y="5073120"/>
              <a:ext cx="12247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Modules</a:t>
              </a:r>
            </a:p>
          </p:txBody>
        </p:sp>
        <p:sp>
          <p:nvSpPr>
            <p:cNvPr id="28" name="TextBox 27"/>
            <p:cNvSpPr txBox="1"/>
            <p:nvPr/>
          </p:nvSpPr>
          <p:spPr>
            <a:xfrm>
              <a:off x="6446879" y="5613480"/>
              <a:ext cx="16653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Dictionaries</a:t>
              </a:r>
            </a:p>
          </p:txBody>
        </p:sp>
        <p:sp>
          <p:nvSpPr>
            <p:cNvPr id="29" name="TextBox 28"/>
            <p:cNvSpPr txBox="1"/>
            <p:nvPr/>
          </p:nvSpPr>
          <p:spPr>
            <a:xfrm>
              <a:off x="6447240" y="6153840"/>
              <a:ext cx="1529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C0C0C0"/>
                  </a:solidFill>
                  <a:latin typeface="Liberation Sans" pitchFamily="18"/>
                  <a:ea typeface="WenQuanYi Micro Hei" pitchFamily="2"/>
                  <a:cs typeface="Lohit Devanagari" pitchFamily="2"/>
                </a:rPr>
                <a:t>Formatting</a:t>
              </a:r>
            </a:p>
          </p:txBody>
        </p:sp>
      </p:grpSp>
      <p:sp>
        <p:nvSpPr>
          <p:cNvPr id="30" name="Title 29"/>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Congratulations!</a:t>
            </a:r>
          </a:p>
        </p:txBody>
      </p:sp>
      <p:pic>
        <p:nvPicPr>
          <p:cNvPr id="31" name="Picture 30"/>
          <p:cNvPicPr>
            <a:picLocks noChangeAspect="1"/>
          </p:cNvPicPr>
          <p:nvPr/>
        </p:nvPicPr>
        <p:blipFill>
          <a:blip r:embed="rId3">
            <a:lum/>
            <a:alphaModFix/>
          </a:blip>
          <a:srcRect/>
          <a:stretch>
            <a:fillRect/>
          </a:stretch>
        </p:blipFill>
        <p:spPr>
          <a:xfrm>
            <a:off x="216720" y="2379960"/>
            <a:ext cx="9646560" cy="28004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name="page44">
    <p:spTree>
      <p:nvGrpSpPr>
        <p:cNvPr id="1" name=""/>
        <p:cNvGrpSpPr/>
        <p:nvPr/>
      </p:nvGrpSpPr>
      <p:grpSpPr>
        <a:xfrm>
          <a:off x="0" y="0"/>
          <a:ext cx="0" cy="0"/>
          <a:chOff x="0" y="0"/>
          <a:chExt cx="0" cy="0"/>
        </a:xfrm>
      </p:grpSpPr>
      <p:sp>
        <p:nvSpPr>
          <p:cNvPr id="33" name="Slide Number Placeholder 1"/>
          <p:cNvSpPr>
            <a:spLocks noGrp="1"/>
          </p:cNvSpPr>
          <p:nvPr>
            <p:ph type="sldNum" sz="quarter" idx="10"/>
          </p:nvPr>
        </p:nvSpPr>
        <p:spPr/>
        <p:txBody>
          <a:bodyPr/>
          <a:lstStyle/>
          <a:p>
            <a:pPr lvl="0"/>
            <a:fld id="{6A826B8B-641C-4E30-A075-DC56097CFACC}" type="slidenum">
              <a:t>44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Attaching names to values</a:t>
            </a:r>
          </a:p>
        </p:txBody>
      </p:sp>
      <p:sp>
        <p:nvSpPr>
          <p:cNvPr id="3" name="Freeform 2"/>
          <p:cNvSpPr/>
          <p:nvPr/>
        </p:nvSpPr>
        <p:spPr>
          <a:xfrm>
            <a:off x="5832000" y="1562760"/>
            <a:ext cx="4031999" cy="129420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t" anchorCtr="0" compatLnSpc="0"/>
          <a:lstStyle/>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message = 'Hello, world!'</a:t>
            </a:r>
          </a:p>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print(message)</a:t>
            </a:r>
          </a:p>
        </p:txBody>
      </p:sp>
      <p:sp>
        <p:nvSpPr>
          <p:cNvPr id="4" name="TextBox 3"/>
          <p:cNvSpPr txBox="1"/>
          <p:nvPr/>
        </p:nvSpPr>
        <p:spPr>
          <a:xfrm>
            <a:off x="8111880" y="285732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hello4.py</a:t>
            </a:r>
          </a:p>
        </p:txBody>
      </p:sp>
      <p:sp>
        <p:nvSpPr>
          <p:cNvPr id="5" name="Freeform 4"/>
          <p:cNvSpPr/>
          <p:nvPr/>
        </p:nvSpPr>
        <p:spPr>
          <a:xfrm>
            <a:off x="539640" y="5254920"/>
            <a:ext cx="180000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a:t>
            </a:r>
          </a:p>
        </p:txBody>
      </p:sp>
      <p:grpSp>
        <p:nvGrpSpPr>
          <p:cNvPr id="6" name="Group 5"/>
          <p:cNvGrpSpPr/>
          <p:nvPr/>
        </p:nvGrpSpPr>
        <p:grpSpPr>
          <a:xfrm>
            <a:off x="3420000" y="5255280"/>
            <a:ext cx="3168000" cy="864000"/>
            <a:chOff x="3420000" y="5255280"/>
            <a:chExt cx="3168000" cy="864000"/>
          </a:xfrm>
        </p:grpSpPr>
        <p:sp>
          <p:nvSpPr>
            <p:cNvPr id="7" name="Freeform 6"/>
            <p:cNvSpPr/>
            <p:nvPr/>
          </p:nvSpPr>
          <p:spPr>
            <a:xfrm>
              <a:off x="3420000" y="5255280"/>
              <a:ext cx="316800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function</a:t>
              </a:r>
            </a:p>
          </p:txBody>
        </p:sp>
        <p:pic>
          <p:nvPicPr>
            <p:cNvPr id="8" name="Picture 7"/>
            <p:cNvPicPr>
              <a:picLocks noChangeAspect="1"/>
            </p:cNvPicPr>
            <p:nvPr/>
          </p:nvPicPr>
          <p:blipFill>
            <a:blip r:embed="rId3">
              <a:lum/>
              <a:alphaModFix/>
            </a:blip>
            <a:srcRect/>
            <a:stretch>
              <a:fillRect/>
            </a:stretch>
          </p:blipFill>
          <p:spPr>
            <a:xfrm>
              <a:off x="4916880" y="5327279"/>
              <a:ext cx="1465200" cy="720000"/>
            </a:xfrm>
            <a:prstGeom prst="rect">
              <a:avLst/>
            </a:prstGeom>
            <a:noFill/>
            <a:ln>
              <a:noFill/>
            </a:ln>
          </p:spPr>
        </p:pic>
      </p:grpSp>
      <p:cxnSp>
        <p:nvCxnSpPr>
          <p:cNvPr id="9" name="Elbow Connector 8"/>
          <p:cNvCxnSpPr>
            <a:stCxn id="5" idx="1"/>
            <a:endCxn id="7" idx="3"/>
          </p:cNvCxnSpPr>
          <p:nvPr/>
        </p:nvCxnSpPr>
        <p:spPr>
          <a:xfrm>
            <a:off x="2339640" y="5686920"/>
            <a:ext cx="1080360" cy="360"/>
          </a:xfrm>
          <a:prstGeom prst="bentConnector3">
            <a:avLst/>
          </a:prstGeom>
          <a:noFill/>
          <a:ln w="18000">
            <a:solidFill>
              <a:srgbClr val="008000"/>
            </a:solidFill>
            <a:prstDash val="solid"/>
            <a:tailEnd type="arrow"/>
          </a:ln>
        </p:spPr>
      </p:cxnSp>
      <p:grpSp>
        <p:nvGrpSpPr>
          <p:cNvPr id="10" name="Group 9"/>
          <p:cNvGrpSpPr/>
          <p:nvPr/>
        </p:nvGrpSpPr>
        <p:grpSpPr>
          <a:xfrm>
            <a:off x="3411360" y="6326640"/>
            <a:ext cx="6263640" cy="864000"/>
            <a:chOff x="3411360" y="6326640"/>
            <a:chExt cx="6263640" cy="864000"/>
          </a:xfrm>
        </p:grpSpPr>
        <p:sp>
          <p:nvSpPr>
            <p:cNvPr id="11" name="Freeform 10"/>
            <p:cNvSpPr/>
            <p:nvPr/>
          </p:nvSpPr>
          <p:spPr>
            <a:xfrm>
              <a:off x="3411360" y="6326640"/>
              <a:ext cx="626364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12" name="Freeform 11"/>
            <p:cNvSpPr/>
            <p:nvPr/>
          </p:nvSpPr>
          <p:spPr>
            <a:xfrm>
              <a:off x="4096440" y="647028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13</a:t>
              </a:r>
            </a:p>
          </p:txBody>
        </p:sp>
        <p:grpSp>
          <p:nvGrpSpPr>
            <p:cNvPr id="13" name="Group 12"/>
            <p:cNvGrpSpPr/>
            <p:nvPr/>
          </p:nvGrpSpPr>
          <p:grpSpPr>
            <a:xfrm>
              <a:off x="4816080" y="6466319"/>
              <a:ext cx="4676040" cy="579961"/>
              <a:chOff x="4816080" y="6466319"/>
              <a:chExt cx="4676040" cy="579961"/>
            </a:xfrm>
          </p:grpSpPr>
          <p:sp>
            <p:nvSpPr>
              <p:cNvPr id="14" name="Freeform 13"/>
              <p:cNvSpPr/>
              <p:nvPr/>
            </p:nvSpPr>
            <p:spPr>
              <a:xfrm>
                <a:off x="5176440" y="647028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a:t>
                </a:r>
              </a:p>
            </p:txBody>
          </p:sp>
          <p:sp>
            <p:nvSpPr>
              <p:cNvPr id="15" name="Freeform 14"/>
              <p:cNvSpPr/>
              <p:nvPr/>
            </p:nvSpPr>
            <p:spPr>
              <a:xfrm>
                <a:off x="5536080" y="646991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16" name="Freeform 15"/>
              <p:cNvSpPr/>
              <p:nvPr/>
            </p:nvSpPr>
            <p:spPr>
              <a:xfrm>
                <a:off x="5895720" y="646956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17" name="Freeform 16"/>
              <p:cNvSpPr/>
              <p:nvPr/>
            </p:nvSpPr>
            <p:spPr>
              <a:xfrm>
                <a:off x="6255360" y="646920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o</a:t>
                </a:r>
              </a:p>
            </p:txBody>
          </p:sp>
          <p:sp>
            <p:nvSpPr>
              <p:cNvPr id="18" name="Freeform 17"/>
              <p:cNvSpPr/>
              <p:nvPr/>
            </p:nvSpPr>
            <p:spPr>
              <a:xfrm>
                <a:off x="6615000" y="646883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9" name="Freeform 18"/>
              <p:cNvSpPr/>
              <p:nvPr/>
            </p:nvSpPr>
            <p:spPr>
              <a:xfrm>
                <a:off x="6974640" y="646847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a:t>
                </a:r>
              </a:p>
            </p:txBody>
          </p:sp>
          <p:sp>
            <p:nvSpPr>
              <p:cNvPr id="20" name="Freeform 19"/>
              <p:cNvSpPr/>
              <p:nvPr/>
            </p:nvSpPr>
            <p:spPr>
              <a:xfrm>
                <a:off x="7334280" y="646812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w</a:t>
                </a:r>
              </a:p>
            </p:txBody>
          </p:sp>
          <p:sp>
            <p:nvSpPr>
              <p:cNvPr id="21" name="Freeform 20"/>
              <p:cNvSpPr/>
              <p:nvPr/>
            </p:nvSpPr>
            <p:spPr>
              <a:xfrm>
                <a:off x="7693920" y="646775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o</a:t>
                </a:r>
              </a:p>
            </p:txBody>
          </p:sp>
          <p:sp>
            <p:nvSpPr>
              <p:cNvPr id="22" name="Freeform 21"/>
              <p:cNvSpPr/>
              <p:nvPr/>
            </p:nvSpPr>
            <p:spPr>
              <a:xfrm>
                <a:off x="8053560" y="646739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r</a:t>
                </a:r>
              </a:p>
            </p:txBody>
          </p:sp>
          <p:sp>
            <p:nvSpPr>
              <p:cNvPr id="23" name="Freeform 22"/>
              <p:cNvSpPr/>
              <p:nvPr/>
            </p:nvSpPr>
            <p:spPr>
              <a:xfrm>
                <a:off x="8413200" y="646703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a:t>
                </a:r>
              </a:p>
            </p:txBody>
          </p:sp>
          <p:sp>
            <p:nvSpPr>
              <p:cNvPr id="24" name="Freeform 23"/>
              <p:cNvSpPr/>
              <p:nvPr/>
            </p:nvSpPr>
            <p:spPr>
              <a:xfrm>
                <a:off x="8772840" y="646667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a:t>
                </a:r>
              </a:p>
            </p:txBody>
          </p:sp>
          <p:sp>
            <p:nvSpPr>
              <p:cNvPr id="25" name="Freeform 24"/>
              <p:cNvSpPr/>
              <p:nvPr/>
            </p:nvSpPr>
            <p:spPr>
              <a:xfrm>
                <a:off x="9132480" y="646631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26" name="Freeform 25"/>
              <p:cNvSpPr/>
              <p:nvPr/>
            </p:nvSpPr>
            <p:spPr>
              <a:xfrm>
                <a:off x="4816080" y="646991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H</a:t>
                </a:r>
              </a:p>
            </p:txBody>
          </p:sp>
        </p:grpSp>
      </p:grpSp>
      <p:sp>
        <p:nvSpPr>
          <p:cNvPr id="27" name="Freeform 26"/>
          <p:cNvSpPr/>
          <p:nvPr/>
        </p:nvSpPr>
        <p:spPr>
          <a:xfrm>
            <a:off x="531000" y="6326280"/>
            <a:ext cx="180000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message</a:t>
            </a:r>
          </a:p>
        </p:txBody>
      </p:sp>
      <p:cxnSp>
        <p:nvCxnSpPr>
          <p:cNvPr id="28" name="Elbow Connector 27"/>
          <p:cNvCxnSpPr>
            <a:stCxn id="27" idx="1"/>
          </p:cNvCxnSpPr>
          <p:nvPr/>
        </p:nvCxnSpPr>
        <p:spPr>
          <a:xfrm>
            <a:off x="2331000" y="6758280"/>
            <a:ext cx="1080360" cy="360"/>
          </a:xfrm>
          <a:prstGeom prst="bentConnector3">
            <a:avLst/>
          </a:prstGeom>
          <a:noFill/>
          <a:ln w="18000">
            <a:solidFill>
              <a:srgbClr val="008000"/>
            </a:solidFill>
            <a:prstDash val="solid"/>
            <a:tailEnd type="arrow"/>
          </a:ln>
        </p:spPr>
      </p:cxnSp>
      <p:sp>
        <p:nvSpPr>
          <p:cNvPr id="29" name="Freeform 28"/>
          <p:cNvSpPr/>
          <p:nvPr/>
        </p:nvSpPr>
        <p:spPr>
          <a:xfrm>
            <a:off x="410040" y="5112000"/>
            <a:ext cx="9432000" cy="2223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00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30" name="TextBox 29"/>
          <p:cNvSpPr txBox="1"/>
          <p:nvPr/>
        </p:nvSpPr>
        <p:spPr>
          <a:xfrm>
            <a:off x="505799" y="22345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31" name="TextBox 30"/>
          <p:cNvSpPr txBox="1"/>
          <p:nvPr/>
        </p:nvSpPr>
        <p:spPr>
          <a:xfrm>
            <a:off x="1237320" y="223452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type(print)</a:t>
            </a:r>
          </a:p>
        </p:txBody>
      </p:sp>
      <p:sp>
        <p:nvSpPr>
          <p:cNvPr id="32" name="TextBox 31"/>
          <p:cNvSpPr txBox="1"/>
          <p:nvPr/>
        </p:nvSpPr>
        <p:spPr>
          <a:xfrm>
            <a:off x="505799" y="2954519"/>
            <a:ext cx="665927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&lt;class 'builtin_function_or_method'&gt;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name="page45">
    <p:spTree>
      <p:nvGrpSpPr>
        <p:cNvPr id="1" name=""/>
        <p:cNvGrpSpPr/>
        <p:nvPr/>
      </p:nvGrpSpPr>
      <p:grpSpPr>
        <a:xfrm>
          <a:off x="0" y="0"/>
          <a:ext cx="0" cy="0"/>
          <a:chOff x="0" y="0"/>
          <a:chExt cx="0" cy="0"/>
        </a:xfrm>
      </p:grpSpPr>
      <p:sp>
        <p:nvSpPr>
          <p:cNvPr id="18" name="Slide Number Placeholder 1"/>
          <p:cNvSpPr>
            <a:spLocks noGrp="1"/>
          </p:cNvSpPr>
          <p:nvPr>
            <p:ph type="sldNum" sz="quarter" idx="10"/>
          </p:nvPr>
        </p:nvSpPr>
        <p:spPr/>
        <p:txBody>
          <a:bodyPr/>
          <a:lstStyle/>
          <a:p>
            <a:pPr lvl="0"/>
            <a:fld id="{45970372-F90B-45E5-8825-305C719EF60B}" type="slidenum">
              <a:t>45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Reading some text into a script</a:t>
            </a:r>
          </a:p>
        </p:txBody>
      </p:sp>
      <p:sp>
        <p:nvSpPr>
          <p:cNvPr id="3" name="TextBox 2"/>
          <p:cNvSpPr txBox="1"/>
          <p:nvPr/>
        </p:nvSpPr>
        <p:spPr>
          <a:xfrm>
            <a:off x="576000" y="28566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4" name="TextBox 3"/>
          <p:cNvSpPr txBox="1"/>
          <p:nvPr/>
        </p:nvSpPr>
        <p:spPr>
          <a:xfrm>
            <a:off x="941759" y="285660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python3</a:t>
            </a:r>
          </a:p>
        </p:txBody>
      </p:sp>
      <p:sp>
        <p:nvSpPr>
          <p:cNvPr id="5" name="TextBox 4"/>
          <p:cNvSpPr txBox="1"/>
          <p:nvPr/>
        </p:nvSpPr>
        <p:spPr>
          <a:xfrm>
            <a:off x="576000" y="42966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Yes?</a:t>
            </a:r>
          </a:p>
        </p:txBody>
      </p:sp>
      <p:sp>
        <p:nvSpPr>
          <p:cNvPr id="6" name="TextBox 5"/>
          <p:cNvSpPr txBox="1"/>
          <p:nvPr/>
        </p:nvSpPr>
        <p:spPr>
          <a:xfrm>
            <a:off x="2401920" y="285660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input1.py</a:t>
            </a:r>
          </a:p>
        </p:txBody>
      </p:sp>
      <p:sp>
        <p:nvSpPr>
          <p:cNvPr id="7" name="TextBox 6"/>
          <p:cNvSpPr txBox="1"/>
          <p:nvPr/>
        </p:nvSpPr>
        <p:spPr>
          <a:xfrm>
            <a:off x="576000" y="50166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Boo!</a:t>
            </a:r>
          </a:p>
        </p:txBody>
      </p:sp>
      <p:sp>
        <p:nvSpPr>
          <p:cNvPr id="8" name="TextBox 7"/>
          <p:cNvSpPr txBox="1"/>
          <p:nvPr/>
        </p:nvSpPr>
        <p:spPr>
          <a:xfrm>
            <a:off x="1490400" y="42966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Boo!</a:t>
            </a:r>
          </a:p>
        </p:txBody>
      </p:sp>
      <p:sp>
        <p:nvSpPr>
          <p:cNvPr id="9" name="Freeform 8"/>
          <p:cNvSpPr/>
          <p:nvPr/>
        </p:nvSpPr>
        <p:spPr>
          <a:xfrm>
            <a:off x="5831640" y="1562040"/>
            <a:ext cx="4031999" cy="129420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t" anchorCtr="0" compatLnSpc="0"/>
          <a:lstStyle/>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message = input('Yes?</a:t>
            </a: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a:t>
            </a:r>
          </a:p>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print(message)</a:t>
            </a:r>
          </a:p>
        </p:txBody>
      </p:sp>
      <p:sp>
        <p:nvSpPr>
          <p:cNvPr id="10" name="TextBox 9"/>
          <p:cNvSpPr txBox="1"/>
          <p:nvPr/>
        </p:nvSpPr>
        <p:spPr>
          <a:xfrm>
            <a:off x="8111520" y="285660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input1.py</a:t>
            </a:r>
          </a:p>
        </p:txBody>
      </p:sp>
      <p:cxnSp>
        <p:nvCxnSpPr>
          <p:cNvPr id="11" name="Straight Arrow Connector 10"/>
          <p:cNvCxnSpPr>
            <a:stCxn id="10" idx="1"/>
            <a:endCxn id="6" idx="3"/>
          </p:cNvCxnSpPr>
          <p:nvPr/>
        </p:nvCxnSpPr>
        <p:spPr>
          <a:xfrm flipH="1">
            <a:off x="4304880" y="3065760"/>
            <a:ext cx="3806640" cy="0"/>
          </a:xfrm>
          <a:prstGeom prst="straightConnector1">
            <a:avLst/>
          </a:prstGeom>
          <a:noFill/>
          <a:ln w="18000">
            <a:solidFill>
              <a:srgbClr val="00FFFF"/>
            </a:solidFill>
            <a:prstDash val="solid"/>
            <a:tailEnd type="arrow"/>
          </a:ln>
        </p:spPr>
      </p:cxnSp>
      <p:sp>
        <p:nvSpPr>
          <p:cNvPr id="12" name="TextBox 11"/>
          <p:cNvSpPr txBox="1"/>
          <p:nvPr/>
        </p:nvSpPr>
        <p:spPr>
          <a:xfrm>
            <a:off x="5831640" y="3576600"/>
            <a:ext cx="2547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input('Yes?</a:t>
            </a:r>
            <a:r>
              <a:rPr lang="en-GB" sz="2400" b="0" i="0" u="none" strike="noStrike" kern="1200">
                <a:ln>
                  <a:noFill/>
                </a:ln>
                <a:solidFill>
                  <a:srgbClr val="C0C0C0"/>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a:t>
            </a:r>
          </a:p>
        </p:txBody>
      </p:sp>
      <p:cxnSp>
        <p:nvCxnSpPr>
          <p:cNvPr id="13" name="Elbow Connector 12"/>
          <p:cNvCxnSpPr>
            <a:stCxn id="12" idx="1"/>
            <a:endCxn id="5" idx="0"/>
          </p:cNvCxnSpPr>
          <p:nvPr/>
        </p:nvCxnSpPr>
        <p:spPr>
          <a:xfrm rot="10800000" flipV="1">
            <a:off x="978120" y="3785760"/>
            <a:ext cx="4853520" cy="510840"/>
          </a:xfrm>
          <a:prstGeom prst="bentConnector2">
            <a:avLst/>
          </a:prstGeom>
          <a:noFill/>
          <a:ln w="18000">
            <a:solidFill>
              <a:srgbClr val="00FFFF"/>
            </a:solidFill>
            <a:prstDash val="solid"/>
            <a:tailEnd type="arrow"/>
          </a:ln>
        </p:spPr>
      </p:cxnSp>
      <p:sp>
        <p:nvSpPr>
          <p:cNvPr id="14" name="TextBox 13"/>
          <p:cNvSpPr txBox="1"/>
          <p:nvPr/>
        </p:nvSpPr>
        <p:spPr>
          <a:xfrm>
            <a:off x="5831640" y="429660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message = …</a:t>
            </a:r>
          </a:p>
        </p:txBody>
      </p:sp>
      <p:cxnSp>
        <p:nvCxnSpPr>
          <p:cNvPr id="15" name="Straight Arrow Connector 14"/>
          <p:cNvCxnSpPr>
            <a:stCxn id="8" idx="3"/>
            <a:endCxn id="14" idx="1"/>
          </p:cNvCxnSpPr>
          <p:nvPr/>
        </p:nvCxnSpPr>
        <p:spPr>
          <a:xfrm>
            <a:off x="2294640" y="4505760"/>
            <a:ext cx="3537000" cy="0"/>
          </a:xfrm>
          <a:prstGeom prst="straightConnector1">
            <a:avLst/>
          </a:prstGeom>
          <a:noFill/>
          <a:ln w="18000">
            <a:solidFill>
              <a:srgbClr val="00FFFF"/>
            </a:solidFill>
            <a:prstDash val="solid"/>
            <a:tailEnd type="arrow"/>
          </a:ln>
        </p:spPr>
      </p:cxnSp>
      <p:sp>
        <p:nvSpPr>
          <p:cNvPr id="16" name="TextBox 15"/>
          <p:cNvSpPr txBox="1"/>
          <p:nvPr/>
        </p:nvSpPr>
        <p:spPr>
          <a:xfrm>
            <a:off x="5831640" y="501660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print(message)</a:t>
            </a:r>
          </a:p>
        </p:txBody>
      </p:sp>
      <p:cxnSp>
        <p:nvCxnSpPr>
          <p:cNvPr id="17" name="Straight Arrow Connector 16"/>
          <p:cNvCxnSpPr>
            <a:stCxn id="16" idx="1"/>
            <a:endCxn id="7" idx="3"/>
          </p:cNvCxnSpPr>
          <p:nvPr/>
        </p:nvCxnSpPr>
        <p:spPr>
          <a:xfrm flipH="1">
            <a:off x="1380240" y="5225760"/>
            <a:ext cx="4451400" cy="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name="page46">
    <p:spTree>
      <p:nvGrpSpPr>
        <p:cNvPr id="1" name=""/>
        <p:cNvGrpSpPr/>
        <p:nvPr/>
      </p:nvGrpSpPr>
      <p:grpSpPr>
        <a:xfrm>
          <a:off x="0" y="0"/>
          <a:ext cx="0" cy="0"/>
          <a:chOff x="0" y="0"/>
          <a:chExt cx="0" cy="0"/>
        </a:xfrm>
      </p:grpSpPr>
      <p:sp>
        <p:nvSpPr>
          <p:cNvPr id="22" name="Slide Number Placeholder 1"/>
          <p:cNvSpPr>
            <a:spLocks noGrp="1"/>
          </p:cNvSpPr>
          <p:nvPr>
            <p:ph type="sldNum" sz="quarter" idx="10"/>
          </p:nvPr>
        </p:nvSpPr>
        <p:spPr/>
        <p:txBody>
          <a:bodyPr/>
          <a:lstStyle/>
          <a:p>
            <a:pPr lvl="0"/>
            <a:fld id="{C8AAC6F2-DD4A-4F71-A61F-D85E39AD707D}" type="slidenum">
              <a:t>46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Can't read numbers directly!</a:t>
            </a:r>
          </a:p>
        </p:txBody>
      </p:sp>
      <p:sp>
        <p:nvSpPr>
          <p:cNvPr id="3" name="Freeform 2"/>
          <p:cNvSpPr/>
          <p:nvPr/>
        </p:nvSpPr>
        <p:spPr>
          <a:xfrm>
            <a:off x="5831280" y="1561320"/>
            <a:ext cx="4031999" cy="129420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t" anchorCtr="0" compatLnSpc="0"/>
          <a:lstStyle/>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number = input('N?</a:t>
            </a: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a:t>
            </a:r>
          </a:p>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print(number + 1)</a:t>
            </a:r>
          </a:p>
        </p:txBody>
      </p:sp>
      <p:sp>
        <p:nvSpPr>
          <p:cNvPr id="4" name="TextBox 3"/>
          <p:cNvSpPr txBox="1"/>
          <p:nvPr/>
        </p:nvSpPr>
        <p:spPr>
          <a:xfrm>
            <a:off x="8111160" y="285588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input2.py</a:t>
            </a:r>
          </a:p>
        </p:txBody>
      </p:sp>
      <p:sp>
        <p:nvSpPr>
          <p:cNvPr id="5" name="TextBox 4"/>
          <p:cNvSpPr txBox="1"/>
          <p:nvPr/>
        </p:nvSpPr>
        <p:spPr>
          <a:xfrm>
            <a:off x="576000" y="15966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6" name="TextBox 5"/>
          <p:cNvSpPr txBox="1"/>
          <p:nvPr/>
        </p:nvSpPr>
        <p:spPr>
          <a:xfrm>
            <a:off x="941759" y="159660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python3</a:t>
            </a:r>
          </a:p>
        </p:txBody>
      </p:sp>
      <p:sp>
        <p:nvSpPr>
          <p:cNvPr id="7" name="TextBox 6"/>
          <p:cNvSpPr txBox="1"/>
          <p:nvPr/>
        </p:nvSpPr>
        <p:spPr>
          <a:xfrm>
            <a:off x="2401920" y="159660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input2.py</a:t>
            </a:r>
          </a:p>
        </p:txBody>
      </p:sp>
      <p:sp>
        <p:nvSpPr>
          <p:cNvPr id="8" name="TextBox 7"/>
          <p:cNvSpPr txBox="1"/>
          <p:nvPr/>
        </p:nvSpPr>
        <p:spPr>
          <a:xfrm>
            <a:off x="576000" y="231660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a:t>
            </a:r>
          </a:p>
        </p:txBody>
      </p:sp>
      <p:sp>
        <p:nvSpPr>
          <p:cNvPr id="9" name="TextBox 8"/>
          <p:cNvSpPr txBox="1"/>
          <p:nvPr/>
        </p:nvSpPr>
        <p:spPr>
          <a:xfrm>
            <a:off x="1124640" y="231660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10</a:t>
            </a:r>
          </a:p>
        </p:txBody>
      </p:sp>
      <p:sp>
        <p:nvSpPr>
          <p:cNvPr id="10" name="TextBox 9"/>
          <p:cNvSpPr txBox="1"/>
          <p:nvPr/>
        </p:nvSpPr>
        <p:spPr>
          <a:xfrm>
            <a:off x="576000" y="4296600"/>
            <a:ext cx="7207919"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Traceback (most recent call last):</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  File "input2.py", line 2, in &lt;module&gt;</a:t>
            </a:r>
          </a:p>
        </p:txBody>
      </p:sp>
      <p:sp>
        <p:nvSpPr>
          <p:cNvPr id="11" name="TextBox 10"/>
          <p:cNvSpPr txBox="1"/>
          <p:nvPr/>
        </p:nvSpPr>
        <p:spPr>
          <a:xfrm>
            <a:off x="1307519" y="498852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print(</a:t>
            </a:r>
          </a:p>
        </p:txBody>
      </p:sp>
      <p:sp>
        <p:nvSpPr>
          <p:cNvPr id="12" name="TextBox 11"/>
          <p:cNvSpPr txBox="1"/>
          <p:nvPr/>
        </p:nvSpPr>
        <p:spPr>
          <a:xfrm>
            <a:off x="3682079" y="498852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3" name="TextBox 12"/>
          <p:cNvSpPr txBox="1"/>
          <p:nvPr/>
        </p:nvSpPr>
        <p:spPr>
          <a:xfrm>
            <a:off x="4263840" y="498852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14" name="TextBox 13"/>
          <p:cNvSpPr txBox="1"/>
          <p:nvPr/>
        </p:nvSpPr>
        <p:spPr>
          <a:xfrm>
            <a:off x="1728000" y="6623999"/>
            <a:ext cx="81791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string</a:t>
            </a:r>
          </a:p>
        </p:txBody>
      </p:sp>
      <p:sp>
        <p:nvSpPr>
          <p:cNvPr id="15" name="TextBox 14"/>
          <p:cNvSpPr txBox="1"/>
          <p:nvPr/>
        </p:nvSpPr>
        <p:spPr>
          <a:xfrm>
            <a:off x="4239000" y="6623999"/>
            <a:ext cx="10054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integer</a:t>
            </a:r>
          </a:p>
        </p:txBody>
      </p:sp>
      <p:cxnSp>
        <p:nvCxnSpPr>
          <p:cNvPr id="16" name="Straight Arrow Connector 15"/>
          <p:cNvCxnSpPr>
            <a:stCxn id="14" idx="0"/>
            <a:endCxn id="18" idx="2"/>
          </p:cNvCxnSpPr>
          <p:nvPr/>
        </p:nvCxnSpPr>
        <p:spPr>
          <a:xfrm flipV="1">
            <a:off x="2136960" y="5406840"/>
            <a:ext cx="852840" cy="1217159"/>
          </a:xfrm>
          <a:prstGeom prst="straightConnector1">
            <a:avLst/>
          </a:prstGeom>
          <a:noFill/>
          <a:ln w="18000">
            <a:solidFill>
              <a:srgbClr val="00FFFF"/>
            </a:solidFill>
            <a:prstDash val="solid"/>
            <a:tailEnd type="arrow"/>
          </a:ln>
        </p:spPr>
      </p:cxnSp>
      <p:cxnSp>
        <p:nvCxnSpPr>
          <p:cNvPr id="17" name="Straight Arrow Connector 16"/>
          <p:cNvCxnSpPr>
            <a:stCxn id="15" idx="0"/>
            <a:endCxn id="21" idx="2"/>
          </p:cNvCxnSpPr>
          <p:nvPr/>
        </p:nvCxnSpPr>
        <p:spPr>
          <a:xfrm flipH="1" flipV="1">
            <a:off x="4172759" y="5406840"/>
            <a:ext cx="568981" cy="1217159"/>
          </a:xfrm>
          <a:prstGeom prst="straightConnector1">
            <a:avLst/>
          </a:prstGeom>
          <a:noFill/>
          <a:ln w="18000">
            <a:solidFill>
              <a:srgbClr val="00FFFF"/>
            </a:solidFill>
            <a:prstDash val="solid"/>
            <a:tailEnd type="arrow"/>
          </a:ln>
        </p:spPr>
      </p:cxnSp>
      <p:sp>
        <p:nvSpPr>
          <p:cNvPr id="18" name="TextBox 17"/>
          <p:cNvSpPr txBox="1"/>
          <p:nvPr/>
        </p:nvSpPr>
        <p:spPr>
          <a:xfrm>
            <a:off x="2404800" y="498852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number</a:t>
            </a:r>
          </a:p>
        </p:txBody>
      </p:sp>
      <p:sp>
        <p:nvSpPr>
          <p:cNvPr id="19" name="TextBox 18"/>
          <p:cNvSpPr txBox="1"/>
          <p:nvPr/>
        </p:nvSpPr>
        <p:spPr>
          <a:xfrm>
            <a:off x="576000" y="5334480"/>
            <a:ext cx="5013360" cy="11102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TypeError:</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Can't convert 'int' object </a:t>
            </a:r>
            <a:br>
              <a:rPr lang="en-GB" sz="2400" b="0" i="0" u="none" strike="noStrike" kern="1200">
                <a:ln>
                  <a:noFill/>
                </a:ln>
                <a:latin typeface="Liberation Mono" pitchFamily="49"/>
                <a:ea typeface="WenQuanYi Micro Hei" pitchFamily="2"/>
                <a:cs typeface="Lohit Devanagari" pitchFamily="2"/>
              </a:rPr>
            </a:br>
            <a:r>
              <a:rPr lang="en-GB" sz="2400" b="0" i="0" u="none" strike="noStrike" kern="1200">
                <a:ln>
                  <a:noFill/>
                </a:ln>
                <a:latin typeface="Liberation Mono" pitchFamily="49"/>
                <a:ea typeface="WenQuanYi Micro Hei" pitchFamily="2"/>
                <a:cs typeface="Lohit Devanagari" pitchFamily="2"/>
              </a:rPr>
              <a:t>to str implicitly</a:t>
            </a:r>
          </a:p>
        </p:txBody>
      </p:sp>
      <p:sp>
        <p:nvSpPr>
          <p:cNvPr id="20" name="TextBox 19"/>
          <p:cNvSpPr txBox="1"/>
          <p:nvPr/>
        </p:nvSpPr>
        <p:spPr>
          <a:xfrm>
            <a:off x="9216000" y="1224000"/>
            <a:ext cx="695879" cy="942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6000" b="0" i="0" u="none" strike="noStrike" kern="1200">
                <a:ln>
                  <a:noFill/>
                </a:ln>
                <a:solidFill>
                  <a:srgbClr val="800000"/>
                </a:solidFill>
                <a:latin typeface="Liberation Sans" pitchFamily="18"/>
                <a:ea typeface="WenQuanYi Micro Hei" pitchFamily="2"/>
                <a:cs typeface="Lohit Devanagari" pitchFamily="2"/>
              </a:rPr>
              <a:t>✘</a:t>
            </a:r>
          </a:p>
        </p:txBody>
      </p:sp>
      <p:sp>
        <p:nvSpPr>
          <p:cNvPr id="21" name="TextBox 20"/>
          <p:cNvSpPr txBox="1"/>
          <p:nvPr/>
        </p:nvSpPr>
        <p:spPr>
          <a:xfrm>
            <a:off x="4044959" y="498852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name="page47">
    <p:spTree>
      <p:nvGrpSpPr>
        <p:cNvPr id="1" name=""/>
        <p:cNvGrpSpPr/>
        <p:nvPr/>
      </p:nvGrpSpPr>
      <p:grpSpPr>
        <a:xfrm>
          <a:off x="0" y="0"/>
          <a:ext cx="0" cy="0"/>
          <a:chOff x="0" y="0"/>
          <a:chExt cx="0" cy="0"/>
        </a:xfrm>
      </p:grpSpPr>
      <p:sp>
        <p:nvSpPr>
          <p:cNvPr id="22" name="Slide Number Placeholder 1"/>
          <p:cNvSpPr>
            <a:spLocks noGrp="1"/>
          </p:cNvSpPr>
          <p:nvPr>
            <p:ph type="sldNum" sz="quarter" idx="10"/>
          </p:nvPr>
        </p:nvSpPr>
        <p:spPr/>
        <p:txBody>
          <a:bodyPr/>
          <a:lstStyle/>
          <a:p>
            <a:pPr lvl="0"/>
            <a:fld id="{9C6EA7A7-212F-458C-9177-AD2921AAEC3D}" type="slidenum">
              <a:t>47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latin typeface="Liberation Mono" pitchFamily="49"/>
              </a:rPr>
              <a:t>input()</a:t>
            </a:r>
            <a:r>
              <a:rPr lang="en-GB"/>
              <a:t>: strings only</a:t>
            </a:r>
          </a:p>
        </p:txBody>
      </p:sp>
      <p:sp>
        <p:nvSpPr>
          <p:cNvPr id="3" name="Freeform 2"/>
          <p:cNvSpPr/>
          <p:nvPr/>
        </p:nvSpPr>
        <p:spPr>
          <a:xfrm>
            <a:off x="5830920" y="1561680"/>
            <a:ext cx="4031999" cy="129420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t" anchorCtr="0" compatLnSpc="0"/>
          <a:lstStyle/>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number = input('N?</a:t>
            </a: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a:t>
            </a:r>
          </a:p>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print(number + 1)</a:t>
            </a:r>
          </a:p>
        </p:txBody>
      </p:sp>
      <p:sp>
        <p:nvSpPr>
          <p:cNvPr id="4" name="TextBox 3"/>
          <p:cNvSpPr txBox="1"/>
          <p:nvPr/>
        </p:nvSpPr>
        <p:spPr>
          <a:xfrm>
            <a:off x="8110800" y="285624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input2.py</a:t>
            </a:r>
          </a:p>
        </p:txBody>
      </p:sp>
      <p:sp>
        <p:nvSpPr>
          <p:cNvPr id="5" name="TextBox 4"/>
          <p:cNvSpPr txBox="1"/>
          <p:nvPr/>
        </p:nvSpPr>
        <p:spPr>
          <a:xfrm>
            <a:off x="9215640" y="1224360"/>
            <a:ext cx="695879" cy="942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6000" b="0" i="0" u="none" strike="noStrike" kern="1200">
                <a:ln>
                  <a:noFill/>
                </a:ln>
                <a:solidFill>
                  <a:srgbClr val="800000"/>
                </a:solidFill>
                <a:latin typeface="Liberation Sans" pitchFamily="18"/>
                <a:ea typeface="WenQuanYi Micro Hei" pitchFamily="2"/>
                <a:cs typeface="Lohit Devanagari" pitchFamily="2"/>
              </a:rPr>
              <a:t>✘</a:t>
            </a:r>
          </a:p>
        </p:txBody>
      </p:sp>
      <p:sp>
        <p:nvSpPr>
          <p:cNvPr id="6" name="TextBox 5"/>
          <p:cNvSpPr txBox="1"/>
          <p:nvPr/>
        </p:nvSpPr>
        <p:spPr>
          <a:xfrm>
            <a:off x="576000" y="159660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941759" y="159660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python3</a:t>
            </a:r>
          </a:p>
        </p:txBody>
      </p:sp>
      <p:sp>
        <p:nvSpPr>
          <p:cNvPr id="8" name="TextBox 7"/>
          <p:cNvSpPr txBox="1"/>
          <p:nvPr/>
        </p:nvSpPr>
        <p:spPr>
          <a:xfrm>
            <a:off x="2401920" y="159660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input2.py</a:t>
            </a:r>
          </a:p>
        </p:txBody>
      </p:sp>
      <p:sp>
        <p:nvSpPr>
          <p:cNvPr id="9" name="TextBox 8"/>
          <p:cNvSpPr txBox="1"/>
          <p:nvPr/>
        </p:nvSpPr>
        <p:spPr>
          <a:xfrm>
            <a:off x="576000" y="231660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a:t>
            </a:r>
          </a:p>
        </p:txBody>
      </p:sp>
      <p:sp>
        <p:nvSpPr>
          <p:cNvPr id="10" name="TextBox 9"/>
          <p:cNvSpPr txBox="1"/>
          <p:nvPr/>
        </p:nvSpPr>
        <p:spPr>
          <a:xfrm>
            <a:off x="1124640" y="231660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10</a:t>
            </a:r>
          </a:p>
        </p:txBody>
      </p:sp>
      <p:sp>
        <p:nvSpPr>
          <p:cNvPr id="11" name="TextBox 10"/>
          <p:cNvSpPr txBox="1"/>
          <p:nvPr/>
        </p:nvSpPr>
        <p:spPr>
          <a:xfrm>
            <a:off x="576000" y="4116600"/>
            <a:ext cx="23648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input('N?␣')</a:t>
            </a:r>
          </a:p>
        </p:txBody>
      </p:sp>
      <p:grpSp>
        <p:nvGrpSpPr>
          <p:cNvPr id="12" name="Group 11"/>
          <p:cNvGrpSpPr/>
          <p:nvPr/>
        </p:nvGrpSpPr>
        <p:grpSpPr>
          <a:xfrm>
            <a:off x="5830920" y="3882960"/>
            <a:ext cx="2410560" cy="864000"/>
            <a:chOff x="5830920" y="3882960"/>
            <a:chExt cx="2410560" cy="864000"/>
          </a:xfrm>
        </p:grpSpPr>
        <p:sp>
          <p:nvSpPr>
            <p:cNvPr id="13" name="Freeform 12"/>
            <p:cNvSpPr/>
            <p:nvPr/>
          </p:nvSpPr>
          <p:spPr>
            <a:xfrm>
              <a:off x="5830920" y="3882960"/>
              <a:ext cx="241056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14" name="Freeform 13"/>
            <p:cNvSpPr/>
            <p:nvPr/>
          </p:nvSpPr>
          <p:spPr>
            <a:xfrm>
              <a:off x="6516000" y="402660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a:t>
              </a:r>
            </a:p>
          </p:txBody>
        </p:sp>
        <p:sp>
          <p:nvSpPr>
            <p:cNvPr id="15" name="Freeform 14"/>
            <p:cNvSpPr/>
            <p:nvPr/>
          </p:nvSpPr>
          <p:spPr>
            <a:xfrm>
              <a:off x="7596000" y="402660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0</a:t>
              </a:r>
            </a:p>
          </p:txBody>
        </p:sp>
        <p:sp>
          <p:nvSpPr>
            <p:cNvPr id="16" name="Freeform 15"/>
            <p:cNvSpPr/>
            <p:nvPr/>
          </p:nvSpPr>
          <p:spPr>
            <a:xfrm>
              <a:off x="7235640" y="402623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grpSp>
      <p:cxnSp>
        <p:nvCxnSpPr>
          <p:cNvPr id="17" name="Straight Arrow Connector 16"/>
          <p:cNvCxnSpPr>
            <a:stCxn id="11" idx="3"/>
          </p:cNvCxnSpPr>
          <p:nvPr/>
        </p:nvCxnSpPr>
        <p:spPr>
          <a:xfrm flipV="1">
            <a:off x="2940840" y="4314960"/>
            <a:ext cx="2890080" cy="10800"/>
          </a:xfrm>
          <a:prstGeom prst="straightConnector1">
            <a:avLst/>
          </a:prstGeom>
          <a:noFill/>
          <a:ln w="18000">
            <a:solidFill>
              <a:srgbClr val="800080"/>
            </a:solidFill>
            <a:prstDash val="solid"/>
            <a:tailEnd type="arrow"/>
          </a:ln>
        </p:spPr>
      </p:cxnSp>
      <p:grpSp>
        <p:nvGrpSpPr>
          <p:cNvPr id="18" name="Group 17"/>
          <p:cNvGrpSpPr/>
          <p:nvPr/>
        </p:nvGrpSpPr>
        <p:grpSpPr>
          <a:xfrm>
            <a:off x="5830560" y="5682600"/>
            <a:ext cx="2410560" cy="864000"/>
            <a:chOff x="5830560" y="5682600"/>
            <a:chExt cx="2410560" cy="864000"/>
          </a:xfrm>
        </p:grpSpPr>
        <p:sp>
          <p:nvSpPr>
            <p:cNvPr id="19" name="Freeform 18"/>
            <p:cNvSpPr/>
            <p:nvPr/>
          </p:nvSpPr>
          <p:spPr>
            <a:xfrm>
              <a:off x="5830560" y="5682600"/>
              <a:ext cx="241056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20" name="Freeform 19"/>
            <p:cNvSpPr/>
            <p:nvPr/>
          </p:nvSpPr>
          <p:spPr>
            <a:xfrm>
              <a:off x="6515640" y="5826240"/>
              <a:ext cx="14763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10</a:t>
              </a:r>
            </a:p>
          </p:txBody>
        </p:sp>
      </p:grpSp>
      <p:sp>
        <p:nvSpPr>
          <p:cNvPr id="21" name="TextBox 20"/>
          <p:cNvSpPr txBox="1"/>
          <p:nvPr/>
        </p:nvSpPr>
        <p:spPr>
          <a:xfrm>
            <a:off x="4680000" y="5682600"/>
            <a:ext cx="514439" cy="771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80"/>
                </a:solidFill>
                <a:latin typeface="Liberation Sans" pitchFamily="18"/>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name="page48">
    <p:spTree>
      <p:nvGrpSpPr>
        <p:cNvPr id="1" name=""/>
        <p:cNvGrpSpPr/>
        <p:nvPr/>
      </p:nvGrpSpPr>
      <p:grpSpPr>
        <a:xfrm>
          <a:off x="0" y="0"/>
          <a:ext cx="0" cy="0"/>
          <a:chOff x="0" y="0"/>
          <a:chExt cx="0" cy="0"/>
        </a:xfrm>
      </p:grpSpPr>
      <p:sp>
        <p:nvSpPr>
          <p:cNvPr id="18" name="Slide Number Placeholder 1"/>
          <p:cNvSpPr>
            <a:spLocks noGrp="1"/>
          </p:cNvSpPr>
          <p:nvPr>
            <p:ph type="sldNum" sz="quarter" idx="10"/>
          </p:nvPr>
        </p:nvSpPr>
        <p:spPr/>
        <p:txBody>
          <a:bodyPr/>
          <a:lstStyle/>
          <a:p>
            <a:pPr lvl="0"/>
            <a:fld id="{2399A940-3C1C-4D1E-A961-925938EBB1B8}" type="slidenum">
              <a:t>48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Some more types</a:t>
            </a:r>
          </a:p>
        </p:txBody>
      </p:sp>
      <p:sp>
        <p:nvSpPr>
          <p:cNvPr id="3" name="TextBox 2"/>
          <p:cNvSpPr txBox="1"/>
          <p:nvPr/>
        </p:nvSpPr>
        <p:spPr>
          <a:xfrm>
            <a:off x="505799" y="22345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2234520"/>
            <a:ext cx="39146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type('Hello, world!')</a:t>
            </a:r>
          </a:p>
        </p:txBody>
      </p:sp>
      <p:sp>
        <p:nvSpPr>
          <p:cNvPr id="5" name="TextBox 4"/>
          <p:cNvSpPr txBox="1"/>
          <p:nvPr/>
        </p:nvSpPr>
        <p:spPr>
          <a:xfrm>
            <a:off x="505799" y="2954519"/>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&lt;class 'str'&gt;</a:t>
            </a:r>
          </a:p>
        </p:txBody>
      </p:sp>
      <p:sp>
        <p:nvSpPr>
          <p:cNvPr id="6" name="TextBox 5"/>
          <p:cNvSpPr txBox="1"/>
          <p:nvPr/>
        </p:nvSpPr>
        <p:spPr>
          <a:xfrm>
            <a:off x="505799" y="403451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1237320" y="4034519"/>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type(42)</a:t>
            </a:r>
          </a:p>
        </p:txBody>
      </p:sp>
      <p:sp>
        <p:nvSpPr>
          <p:cNvPr id="8" name="TextBox 7"/>
          <p:cNvSpPr txBox="1"/>
          <p:nvPr/>
        </p:nvSpPr>
        <p:spPr>
          <a:xfrm>
            <a:off x="505799" y="475452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&lt;class 'int'&gt;</a:t>
            </a:r>
          </a:p>
        </p:txBody>
      </p:sp>
      <p:sp>
        <p:nvSpPr>
          <p:cNvPr id="9" name="TextBox 8"/>
          <p:cNvSpPr txBox="1"/>
          <p:nvPr/>
        </p:nvSpPr>
        <p:spPr>
          <a:xfrm>
            <a:off x="505799" y="58345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0" name="TextBox 9"/>
          <p:cNvSpPr txBox="1"/>
          <p:nvPr/>
        </p:nvSpPr>
        <p:spPr>
          <a:xfrm>
            <a:off x="1237320" y="583452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type(3.14159)</a:t>
            </a:r>
          </a:p>
        </p:txBody>
      </p:sp>
      <p:sp>
        <p:nvSpPr>
          <p:cNvPr id="11" name="TextBox 10"/>
          <p:cNvSpPr txBox="1"/>
          <p:nvPr/>
        </p:nvSpPr>
        <p:spPr>
          <a:xfrm>
            <a:off x="505799" y="655452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&lt;class 'float'&gt;</a:t>
            </a:r>
          </a:p>
        </p:txBody>
      </p:sp>
      <p:sp>
        <p:nvSpPr>
          <p:cNvPr id="12" name="TextBox 11"/>
          <p:cNvSpPr txBox="1"/>
          <p:nvPr/>
        </p:nvSpPr>
        <p:spPr>
          <a:xfrm>
            <a:off x="5905799" y="2954519"/>
            <a:ext cx="27169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r>
              <a:rPr lang="en-GB" sz="2400" b="0" i="0" u="none" strike="noStrike" kern="1200">
                <a:ln>
                  <a:noFill/>
                </a:ln>
                <a:latin typeface="Liberation Sans" pitchFamily="18"/>
                <a:ea typeface="WenQuanYi Micro Hei" pitchFamily="2"/>
                <a:cs typeface="Lohit Devanagari" pitchFamily="2"/>
              </a:rPr>
              <a:t>ing of characters</a:t>
            </a:r>
          </a:p>
        </p:txBody>
      </p:sp>
      <p:sp>
        <p:nvSpPr>
          <p:cNvPr id="13" name="TextBox 12"/>
          <p:cNvSpPr txBox="1"/>
          <p:nvPr/>
        </p:nvSpPr>
        <p:spPr>
          <a:xfrm>
            <a:off x="5896800" y="4745880"/>
            <a:ext cx="10540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r>
              <a:rPr lang="en-GB" sz="2400" b="0" i="0" u="none" strike="noStrike" kern="1200">
                <a:ln>
                  <a:noFill/>
                </a:ln>
                <a:latin typeface="Liberation Sans" pitchFamily="18"/>
                <a:ea typeface="WenQuanYi Micro Hei" pitchFamily="2"/>
                <a:cs typeface="Lohit Devanagari" pitchFamily="2"/>
              </a:rPr>
              <a:t>eger</a:t>
            </a:r>
          </a:p>
        </p:txBody>
      </p:sp>
      <p:sp>
        <p:nvSpPr>
          <p:cNvPr id="14" name="TextBox 13"/>
          <p:cNvSpPr txBox="1"/>
          <p:nvPr/>
        </p:nvSpPr>
        <p:spPr>
          <a:xfrm>
            <a:off x="5887800" y="6537240"/>
            <a:ext cx="29865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float</a:t>
            </a:r>
            <a:r>
              <a:rPr lang="en-GB" sz="2400" b="0" i="0" u="none" strike="noStrike" kern="1200">
                <a:ln>
                  <a:noFill/>
                </a:ln>
                <a:latin typeface="Liberation Sans" pitchFamily="18"/>
                <a:ea typeface="WenQuanYi Micro Hei" pitchFamily="2"/>
                <a:cs typeface="Lohit Devanagari" pitchFamily="2"/>
              </a:rPr>
              <a:t>ing point number</a:t>
            </a:r>
          </a:p>
        </p:txBody>
      </p:sp>
      <p:cxnSp>
        <p:nvCxnSpPr>
          <p:cNvPr id="15" name="Straight Arrow Connector 14"/>
          <p:cNvCxnSpPr>
            <a:stCxn id="12" idx="1"/>
          </p:cNvCxnSpPr>
          <p:nvPr/>
        </p:nvCxnSpPr>
        <p:spPr>
          <a:xfrm flipH="1">
            <a:off x="2957400" y="3160440"/>
            <a:ext cx="2948399" cy="3239"/>
          </a:xfrm>
          <a:prstGeom prst="straightConnector1">
            <a:avLst/>
          </a:prstGeom>
          <a:noFill/>
          <a:ln w="18000">
            <a:solidFill>
              <a:srgbClr val="00FFFF"/>
            </a:solidFill>
            <a:prstDash val="solid"/>
            <a:tailEnd type="arrow"/>
          </a:ln>
        </p:spPr>
      </p:cxnSp>
      <p:cxnSp>
        <p:nvCxnSpPr>
          <p:cNvPr id="16" name="Straight Arrow Connector 15"/>
          <p:cNvCxnSpPr>
            <a:stCxn id="13" idx="1"/>
            <a:endCxn id="8" idx="3"/>
          </p:cNvCxnSpPr>
          <p:nvPr/>
        </p:nvCxnSpPr>
        <p:spPr>
          <a:xfrm flipH="1">
            <a:off x="2957399" y="4951980"/>
            <a:ext cx="2939401" cy="11700"/>
          </a:xfrm>
          <a:prstGeom prst="straightConnector1">
            <a:avLst/>
          </a:prstGeom>
          <a:noFill/>
          <a:ln w="18000">
            <a:solidFill>
              <a:srgbClr val="00FFFF"/>
            </a:solidFill>
            <a:prstDash val="solid"/>
            <a:tailEnd type="arrow"/>
          </a:ln>
        </p:spPr>
      </p:cxnSp>
      <p:cxnSp>
        <p:nvCxnSpPr>
          <p:cNvPr id="17" name="Straight Arrow Connector 16"/>
          <p:cNvCxnSpPr>
            <a:stCxn id="14" idx="1"/>
            <a:endCxn id="11" idx="3"/>
          </p:cNvCxnSpPr>
          <p:nvPr/>
        </p:nvCxnSpPr>
        <p:spPr>
          <a:xfrm flipH="1">
            <a:off x="3323159" y="6743340"/>
            <a:ext cx="2564641" cy="2034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name="page49">
    <p:spTree>
      <p:nvGrpSpPr>
        <p:cNvPr id="1" name=""/>
        <p:cNvGrpSpPr/>
        <p:nvPr/>
      </p:nvGrpSpPr>
      <p:grpSpPr>
        <a:xfrm>
          <a:off x="0" y="0"/>
          <a:ext cx="0" cy="0"/>
          <a:chOff x="0" y="0"/>
          <a:chExt cx="0" cy="0"/>
        </a:xfrm>
      </p:grpSpPr>
      <p:sp>
        <p:nvSpPr>
          <p:cNvPr id="34" name="Slide Number Placeholder 1"/>
          <p:cNvSpPr>
            <a:spLocks noGrp="1"/>
          </p:cNvSpPr>
          <p:nvPr>
            <p:ph type="sldNum" sz="quarter" idx="10"/>
          </p:nvPr>
        </p:nvSpPr>
        <p:spPr/>
        <p:txBody>
          <a:bodyPr/>
          <a:lstStyle/>
          <a:p>
            <a:pPr lvl="0"/>
            <a:fld id="{52179A8F-65E1-406C-B06E-9878A1F0F150}" type="slidenum">
              <a:t>49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Converting text to integers</a:t>
            </a:r>
          </a:p>
        </p:txBody>
      </p:sp>
      <p:sp>
        <p:nvSpPr>
          <p:cNvPr id="3" name="TextBox 2"/>
          <p:cNvSpPr txBox="1"/>
          <p:nvPr/>
        </p:nvSpPr>
        <p:spPr>
          <a:xfrm>
            <a:off x="505799" y="18745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187452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int('10')</a:t>
            </a:r>
          </a:p>
        </p:txBody>
      </p:sp>
      <p:sp>
        <p:nvSpPr>
          <p:cNvPr id="5" name="TextBox 4"/>
          <p:cNvSpPr txBox="1"/>
          <p:nvPr/>
        </p:nvSpPr>
        <p:spPr>
          <a:xfrm>
            <a:off x="505799" y="241452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10</a:t>
            </a:r>
          </a:p>
        </p:txBody>
      </p:sp>
      <p:sp>
        <p:nvSpPr>
          <p:cNvPr id="6" name="TextBox 5"/>
          <p:cNvSpPr txBox="1"/>
          <p:nvPr/>
        </p:nvSpPr>
        <p:spPr>
          <a:xfrm>
            <a:off x="505799" y="367451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1237320" y="3674519"/>
            <a:ext cx="24444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int('</a:t>
            </a:r>
            <a:r>
              <a:rPr lang="en-GB" sz="2400" b="1" i="0" u="none" strike="noStrike" kern="1200">
                <a:ln>
                  <a:noFill/>
                </a:ln>
                <a:solidFill>
                  <a:srgbClr val="C0C0C0"/>
                </a:solidFill>
                <a:latin typeface="Liberation Mono" pitchFamily="49"/>
                <a:ea typeface="Liberation Mono" pitchFamily="49"/>
                <a:cs typeface="Liberation Mono" pitchFamily="49"/>
              </a:rPr>
              <a:t>␣</a:t>
            </a:r>
            <a:r>
              <a:rPr lang="en-GB" sz="2400" b="1" i="0" u="none" strike="noStrike" kern="1200">
                <a:ln>
                  <a:noFill/>
                </a:ln>
                <a:latin typeface="Liberation Mono" pitchFamily="49"/>
                <a:ea typeface="Liberation Mono" pitchFamily="49"/>
                <a:cs typeface="Liberation Mono" pitchFamily="49"/>
              </a:rPr>
              <a:t>-100</a:t>
            </a:r>
            <a:r>
              <a:rPr lang="en-GB" sz="2400" b="1" i="0" u="none" strike="noStrike" kern="1200">
                <a:ln>
                  <a:noFill/>
                </a:ln>
                <a:solidFill>
                  <a:srgbClr val="C0C0C0"/>
                </a:solidFill>
                <a:latin typeface="Liberation Mono" pitchFamily="49"/>
                <a:ea typeface="Liberation Mono" pitchFamily="49"/>
                <a:cs typeface="Liberation Mono" pitchFamily="49"/>
              </a:rPr>
              <a:t>␣</a:t>
            </a:r>
            <a:r>
              <a:rPr lang="en-GB" sz="2400" b="1" i="0" u="none" strike="noStrike" kern="1200">
                <a:ln>
                  <a:noFill/>
                </a:ln>
                <a:latin typeface="Liberation Mono" pitchFamily="49"/>
                <a:ea typeface="Liberation Mono" pitchFamily="49"/>
                <a:cs typeface="Liberation Mono" pitchFamily="49"/>
              </a:rPr>
              <a:t>')</a:t>
            </a:r>
          </a:p>
        </p:txBody>
      </p:sp>
      <p:sp>
        <p:nvSpPr>
          <p:cNvPr id="8" name="TextBox 7"/>
          <p:cNvSpPr txBox="1"/>
          <p:nvPr/>
        </p:nvSpPr>
        <p:spPr>
          <a:xfrm>
            <a:off x="505799" y="421452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-100</a:t>
            </a:r>
          </a:p>
        </p:txBody>
      </p:sp>
      <p:sp>
        <p:nvSpPr>
          <p:cNvPr id="9" name="TextBox 8"/>
          <p:cNvSpPr txBox="1"/>
          <p:nvPr/>
        </p:nvSpPr>
        <p:spPr>
          <a:xfrm>
            <a:off x="505799" y="547452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0" name="TextBox 9"/>
          <p:cNvSpPr txBox="1"/>
          <p:nvPr/>
        </p:nvSpPr>
        <p:spPr>
          <a:xfrm>
            <a:off x="1237320" y="547452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int('100-10')</a:t>
            </a:r>
          </a:p>
        </p:txBody>
      </p:sp>
      <p:sp>
        <p:nvSpPr>
          <p:cNvPr id="11" name="TextBox 10"/>
          <p:cNvSpPr txBox="1"/>
          <p:nvPr/>
        </p:nvSpPr>
        <p:spPr>
          <a:xfrm>
            <a:off x="505799" y="6194520"/>
            <a:ext cx="885564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ValueError:</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invalid literal for int() with base 10: '100-10'</a:t>
            </a:r>
          </a:p>
        </p:txBody>
      </p:sp>
      <p:grpSp>
        <p:nvGrpSpPr>
          <p:cNvPr id="12" name="Group 11"/>
          <p:cNvGrpSpPr/>
          <p:nvPr/>
        </p:nvGrpSpPr>
        <p:grpSpPr>
          <a:xfrm>
            <a:off x="4030919" y="1874520"/>
            <a:ext cx="2410560" cy="864000"/>
            <a:chOff x="4030919" y="1874520"/>
            <a:chExt cx="2410560" cy="864000"/>
          </a:xfrm>
        </p:grpSpPr>
        <p:sp>
          <p:nvSpPr>
            <p:cNvPr id="13" name="Freeform 12"/>
            <p:cNvSpPr/>
            <p:nvPr/>
          </p:nvSpPr>
          <p:spPr>
            <a:xfrm>
              <a:off x="4030919" y="1874520"/>
              <a:ext cx="241056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14" name="Freeform 13"/>
            <p:cNvSpPr/>
            <p:nvPr/>
          </p:nvSpPr>
          <p:spPr>
            <a:xfrm>
              <a:off x="4716000" y="201816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a:t>
              </a:r>
            </a:p>
          </p:txBody>
        </p:sp>
        <p:sp>
          <p:nvSpPr>
            <p:cNvPr id="15" name="Freeform 14"/>
            <p:cNvSpPr/>
            <p:nvPr/>
          </p:nvSpPr>
          <p:spPr>
            <a:xfrm>
              <a:off x="5796000" y="201816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0</a:t>
              </a:r>
            </a:p>
          </p:txBody>
        </p:sp>
        <p:sp>
          <p:nvSpPr>
            <p:cNvPr id="16" name="Freeform 15"/>
            <p:cNvSpPr/>
            <p:nvPr/>
          </p:nvSpPr>
          <p:spPr>
            <a:xfrm>
              <a:off x="5435640" y="201779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grpSp>
      <p:grpSp>
        <p:nvGrpSpPr>
          <p:cNvPr id="17" name="Group 16"/>
          <p:cNvGrpSpPr/>
          <p:nvPr/>
        </p:nvGrpSpPr>
        <p:grpSpPr>
          <a:xfrm>
            <a:off x="7920000" y="1874520"/>
            <a:ext cx="1836360" cy="864000"/>
            <a:chOff x="7920000" y="1874520"/>
            <a:chExt cx="1836360" cy="864000"/>
          </a:xfrm>
        </p:grpSpPr>
        <p:sp>
          <p:nvSpPr>
            <p:cNvPr id="18" name="Freeform 17"/>
            <p:cNvSpPr/>
            <p:nvPr/>
          </p:nvSpPr>
          <p:spPr>
            <a:xfrm>
              <a:off x="7920000" y="1874520"/>
              <a:ext cx="183636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19" name="Freeform 18"/>
            <p:cNvSpPr/>
            <p:nvPr/>
          </p:nvSpPr>
          <p:spPr>
            <a:xfrm>
              <a:off x="8640000" y="2018160"/>
              <a:ext cx="90000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10</a:t>
              </a:r>
            </a:p>
          </p:txBody>
        </p:sp>
      </p:grpSp>
      <p:cxnSp>
        <p:nvCxnSpPr>
          <p:cNvPr id="20" name="Straight Arrow Connector 19"/>
          <p:cNvCxnSpPr/>
          <p:nvPr/>
        </p:nvCxnSpPr>
        <p:spPr>
          <a:xfrm>
            <a:off x="6441480" y="2306520"/>
            <a:ext cx="1478520" cy="0"/>
          </a:xfrm>
          <a:prstGeom prst="straightConnector1">
            <a:avLst/>
          </a:prstGeom>
          <a:noFill/>
          <a:ln w="18000">
            <a:solidFill>
              <a:srgbClr val="800080"/>
            </a:solidFill>
            <a:prstDash val="solid"/>
            <a:tailEnd type="arrow"/>
          </a:ln>
        </p:spPr>
      </p:cxnSp>
      <p:sp>
        <p:nvSpPr>
          <p:cNvPr id="21" name="Freeform 20"/>
          <p:cNvSpPr/>
          <p:nvPr/>
        </p:nvSpPr>
        <p:spPr>
          <a:xfrm>
            <a:off x="4030560" y="3674160"/>
            <a:ext cx="374544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str</a:t>
            </a:r>
          </a:p>
        </p:txBody>
      </p:sp>
      <p:sp>
        <p:nvSpPr>
          <p:cNvPr id="22" name="Freeform 21"/>
          <p:cNvSpPr/>
          <p:nvPr/>
        </p:nvSpPr>
        <p:spPr>
          <a:xfrm>
            <a:off x="4715640" y="3817800"/>
            <a:ext cx="6465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6</a:t>
            </a:r>
          </a:p>
        </p:txBody>
      </p:sp>
      <p:sp>
        <p:nvSpPr>
          <p:cNvPr id="23" name="Freeform 22"/>
          <p:cNvSpPr/>
          <p:nvPr/>
        </p:nvSpPr>
        <p:spPr>
          <a:xfrm>
            <a:off x="5795640" y="381780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24" name="Freeform 23"/>
          <p:cNvSpPr/>
          <p:nvPr/>
        </p:nvSpPr>
        <p:spPr>
          <a:xfrm>
            <a:off x="5435280" y="381743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grpSp>
        <p:nvGrpSpPr>
          <p:cNvPr id="25" name="Group 24"/>
          <p:cNvGrpSpPr/>
          <p:nvPr/>
        </p:nvGrpSpPr>
        <p:grpSpPr>
          <a:xfrm>
            <a:off x="7919640" y="4754160"/>
            <a:ext cx="1836360" cy="864000"/>
            <a:chOff x="7919640" y="4754160"/>
            <a:chExt cx="1836360" cy="864000"/>
          </a:xfrm>
        </p:grpSpPr>
        <p:sp>
          <p:nvSpPr>
            <p:cNvPr id="26" name="Freeform 25"/>
            <p:cNvSpPr/>
            <p:nvPr/>
          </p:nvSpPr>
          <p:spPr>
            <a:xfrm>
              <a:off x="7919640" y="4754160"/>
              <a:ext cx="183636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a:t>
              </a:r>
            </a:p>
          </p:txBody>
        </p:sp>
        <p:sp>
          <p:nvSpPr>
            <p:cNvPr id="27" name="Freeform 26"/>
            <p:cNvSpPr/>
            <p:nvPr/>
          </p:nvSpPr>
          <p:spPr>
            <a:xfrm>
              <a:off x="8639640" y="4897800"/>
              <a:ext cx="90000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-100</a:t>
              </a:r>
            </a:p>
          </p:txBody>
        </p:sp>
      </p:grpSp>
      <p:sp>
        <p:nvSpPr>
          <p:cNvPr id="28" name="Freeform 27"/>
          <p:cNvSpPr/>
          <p:nvPr/>
        </p:nvSpPr>
        <p:spPr>
          <a:xfrm>
            <a:off x="6514920" y="381780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0</a:t>
            </a:r>
          </a:p>
        </p:txBody>
      </p:sp>
      <p:sp>
        <p:nvSpPr>
          <p:cNvPr id="29" name="Freeform 28"/>
          <p:cNvSpPr/>
          <p:nvPr/>
        </p:nvSpPr>
        <p:spPr>
          <a:xfrm>
            <a:off x="6154560" y="381743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sp>
        <p:nvSpPr>
          <p:cNvPr id="30" name="Freeform 29"/>
          <p:cNvSpPr/>
          <p:nvPr/>
        </p:nvSpPr>
        <p:spPr>
          <a:xfrm>
            <a:off x="7234200" y="3817800"/>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31" name="Freeform 30"/>
          <p:cNvSpPr/>
          <p:nvPr/>
        </p:nvSpPr>
        <p:spPr>
          <a:xfrm>
            <a:off x="6873840" y="3817439"/>
            <a:ext cx="35964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0</a:t>
            </a:r>
          </a:p>
        </p:txBody>
      </p:sp>
      <p:cxnSp>
        <p:nvCxnSpPr>
          <p:cNvPr id="32" name="Elbow Connector 31"/>
          <p:cNvCxnSpPr>
            <a:stCxn id="21" idx="1"/>
          </p:cNvCxnSpPr>
          <p:nvPr/>
        </p:nvCxnSpPr>
        <p:spPr>
          <a:xfrm>
            <a:off x="7776000" y="4106160"/>
            <a:ext cx="1061640" cy="648000"/>
          </a:xfrm>
          <a:prstGeom prst="bentConnector3">
            <a:avLst/>
          </a:prstGeom>
          <a:noFill/>
          <a:ln w="18000">
            <a:solidFill>
              <a:srgbClr val="800080"/>
            </a:solidFill>
            <a:prstDash val="solid"/>
            <a:tailEnd type="arrow"/>
          </a:ln>
        </p:spPr>
      </p:cxnSp>
      <p:sp>
        <p:nvSpPr>
          <p:cNvPr id="33" name="TextBox 32"/>
          <p:cNvSpPr txBox="1"/>
          <p:nvPr/>
        </p:nvSpPr>
        <p:spPr>
          <a:xfrm>
            <a:off x="4175640" y="5184360"/>
            <a:ext cx="695879" cy="942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6000" b="0" i="0" u="none" strike="noStrike" kern="1200">
                <a:ln>
                  <a:noFill/>
                </a:ln>
                <a:solidFill>
                  <a:srgbClr val="800000"/>
                </a:solidFill>
                <a:latin typeface="Liberation Sans" pitchFamily="18"/>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pPr lvl="0"/>
            <a:fld id="{709C4335-BBAA-43B3-99C7-26AA6A7A1D93}" type="slidenum">
              <a:t>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Course outline </a:t>
            </a:r>
            <a:r>
              <a:rPr lang="en-GB">
                <a:latin typeface="Liberation Sans" pitchFamily="34"/>
              </a:rPr>
              <a:t>―</a:t>
            </a:r>
            <a:r>
              <a:rPr lang="en-GB"/>
              <a:t> 4</a:t>
            </a:r>
          </a:p>
        </p:txBody>
      </p:sp>
      <p:pic>
        <p:nvPicPr>
          <p:cNvPr id="3" name="Picture 2"/>
          <p:cNvPicPr>
            <a:picLocks noChangeAspect="1"/>
          </p:cNvPicPr>
          <p:nvPr/>
        </p:nvPicPr>
        <p:blipFill>
          <a:blip r:embed="rId3">
            <a:lum/>
            <a:alphaModFix/>
          </a:blip>
          <a:srcRect/>
          <a:stretch>
            <a:fillRect/>
          </a:stretch>
        </p:blipFill>
        <p:spPr>
          <a:xfrm>
            <a:off x="6433200" y="360000"/>
            <a:ext cx="3286799" cy="972000"/>
          </a:xfrm>
          <a:prstGeom prst="rect">
            <a:avLst/>
          </a:prstGeom>
          <a:noFill/>
          <a:ln>
            <a:noFill/>
          </a:ln>
        </p:spPr>
      </p:pic>
      <p:sp>
        <p:nvSpPr>
          <p:cNvPr id="4" name="TextBox 3"/>
          <p:cNvSpPr txBox="1"/>
          <p:nvPr/>
        </p:nvSpPr>
        <p:spPr>
          <a:xfrm>
            <a:off x="506519" y="1877760"/>
            <a:ext cx="7675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0080"/>
                </a:solidFill>
                <a:latin typeface="Liberation Sans" pitchFamily="18"/>
                <a:ea typeface="WenQuanYi Micro Hei" pitchFamily="2"/>
                <a:cs typeface="Lohit Devanagari" pitchFamily="2"/>
              </a:rPr>
              <a:t>Files</a:t>
            </a:r>
          </a:p>
        </p:txBody>
      </p:sp>
      <p:sp>
        <p:nvSpPr>
          <p:cNvPr id="5" name="TextBox 4"/>
          <p:cNvSpPr txBox="1"/>
          <p:nvPr/>
        </p:nvSpPr>
        <p:spPr>
          <a:xfrm>
            <a:off x="506519" y="2238120"/>
            <a:ext cx="24624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Reading &amp; writing</a:t>
            </a:r>
          </a:p>
        </p:txBody>
      </p:sp>
      <p:sp>
        <p:nvSpPr>
          <p:cNvPr id="6" name="TextBox 5"/>
          <p:cNvSpPr txBox="1"/>
          <p:nvPr/>
        </p:nvSpPr>
        <p:spPr>
          <a:xfrm>
            <a:off x="506879" y="2958479"/>
            <a:ext cx="3490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Writing our own functions</a:t>
            </a:r>
          </a:p>
        </p:txBody>
      </p:sp>
      <p:sp>
        <p:nvSpPr>
          <p:cNvPr id="7" name="TextBox 6"/>
          <p:cNvSpPr txBox="1"/>
          <p:nvPr/>
        </p:nvSpPr>
        <p:spPr>
          <a:xfrm>
            <a:off x="507239" y="3678840"/>
            <a:ext cx="9763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Tuples</a:t>
            </a:r>
          </a:p>
        </p:txBody>
      </p:sp>
      <p:sp>
        <p:nvSpPr>
          <p:cNvPr id="8" name="TextBox 7"/>
          <p:cNvSpPr txBox="1"/>
          <p:nvPr/>
        </p:nvSpPr>
        <p:spPr>
          <a:xfrm>
            <a:off x="507239" y="4399200"/>
            <a:ext cx="12247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Modules</a:t>
            </a:r>
          </a:p>
        </p:txBody>
      </p:sp>
      <p:sp>
        <p:nvSpPr>
          <p:cNvPr id="9" name="TextBox 8"/>
          <p:cNvSpPr txBox="1"/>
          <p:nvPr/>
        </p:nvSpPr>
        <p:spPr>
          <a:xfrm>
            <a:off x="507239" y="4759559"/>
            <a:ext cx="2326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System modules</a:t>
            </a:r>
          </a:p>
        </p:txBody>
      </p:sp>
      <p:sp>
        <p:nvSpPr>
          <p:cNvPr id="10" name="TextBox 9"/>
          <p:cNvSpPr txBox="1"/>
          <p:nvPr/>
        </p:nvSpPr>
        <p:spPr>
          <a:xfrm>
            <a:off x="507239" y="5119920"/>
            <a:ext cx="2428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External modules</a:t>
            </a:r>
          </a:p>
        </p:txBody>
      </p:sp>
      <p:sp>
        <p:nvSpPr>
          <p:cNvPr id="11" name="TextBox 10"/>
          <p:cNvSpPr txBox="1"/>
          <p:nvPr/>
        </p:nvSpPr>
        <p:spPr>
          <a:xfrm>
            <a:off x="507239" y="5839560"/>
            <a:ext cx="16653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Dictionaries</a:t>
            </a:r>
          </a:p>
        </p:txBody>
      </p:sp>
      <p:sp>
        <p:nvSpPr>
          <p:cNvPr id="12" name="TextBox 11"/>
          <p:cNvSpPr txBox="1"/>
          <p:nvPr/>
        </p:nvSpPr>
        <p:spPr>
          <a:xfrm>
            <a:off x="507600" y="6559919"/>
            <a:ext cx="203867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Formatted text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name="page50">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pPr lvl="0"/>
            <a:fld id="{4901CB50-DB07-4BE3-BB31-765819CD3EB0}" type="slidenum">
              <a:t>50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Converting text to floats</a:t>
            </a:r>
          </a:p>
        </p:txBody>
      </p:sp>
      <p:sp>
        <p:nvSpPr>
          <p:cNvPr id="3" name="TextBox 2"/>
          <p:cNvSpPr txBox="1"/>
          <p:nvPr/>
        </p:nvSpPr>
        <p:spPr>
          <a:xfrm>
            <a:off x="505799" y="222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222588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float('10.0')</a:t>
            </a:r>
          </a:p>
        </p:txBody>
      </p:sp>
      <p:sp>
        <p:nvSpPr>
          <p:cNvPr id="5" name="TextBox 4"/>
          <p:cNvSpPr txBox="1"/>
          <p:nvPr/>
        </p:nvSpPr>
        <p:spPr>
          <a:xfrm>
            <a:off x="505799" y="294588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10.0</a:t>
            </a:r>
          </a:p>
        </p:txBody>
      </p:sp>
      <p:sp>
        <p:nvSpPr>
          <p:cNvPr id="6" name="TextBox 5"/>
          <p:cNvSpPr txBox="1"/>
          <p:nvPr/>
        </p:nvSpPr>
        <p:spPr>
          <a:xfrm>
            <a:off x="505799" y="402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1237320" y="4025880"/>
            <a:ext cx="26272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float('</a:t>
            </a:r>
            <a:r>
              <a:rPr lang="en-GB" sz="2400" b="1" i="0" u="none" strike="noStrike" kern="1200">
                <a:ln>
                  <a:noFill/>
                </a:ln>
                <a:solidFill>
                  <a:srgbClr val="C0C0C0"/>
                </a:solidFill>
                <a:latin typeface="Liberation Mono" pitchFamily="49"/>
                <a:ea typeface="Liberation Mono" pitchFamily="49"/>
                <a:cs typeface="Liberation Mono" pitchFamily="49"/>
              </a:rPr>
              <a:t>␣</a:t>
            </a:r>
            <a:r>
              <a:rPr lang="en-GB" sz="2400" b="1" i="0" u="none" strike="noStrike" kern="1200">
                <a:ln>
                  <a:noFill/>
                </a:ln>
                <a:latin typeface="Liberation Mono" pitchFamily="49"/>
                <a:ea typeface="Liberation Mono" pitchFamily="49"/>
                <a:cs typeface="Liberation Mono" pitchFamily="49"/>
              </a:rPr>
              <a:t>10.</a:t>
            </a:r>
            <a:r>
              <a:rPr lang="en-GB" sz="2400" b="1" i="0" u="none" strike="noStrike" kern="1200">
                <a:ln>
                  <a:noFill/>
                </a:ln>
                <a:solidFill>
                  <a:srgbClr val="C0C0C0"/>
                </a:solidFill>
                <a:latin typeface="Liberation Mono" pitchFamily="49"/>
                <a:ea typeface="Liberation Mono" pitchFamily="49"/>
                <a:cs typeface="Liberation Mono" pitchFamily="49"/>
              </a:rPr>
              <a:t>␣</a:t>
            </a:r>
            <a:r>
              <a:rPr lang="en-GB" sz="2400" b="1" i="0" u="none" strike="noStrike" kern="1200">
                <a:ln>
                  <a:noFill/>
                </a:ln>
                <a:latin typeface="Liberation Mono" pitchFamily="49"/>
                <a:ea typeface="Liberation Mono" pitchFamily="49"/>
                <a:cs typeface="Liberation Mono" pitchFamily="49"/>
              </a:rPr>
              <a:t>')</a:t>
            </a:r>
          </a:p>
        </p:txBody>
      </p:sp>
      <p:sp>
        <p:nvSpPr>
          <p:cNvPr id="8" name="TextBox 7"/>
          <p:cNvSpPr txBox="1"/>
          <p:nvPr/>
        </p:nvSpPr>
        <p:spPr>
          <a:xfrm>
            <a:off x="505799" y="474588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10.0</a:t>
            </a:r>
          </a:p>
        </p:txBody>
      </p:sp>
      <p:sp>
        <p:nvSpPr>
          <p:cNvPr id="9" name="TextBox 8"/>
          <p:cNvSpPr txBox="1"/>
          <p:nvPr/>
        </p:nvSpPr>
        <p:spPr>
          <a:xfrm>
            <a:off x="5545800" y="2225880"/>
            <a:ext cx="21729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'10.0' is a string</a:t>
            </a:r>
          </a:p>
        </p:txBody>
      </p:sp>
      <p:sp>
        <p:nvSpPr>
          <p:cNvPr id="10" name="TextBox 9"/>
          <p:cNvSpPr txBox="1"/>
          <p:nvPr/>
        </p:nvSpPr>
        <p:spPr>
          <a:xfrm>
            <a:off x="5545800" y="2945880"/>
            <a:ext cx="229320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10.0 is a floating</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point number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name="page51">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pPr lvl="0"/>
            <a:fld id="{863B697B-5947-49B4-9532-0FFDA07BB0E5}" type="slidenum">
              <a:t>51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Converting between ints and floats</a:t>
            </a:r>
          </a:p>
        </p:txBody>
      </p:sp>
      <p:sp>
        <p:nvSpPr>
          <p:cNvPr id="3" name="TextBox 2"/>
          <p:cNvSpPr txBox="1"/>
          <p:nvPr/>
        </p:nvSpPr>
        <p:spPr>
          <a:xfrm>
            <a:off x="505799" y="222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222588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float(10)</a:t>
            </a:r>
          </a:p>
        </p:txBody>
      </p:sp>
      <p:sp>
        <p:nvSpPr>
          <p:cNvPr id="5" name="TextBox 4"/>
          <p:cNvSpPr txBox="1"/>
          <p:nvPr/>
        </p:nvSpPr>
        <p:spPr>
          <a:xfrm>
            <a:off x="505799" y="294588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10.0</a:t>
            </a:r>
          </a:p>
        </p:txBody>
      </p:sp>
      <p:sp>
        <p:nvSpPr>
          <p:cNvPr id="6" name="TextBox 5"/>
          <p:cNvSpPr txBox="1"/>
          <p:nvPr/>
        </p:nvSpPr>
        <p:spPr>
          <a:xfrm>
            <a:off x="505799" y="402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1237320" y="402588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int(10.9)</a:t>
            </a:r>
          </a:p>
        </p:txBody>
      </p:sp>
      <p:sp>
        <p:nvSpPr>
          <p:cNvPr id="8" name="TextBox 7"/>
          <p:cNvSpPr txBox="1"/>
          <p:nvPr/>
        </p:nvSpPr>
        <p:spPr>
          <a:xfrm>
            <a:off x="505799" y="474588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10</a:t>
            </a:r>
          </a:p>
        </p:txBody>
      </p:sp>
      <p:sp>
        <p:nvSpPr>
          <p:cNvPr id="9" name="TextBox 8"/>
          <p:cNvSpPr txBox="1"/>
          <p:nvPr/>
        </p:nvSpPr>
        <p:spPr>
          <a:xfrm>
            <a:off x="5545800" y="4745880"/>
            <a:ext cx="191988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Truncates</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fractional part</a:t>
            </a:r>
          </a:p>
        </p:txBody>
      </p:sp>
      <p:sp>
        <p:nvSpPr>
          <p:cNvPr id="10" name="TextBox 9"/>
          <p:cNvSpPr txBox="1"/>
          <p:nvPr/>
        </p:nvSpPr>
        <p:spPr>
          <a:xfrm>
            <a:off x="505799" y="582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1" name="TextBox 10"/>
          <p:cNvSpPr txBox="1"/>
          <p:nvPr/>
        </p:nvSpPr>
        <p:spPr>
          <a:xfrm>
            <a:off x="1237320" y="582588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int(-10.9)</a:t>
            </a:r>
          </a:p>
        </p:txBody>
      </p:sp>
      <p:sp>
        <p:nvSpPr>
          <p:cNvPr id="12" name="TextBox 11"/>
          <p:cNvSpPr txBox="1"/>
          <p:nvPr/>
        </p:nvSpPr>
        <p:spPr>
          <a:xfrm>
            <a:off x="505799" y="654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-10</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name="page52">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pPr lvl="0"/>
            <a:fld id="{0A533EC0-10AA-4319-8403-94A3DA8E4C78}" type="slidenum">
              <a:t>52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Converting into text</a:t>
            </a:r>
          </a:p>
        </p:txBody>
      </p:sp>
      <p:sp>
        <p:nvSpPr>
          <p:cNvPr id="3" name="TextBox 2"/>
          <p:cNvSpPr txBox="1"/>
          <p:nvPr/>
        </p:nvSpPr>
        <p:spPr>
          <a:xfrm>
            <a:off x="505799" y="222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222588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str(10)</a:t>
            </a:r>
          </a:p>
        </p:txBody>
      </p:sp>
      <p:sp>
        <p:nvSpPr>
          <p:cNvPr id="5" name="TextBox 4"/>
          <p:cNvSpPr txBox="1"/>
          <p:nvPr/>
        </p:nvSpPr>
        <p:spPr>
          <a:xfrm>
            <a:off x="505799" y="294588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'10'</a:t>
            </a:r>
          </a:p>
        </p:txBody>
      </p:sp>
      <p:sp>
        <p:nvSpPr>
          <p:cNvPr id="6" name="TextBox 5"/>
          <p:cNvSpPr txBox="1"/>
          <p:nvPr/>
        </p:nvSpPr>
        <p:spPr>
          <a:xfrm>
            <a:off x="505799" y="402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1237320" y="402588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str(10.000)</a:t>
            </a:r>
          </a:p>
        </p:txBody>
      </p:sp>
      <p:sp>
        <p:nvSpPr>
          <p:cNvPr id="8" name="TextBox 7"/>
          <p:cNvSpPr txBox="1"/>
          <p:nvPr/>
        </p:nvSpPr>
        <p:spPr>
          <a:xfrm>
            <a:off x="505799" y="474588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'10.0'</a:t>
            </a:r>
          </a:p>
        </p:txBody>
      </p:sp>
      <p:sp>
        <p:nvSpPr>
          <p:cNvPr id="9" name="TextBox 8"/>
          <p:cNvSpPr txBox="1"/>
          <p:nvPr/>
        </p:nvSpPr>
        <p:spPr>
          <a:xfrm>
            <a:off x="5545800" y="2225880"/>
            <a:ext cx="10893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integer</a:t>
            </a:r>
          </a:p>
        </p:txBody>
      </p:sp>
      <p:sp>
        <p:nvSpPr>
          <p:cNvPr id="10" name="TextBox 9"/>
          <p:cNvSpPr txBox="1"/>
          <p:nvPr/>
        </p:nvSpPr>
        <p:spPr>
          <a:xfrm>
            <a:off x="5546160" y="4026239"/>
            <a:ext cx="73403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float</a:t>
            </a:r>
          </a:p>
        </p:txBody>
      </p:sp>
      <p:sp>
        <p:nvSpPr>
          <p:cNvPr id="11" name="TextBox 10"/>
          <p:cNvSpPr txBox="1"/>
          <p:nvPr/>
        </p:nvSpPr>
        <p:spPr>
          <a:xfrm>
            <a:off x="7346160" y="2225880"/>
            <a:ext cx="903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 string</a:t>
            </a:r>
          </a:p>
        </p:txBody>
      </p:sp>
      <p:sp>
        <p:nvSpPr>
          <p:cNvPr id="12" name="TextBox 11"/>
          <p:cNvSpPr txBox="1"/>
          <p:nvPr/>
        </p:nvSpPr>
        <p:spPr>
          <a:xfrm>
            <a:off x="7346520" y="4026239"/>
            <a:ext cx="903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 string</a:t>
            </a:r>
          </a:p>
        </p:txBody>
      </p:sp>
      <p:cxnSp>
        <p:nvCxnSpPr>
          <p:cNvPr id="13" name="Straight Arrow Connector 12"/>
          <p:cNvCxnSpPr>
            <a:stCxn id="9" idx="3"/>
          </p:cNvCxnSpPr>
          <p:nvPr/>
        </p:nvCxnSpPr>
        <p:spPr>
          <a:xfrm>
            <a:off x="6635160" y="2431800"/>
            <a:ext cx="711000" cy="0"/>
          </a:xfrm>
          <a:prstGeom prst="straightConnector1">
            <a:avLst/>
          </a:prstGeom>
          <a:noFill/>
          <a:ln w="0">
            <a:solidFill>
              <a:srgbClr val="800080"/>
            </a:solidFill>
            <a:prstDash val="solid"/>
            <a:tailEnd type="arrow"/>
          </a:ln>
        </p:spPr>
      </p:cxnSp>
      <p:cxnSp>
        <p:nvCxnSpPr>
          <p:cNvPr id="14" name="Straight Arrow Connector 13"/>
          <p:cNvCxnSpPr>
            <a:stCxn id="10" idx="3"/>
            <a:endCxn id="12" idx="1"/>
          </p:cNvCxnSpPr>
          <p:nvPr/>
        </p:nvCxnSpPr>
        <p:spPr>
          <a:xfrm>
            <a:off x="6280199" y="4232339"/>
            <a:ext cx="1066321" cy="0"/>
          </a:xfrm>
          <a:prstGeom prst="straightConnector1">
            <a:avLst/>
          </a:prstGeom>
          <a:noFill/>
          <a:ln w="0">
            <a:solidFill>
              <a:srgbClr val="800080"/>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name="page53">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pPr lvl="0"/>
            <a:fld id="{1A2946AD-DFA6-4B45-83DF-FE77112E9D71}" type="slidenum">
              <a:t>53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Converting between types</a:t>
            </a:r>
          </a:p>
        </p:txBody>
      </p:sp>
      <p:sp>
        <p:nvSpPr>
          <p:cNvPr id="3" name="TextBox 2"/>
          <p:cNvSpPr txBox="1"/>
          <p:nvPr/>
        </p:nvSpPr>
        <p:spPr>
          <a:xfrm>
            <a:off x="505799" y="222588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int()</a:t>
            </a:r>
          </a:p>
        </p:txBody>
      </p:sp>
      <p:sp>
        <p:nvSpPr>
          <p:cNvPr id="4" name="TextBox 3"/>
          <p:cNvSpPr txBox="1"/>
          <p:nvPr/>
        </p:nvSpPr>
        <p:spPr>
          <a:xfrm>
            <a:off x="505799" y="294588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float()</a:t>
            </a:r>
          </a:p>
        </p:txBody>
      </p:sp>
      <p:sp>
        <p:nvSpPr>
          <p:cNvPr id="5" name="TextBox 4"/>
          <p:cNvSpPr txBox="1"/>
          <p:nvPr/>
        </p:nvSpPr>
        <p:spPr>
          <a:xfrm>
            <a:off x="5545800" y="2225880"/>
            <a:ext cx="13100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anything</a:t>
            </a:r>
          </a:p>
        </p:txBody>
      </p:sp>
      <p:sp>
        <p:nvSpPr>
          <p:cNvPr id="6" name="TextBox 5"/>
          <p:cNvSpPr txBox="1"/>
          <p:nvPr/>
        </p:nvSpPr>
        <p:spPr>
          <a:xfrm>
            <a:off x="5546160" y="2946239"/>
            <a:ext cx="13100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anything</a:t>
            </a:r>
          </a:p>
        </p:txBody>
      </p:sp>
      <p:sp>
        <p:nvSpPr>
          <p:cNvPr id="7" name="TextBox 6"/>
          <p:cNvSpPr txBox="1"/>
          <p:nvPr/>
        </p:nvSpPr>
        <p:spPr>
          <a:xfrm>
            <a:off x="7346160" y="2225880"/>
            <a:ext cx="10908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 integer</a:t>
            </a:r>
          </a:p>
        </p:txBody>
      </p:sp>
      <p:sp>
        <p:nvSpPr>
          <p:cNvPr id="8" name="TextBox 7"/>
          <p:cNvSpPr txBox="1"/>
          <p:nvPr/>
        </p:nvSpPr>
        <p:spPr>
          <a:xfrm>
            <a:off x="7346520" y="2946239"/>
            <a:ext cx="73403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 float</a:t>
            </a:r>
          </a:p>
        </p:txBody>
      </p:sp>
      <p:cxnSp>
        <p:nvCxnSpPr>
          <p:cNvPr id="9" name="Straight Arrow Connector 8"/>
          <p:cNvCxnSpPr>
            <a:stCxn id="5" idx="3"/>
          </p:cNvCxnSpPr>
          <p:nvPr/>
        </p:nvCxnSpPr>
        <p:spPr>
          <a:xfrm>
            <a:off x="6855840" y="2431800"/>
            <a:ext cx="490320" cy="0"/>
          </a:xfrm>
          <a:prstGeom prst="straightConnector1">
            <a:avLst/>
          </a:prstGeom>
          <a:noFill/>
          <a:ln w="0">
            <a:solidFill>
              <a:srgbClr val="800080"/>
            </a:solidFill>
            <a:prstDash val="solid"/>
            <a:tailEnd type="arrow"/>
          </a:ln>
        </p:spPr>
      </p:cxnSp>
      <p:cxnSp>
        <p:nvCxnSpPr>
          <p:cNvPr id="10" name="Straight Arrow Connector 9"/>
          <p:cNvCxnSpPr>
            <a:stCxn id="6" idx="3"/>
            <a:endCxn id="8" idx="1"/>
          </p:cNvCxnSpPr>
          <p:nvPr/>
        </p:nvCxnSpPr>
        <p:spPr>
          <a:xfrm>
            <a:off x="6856200" y="3152339"/>
            <a:ext cx="490320" cy="0"/>
          </a:xfrm>
          <a:prstGeom prst="straightConnector1">
            <a:avLst/>
          </a:prstGeom>
          <a:noFill/>
          <a:ln w="0">
            <a:solidFill>
              <a:srgbClr val="800080"/>
            </a:solidFill>
            <a:prstDash val="solid"/>
            <a:tailEnd type="arrow"/>
          </a:ln>
        </p:spPr>
      </p:cxnSp>
      <p:sp>
        <p:nvSpPr>
          <p:cNvPr id="11" name="TextBox 10"/>
          <p:cNvSpPr txBox="1"/>
          <p:nvPr/>
        </p:nvSpPr>
        <p:spPr>
          <a:xfrm>
            <a:off x="505799" y="366588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str()</a:t>
            </a:r>
          </a:p>
        </p:txBody>
      </p:sp>
      <p:sp>
        <p:nvSpPr>
          <p:cNvPr id="12" name="TextBox 11"/>
          <p:cNvSpPr txBox="1"/>
          <p:nvPr/>
        </p:nvSpPr>
        <p:spPr>
          <a:xfrm>
            <a:off x="5546160" y="3666600"/>
            <a:ext cx="13100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anything</a:t>
            </a:r>
          </a:p>
        </p:txBody>
      </p:sp>
      <p:sp>
        <p:nvSpPr>
          <p:cNvPr id="13" name="TextBox 12"/>
          <p:cNvSpPr txBox="1"/>
          <p:nvPr/>
        </p:nvSpPr>
        <p:spPr>
          <a:xfrm>
            <a:off x="7346520" y="3666600"/>
            <a:ext cx="903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 string</a:t>
            </a:r>
          </a:p>
        </p:txBody>
      </p:sp>
      <p:cxnSp>
        <p:nvCxnSpPr>
          <p:cNvPr id="14" name="Straight Arrow Connector 13"/>
          <p:cNvCxnSpPr>
            <a:stCxn id="12" idx="3"/>
            <a:endCxn id="13" idx="1"/>
          </p:cNvCxnSpPr>
          <p:nvPr/>
        </p:nvCxnSpPr>
        <p:spPr>
          <a:xfrm>
            <a:off x="6856200" y="3872700"/>
            <a:ext cx="490320" cy="0"/>
          </a:xfrm>
          <a:prstGeom prst="straightConnector1">
            <a:avLst/>
          </a:prstGeom>
          <a:noFill/>
          <a:ln w="0">
            <a:solidFill>
              <a:srgbClr val="800080"/>
            </a:solidFill>
            <a:prstDash val="solid"/>
            <a:tailEnd type="arrow"/>
          </a:ln>
        </p:spPr>
      </p:cxnSp>
      <p:sp>
        <p:nvSpPr>
          <p:cNvPr id="15" name="TextBox 14"/>
          <p:cNvSpPr txBox="1"/>
          <p:nvPr/>
        </p:nvSpPr>
        <p:spPr>
          <a:xfrm>
            <a:off x="505799" y="5105880"/>
            <a:ext cx="66837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Functions named after the type they convert </a:t>
            </a:r>
            <a:r>
              <a:rPr lang="en-GB" sz="2400" b="0" i="1" u="none" strike="noStrike" kern="1200">
                <a:ln>
                  <a:noFill/>
                </a:ln>
                <a:latin typeface="Liberation Sans" pitchFamily="18"/>
                <a:ea typeface="WenQuanYi Micro Hei" pitchFamily="2"/>
                <a:cs typeface="Lohit Devanagari" pitchFamily="2"/>
              </a:rPr>
              <a:t>into</a:t>
            </a:r>
            <a:r>
              <a:rPr lang="en-GB" sz="2400" b="0" i="0" u="none" strike="noStrike" kern="1200">
                <a:ln>
                  <a:noFill/>
                </a:ln>
                <a:latin typeface="Liberation Sans" pitchFamily="18"/>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name="page54">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pPr lvl="0"/>
            <a:fld id="{FBAD82AF-19F3-4D5C-B0DE-106700E8BD87}" type="slidenum">
              <a:t>54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Reading numbers into a script</a:t>
            </a:r>
          </a:p>
        </p:txBody>
      </p:sp>
      <p:sp>
        <p:nvSpPr>
          <p:cNvPr id="3" name="Freeform 2"/>
          <p:cNvSpPr/>
          <p:nvPr/>
        </p:nvSpPr>
        <p:spPr>
          <a:xfrm>
            <a:off x="5831280" y="1561680"/>
            <a:ext cx="4031999" cy="1294200"/>
          </a:xfrm>
          <a:custGeom>
            <a:avLst>
              <a:gd name="f0" fmla="val 18900"/>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10800 f0 21600"/>
              <a:gd name="f15" fmla="*/ f11 f1 1"/>
              <a:gd name="f16" fmla="val f14"/>
              <a:gd name="f17" fmla="*/ f14 f12 1"/>
              <a:gd name="f18" fmla="*/ f7 f13 1"/>
              <a:gd name="f19" fmla="*/ 0 f12 1"/>
              <a:gd name="f20" fmla="*/ 21600 f12 1"/>
              <a:gd name="f21" fmla="*/ 0 f13 1"/>
              <a:gd name="f22" fmla="*/ 10800 f12 1"/>
              <a:gd name="f23" fmla="*/ f15 1 f3"/>
              <a:gd name="f24" fmla="*/ 10800 f13 1"/>
              <a:gd name="f25" fmla="*/ 21600 f13 1"/>
              <a:gd name="f26" fmla="+- 21600 0 f16"/>
              <a:gd name="f27" fmla="+- f23 0 f2"/>
              <a:gd name="f28" fmla="*/ f26 8000 1"/>
              <a:gd name="f29" fmla="*/ f26 1 2"/>
              <a:gd name="f30" fmla="*/ f26 1 4"/>
              <a:gd name="f31" fmla="*/ f26 1 7"/>
              <a:gd name="f32" fmla="*/ f26 1 16"/>
              <a:gd name="f33" fmla="*/ f28 1 10800"/>
              <a:gd name="f34" fmla="+- f16 f31 0"/>
              <a:gd name="f35" fmla="+- 21600 0 f29"/>
              <a:gd name="f36" fmla="+- f16 f32 0"/>
              <a:gd name="f37" fmla="+- 21600 0 f33"/>
              <a:gd name="f38" fmla="*/ f36 f13 1"/>
              <a:gd name="f39" fmla="+- f37 f30 0"/>
            </a:gdLst>
            <a:ahLst>
              <a:ahXY gdRefX="f0" minX="f8" maxX="f7">
                <a:pos x="f17" y="f18"/>
              </a:ahXY>
            </a:ahLst>
            <a:cxnLst>
              <a:cxn ang="3cd4">
                <a:pos x="hc" y="t"/>
              </a:cxn>
              <a:cxn ang="0">
                <a:pos x="r" y="vc"/>
              </a:cxn>
              <a:cxn ang="cd4">
                <a:pos x="hc" y="b"/>
              </a:cxn>
              <a:cxn ang="cd2">
                <a:pos x="l" y="vc"/>
              </a:cxn>
              <a:cxn ang="f27">
                <a:pos x="f22" y="f21"/>
              </a:cxn>
              <a:cxn ang="f27">
                <a:pos x="f19" y="f24"/>
              </a:cxn>
              <a:cxn ang="f27">
                <a:pos x="f22" y="f25"/>
              </a:cxn>
              <a:cxn ang="f27">
                <a:pos x="f20" y="f24"/>
              </a:cxn>
            </a:cxnLst>
            <a:rect l="f19" t="f21" r="f20" b="f38"/>
            <a:pathLst>
              <a:path w="21600" h="21600">
                <a:moveTo>
                  <a:pt x="f6" y="f6"/>
                </a:moveTo>
                <a:lnTo>
                  <a:pt x="f7" y="f6"/>
                </a:lnTo>
                <a:lnTo>
                  <a:pt x="f7" y="f16"/>
                </a:lnTo>
                <a:lnTo>
                  <a:pt x="f16" y="f7"/>
                </a:lnTo>
                <a:lnTo>
                  <a:pt x="f6" y="f7"/>
                </a:lnTo>
                <a:close/>
              </a:path>
              <a:path w="21600" h="21600">
                <a:moveTo>
                  <a:pt x="f16" y="f7"/>
                </a:moveTo>
                <a:lnTo>
                  <a:pt x="f37" y="f16"/>
                </a:lnTo>
                <a:cubicBezTo>
                  <a:pt x="f39" y="f34"/>
                  <a:pt x="f35" y="f36"/>
                  <a:pt x="f7" y="f16"/>
                </a:cubicBezTo>
                <a:close/>
              </a:path>
            </a:pathLst>
          </a:custGeom>
          <a:solidFill>
            <a:srgbClr val="FFFFCC"/>
          </a:solidFill>
          <a:ln w="0">
            <a:solidFill>
              <a:srgbClr val="000000"/>
            </a:solidFill>
            <a:prstDash val="solid"/>
          </a:ln>
        </p:spPr>
        <p:txBody>
          <a:bodyPr vert="horz" wrap="none" lIns="72000" tIns="72000" rIns="72000" bIns="72000" anchor="t" anchorCtr="0" compatLnSpc="0"/>
          <a:lstStyle/>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text = input('N?</a:t>
            </a:r>
            <a:r>
              <a:rPr lang="en-GB" sz="2000" b="0" i="0" u="none" strike="noStrike" kern="1200">
                <a:ln>
                  <a:noFill/>
                </a:ln>
                <a:solidFill>
                  <a:srgbClr val="C0C0C0"/>
                </a:solidFill>
                <a:latin typeface="Liberation Mono" pitchFamily="49"/>
                <a:ea typeface="WenQuanYi Micro Hei" pitchFamily="2"/>
                <a:cs typeface="Lohit Devanagari" pitchFamily="2"/>
              </a:rPr>
              <a:t>␣</a:t>
            </a:r>
            <a:r>
              <a:rPr lang="en-GB" sz="2000" b="0" i="0" u="none" strike="noStrike" kern="1200">
                <a:ln>
                  <a:noFill/>
                </a:ln>
                <a:latin typeface="Liberation Mono" pitchFamily="49"/>
                <a:ea typeface="WenQuanYi Micro Hei" pitchFamily="2"/>
                <a:cs typeface="Lohit Devanagari" pitchFamily="2"/>
              </a:rPr>
              <a:t>')</a:t>
            </a:r>
          </a:p>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number = int(text)</a:t>
            </a:r>
          </a:p>
          <a:p>
            <a:pPr marL="0" marR="0" lvl="0" indent="0" algn="l" rtl="0" hangingPunct="0">
              <a:lnSpc>
                <a:spcPct val="100000"/>
              </a:lnSpc>
              <a:spcBef>
                <a:spcPts val="0"/>
              </a:spcBef>
              <a:spcAft>
                <a:spcPts val="0"/>
              </a:spcAft>
              <a:buNone/>
              <a:tabLst/>
            </a:pPr>
            <a:r>
              <a:rPr lang="en-GB" sz="2000" b="0" i="0" u="none" strike="noStrike" kern="1200">
                <a:ln>
                  <a:noFill/>
                </a:ln>
                <a:latin typeface="Liberation Mono" pitchFamily="49"/>
                <a:ea typeface="WenQuanYi Micro Hei" pitchFamily="2"/>
                <a:cs typeface="Lohit Devanagari" pitchFamily="2"/>
              </a:rPr>
              <a:t>print(number + 1)</a:t>
            </a:r>
          </a:p>
        </p:txBody>
      </p:sp>
      <p:sp>
        <p:nvSpPr>
          <p:cNvPr id="4" name="TextBox 3"/>
          <p:cNvSpPr txBox="1"/>
          <p:nvPr/>
        </p:nvSpPr>
        <p:spPr>
          <a:xfrm>
            <a:off x="8111160" y="285624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input3.py</a:t>
            </a:r>
          </a:p>
        </p:txBody>
      </p:sp>
      <p:sp>
        <p:nvSpPr>
          <p:cNvPr id="5" name="TextBox 4"/>
          <p:cNvSpPr txBox="1"/>
          <p:nvPr/>
        </p:nvSpPr>
        <p:spPr>
          <a:xfrm>
            <a:off x="576000" y="285696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6" name="TextBox 5"/>
          <p:cNvSpPr txBox="1"/>
          <p:nvPr/>
        </p:nvSpPr>
        <p:spPr>
          <a:xfrm>
            <a:off x="941759" y="285696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python3</a:t>
            </a:r>
          </a:p>
        </p:txBody>
      </p:sp>
      <p:sp>
        <p:nvSpPr>
          <p:cNvPr id="7" name="TextBox 6"/>
          <p:cNvSpPr txBox="1"/>
          <p:nvPr/>
        </p:nvSpPr>
        <p:spPr>
          <a:xfrm>
            <a:off x="2401920" y="285696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input3.py</a:t>
            </a:r>
          </a:p>
        </p:txBody>
      </p:sp>
      <p:sp>
        <p:nvSpPr>
          <p:cNvPr id="8" name="TextBox 7"/>
          <p:cNvSpPr txBox="1"/>
          <p:nvPr/>
        </p:nvSpPr>
        <p:spPr>
          <a:xfrm>
            <a:off x="576000" y="357696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a:t>
            </a:r>
          </a:p>
        </p:txBody>
      </p:sp>
      <p:sp>
        <p:nvSpPr>
          <p:cNvPr id="9" name="TextBox 8"/>
          <p:cNvSpPr txBox="1"/>
          <p:nvPr/>
        </p:nvSpPr>
        <p:spPr>
          <a:xfrm>
            <a:off x="1124640" y="357696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10</a:t>
            </a:r>
          </a:p>
        </p:txBody>
      </p:sp>
      <p:sp>
        <p:nvSpPr>
          <p:cNvPr id="10" name="TextBox 9"/>
          <p:cNvSpPr txBox="1"/>
          <p:nvPr/>
        </p:nvSpPr>
        <p:spPr>
          <a:xfrm>
            <a:off x="576000" y="429696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11</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name="page55">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pPr lvl="0"/>
            <a:fld id="{60CC383B-7952-4EEE-8FD6-B4AE069569B2}" type="slidenum">
              <a:t>55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Progress</a:t>
            </a:r>
          </a:p>
        </p:txBody>
      </p:sp>
      <p:sp>
        <p:nvSpPr>
          <p:cNvPr id="3" name="TextBox 2"/>
          <p:cNvSpPr txBox="1"/>
          <p:nvPr/>
        </p:nvSpPr>
        <p:spPr>
          <a:xfrm>
            <a:off x="504719" y="1924200"/>
            <a:ext cx="11228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Names</a:t>
            </a:r>
          </a:p>
        </p:txBody>
      </p:sp>
      <p:sp>
        <p:nvSpPr>
          <p:cNvPr id="4" name="TextBox 3"/>
          <p:cNvSpPr txBox="1"/>
          <p:nvPr/>
        </p:nvSpPr>
        <p:spPr>
          <a:xfrm>
            <a:off x="505439" y="3004920"/>
            <a:ext cx="886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Types</a:t>
            </a:r>
          </a:p>
        </p:txBody>
      </p:sp>
      <p:sp>
        <p:nvSpPr>
          <p:cNvPr id="5" name="TextBox 4"/>
          <p:cNvSpPr txBox="1"/>
          <p:nvPr/>
        </p:nvSpPr>
        <p:spPr>
          <a:xfrm>
            <a:off x="505799" y="6245640"/>
            <a:ext cx="24454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Type conversions</a:t>
            </a:r>
          </a:p>
        </p:txBody>
      </p:sp>
      <p:sp>
        <p:nvSpPr>
          <p:cNvPr id="6" name="TextBox 5"/>
          <p:cNvSpPr txBox="1"/>
          <p:nvPr/>
        </p:nvSpPr>
        <p:spPr>
          <a:xfrm>
            <a:off x="3024720" y="1924560"/>
            <a:ext cx="10677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 Values</a:t>
            </a:r>
          </a:p>
        </p:txBody>
      </p:sp>
      <p:cxnSp>
        <p:nvCxnSpPr>
          <p:cNvPr id="7" name="Straight Arrow Connector 6"/>
          <p:cNvCxnSpPr>
            <a:stCxn id="3" idx="3"/>
          </p:cNvCxnSpPr>
          <p:nvPr/>
        </p:nvCxnSpPr>
        <p:spPr>
          <a:xfrm>
            <a:off x="1627560" y="2130120"/>
            <a:ext cx="1397160" cy="360"/>
          </a:xfrm>
          <a:prstGeom prst="straightConnector1">
            <a:avLst/>
          </a:prstGeom>
          <a:noFill/>
          <a:ln w="18000">
            <a:solidFill>
              <a:srgbClr val="800080"/>
            </a:solidFill>
            <a:prstDash val="solid"/>
            <a:tailEnd type="arrow"/>
          </a:ln>
        </p:spPr>
      </p:cxnSp>
      <p:sp>
        <p:nvSpPr>
          <p:cNvPr id="8" name="TextBox 7"/>
          <p:cNvSpPr txBox="1"/>
          <p:nvPr/>
        </p:nvSpPr>
        <p:spPr>
          <a:xfrm>
            <a:off x="505079" y="5400000"/>
            <a:ext cx="210743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Reading in text</a:t>
            </a:r>
          </a:p>
        </p:txBody>
      </p:sp>
      <p:sp>
        <p:nvSpPr>
          <p:cNvPr id="9" name="TextBox 8"/>
          <p:cNvSpPr txBox="1"/>
          <p:nvPr/>
        </p:nvSpPr>
        <p:spPr>
          <a:xfrm>
            <a:off x="5905079" y="6300000"/>
            <a:ext cx="405287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str()	int()	float()</a:t>
            </a:r>
          </a:p>
        </p:txBody>
      </p:sp>
      <p:sp>
        <p:nvSpPr>
          <p:cNvPr id="10" name="TextBox 9"/>
          <p:cNvSpPr txBox="1"/>
          <p:nvPr/>
        </p:nvSpPr>
        <p:spPr>
          <a:xfrm>
            <a:off x="5905440" y="5400000"/>
            <a:ext cx="24501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Mono" pitchFamily="49"/>
                <a:ea typeface="WenQuanYi Micro Hei" pitchFamily="2"/>
                <a:cs typeface="Lohit Devanagari" pitchFamily="2"/>
              </a:rPr>
              <a:t>input(</a:t>
            </a:r>
            <a:r>
              <a:rPr lang="en-GB" sz="2400" b="0" i="1" u="none" strike="noStrike" kern="1200">
                <a:ln>
                  <a:noFill/>
                </a:ln>
                <a:solidFill>
                  <a:srgbClr val="FF0000"/>
                </a:solidFill>
                <a:latin typeface="Liberation Mono" pitchFamily="49"/>
                <a:ea typeface="WenQuanYi Micro Hei" pitchFamily="2"/>
                <a:cs typeface="Lohit Devanagari" pitchFamily="2"/>
              </a:rPr>
              <a:t>prompt</a:t>
            </a:r>
            <a:r>
              <a:rPr lang="en-GB" sz="2400" b="0" i="0" u="none" strike="noStrike" kern="1200">
                <a:ln>
                  <a:noFill/>
                </a:ln>
                <a:solidFill>
                  <a:srgbClr val="000080"/>
                </a:solidFill>
                <a:latin typeface="Liberation Mono" pitchFamily="49"/>
                <a:ea typeface="WenQuanYi Micro Hei" pitchFamily="2"/>
                <a:cs typeface="Lohit Devanagari" pitchFamily="2"/>
              </a:rPr>
              <a:t>)</a:t>
            </a:r>
          </a:p>
        </p:txBody>
      </p:sp>
      <p:sp>
        <p:nvSpPr>
          <p:cNvPr id="11" name="TextBox 10"/>
          <p:cNvSpPr txBox="1"/>
          <p:nvPr/>
        </p:nvSpPr>
        <p:spPr>
          <a:xfrm>
            <a:off x="5905799" y="1980000"/>
            <a:ext cx="22672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1" u="none" strike="noStrike" kern="1200">
                <a:ln>
                  <a:noFill/>
                </a:ln>
                <a:solidFill>
                  <a:srgbClr val="FF0000"/>
                </a:solidFill>
                <a:latin typeface="Liberation Mono" pitchFamily="49"/>
                <a:ea typeface="WenQuanYi Micro Hei" pitchFamily="2"/>
                <a:cs typeface="Lohit Devanagari" pitchFamily="2"/>
              </a:rPr>
              <a:t>name</a:t>
            </a:r>
            <a:r>
              <a:rPr lang="en-GB" sz="2400" b="0" i="0" u="none" strike="noStrike" kern="1200">
                <a:ln>
                  <a:noFill/>
                </a:ln>
                <a:solidFill>
                  <a:srgbClr val="000080"/>
                </a:solidFill>
                <a:latin typeface="Liberation Mono" pitchFamily="49"/>
                <a:ea typeface="WenQuanYi Micro Hei" pitchFamily="2"/>
                <a:cs typeface="Lohit Devanagari" pitchFamily="2"/>
              </a:rPr>
              <a:t> = </a:t>
            </a:r>
            <a:r>
              <a:rPr lang="en-GB" sz="2400" b="0" i="1" u="none" strike="noStrike" kern="1200">
                <a:ln>
                  <a:noFill/>
                </a:ln>
                <a:solidFill>
                  <a:srgbClr val="FF0000"/>
                </a:solidFill>
                <a:latin typeface="Liberation Mono" pitchFamily="49"/>
                <a:ea typeface="WenQuanYi Micro Hei" pitchFamily="2"/>
                <a:cs typeface="Lohit Devanagari" pitchFamily="2"/>
              </a:rPr>
              <a:t>value</a:t>
            </a:r>
          </a:p>
        </p:txBody>
      </p:sp>
      <p:sp>
        <p:nvSpPr>
          <p:cNvPr id="12" name="TextBox 11"/>
          <p:cNvSpPr txBox="1"/>
          <p:nvPr/>
        </p:nvSpPr>
        <p:spPr>
          <a:xfrm>
            <a:off x="5905799" y="3005279"/>
            <a:ext cx="9702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Sans" pitchFamily="18"/>
                <a:ea typeface="WenQuanYi Micro Hei" pitchFamily="2"/>
                <a:cs typeface="Lohit Devanagari" pitchFamily="2"/>
              </a:rPr>
              <a:t>strings</a:t>
            </a:r>
          </a:p>
        </p:txBody>
      </p:sp>
      <p:sp>
        <p:nvSpPr>
          <p:cNvPr id="13" name="TextBox 12"/>
          <p:cNvSpPr txBox="1"/>
          <p:nvPr/>
        </p:nvSpPr>
        <p:spPr>
          <a:xfrm>
            <a:off x="5906160" y="3725640"/>
            <a:ext cx="11577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Sans" pitchFamily="18"/>
                <a:ea typeface="WenQuanYi Micro Hei" pitchFamily="2"/>
                <a:cs typeface="Lohit Devanagari" pitchFamily="2"/>
              </a:rPr>
              <a:t>integers</a:t>
            </a:r>
          </a:p>
        </p:txBody>
      </p:sp>
      <p:sp>
        <p:nvSpPr>
          <p:cNvPr id="14" name="TextBox 13"/>
          <p:cNvSpPr txBox="1"/>
          <p:nvPr/>
        </p:nvSpPr>
        <p:spPr>
          <a:xfrm>
            <a:off x="5906160" y="4446000"/>
            <a:ext cx="30733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Sans" pitchFamily="18"/>
                <a:ea typeface="WenQuanYi Micro Hei" pitchFamily="2"/>
                <a:cs typeface="Lohit Devanagari" pitchFamily="2"/>
              </a:rPr>
              <a:t>floating point numbers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name="page56">
    <p:spTree>
      <p:nvGrpSpPr>
        <p:cNvPr id="1" name=""/>
        <p:cNvGrpSpPr/>
        <p:nvPr/>
      </p:nvGrpSpPr>
      <p:grpSpPr>
        <a:xfrm>
          <a:off x="0" y="0"/>
          <a:ext cx="0" cy="0"/>
          <a:chOff x="0" y="0"/>
          <a:chExt cx="0" cy="0"/>
        </a:xfrm>
      </p:grpSpPr>
      <p:sp>
        <p:nvSpPr>
          <p:cNvPr id="10" name="Slide Number Placeholder 1"/>
          <p:cNvSpPr>
            <a:spLocks noGrp="1"/>
          </p:cNvSpPr>
          <p:nvPr>
            <p:ph type="sldNum" sz="quarter" idx="10"/>
          </p:nvPr>
        </p:nvSpPr>
        <p:spPr/>
        <p:txBody>
          <a:bodyPr/>
          <a:lstStyle/>
          <a:p>
            <a:pPr lvl="0"/>
            <a:fld id="{1115FAAC-39BF-487B-8067-4E063E87D1F0}" type="slidenum">
              <a:t>56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Exercise 3</a:t>
            </a:r>
          </a:p>
        </p:txBody>
      </p:sp>
      <p:sp>
        <p:nvSpPr>
          <p:cNvPr id="3" name="TextBox 2"/>
          <p:cNvSpPr txBox="1"/>
          <p:nvPr/>
        </p:nvSpPr>
        <p:spPr>
          <a:xfrm>
            <a:off x="504359" y="2284560"/>
            <a:ext cx="79030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Replace the two </a:t>
            </a:r>
            <a:r>
              <a:rPr lang="en-GB" sz="2400" b="0" i="0" u="none" strike="noStrike" kern="1200">
                <a:ln>
                  <a:noFill/>
                </a:ln>
                <a:solidFill>
                  <a:srgbClr val="800000"/>
                </a:solidFill>
                <a:latin typeface="Liberation Sans" pitchFamily="18"/>
                <a:ea typeface="WenQuanYi Micro Hei" pitchFamily="2"/>
                <a:cs typeface="Lohit Devanagari" pitchFamily="2"/>
              </a:rPr>
              <a:t>XXXX</a:t>
            </a:r>
            <a:r>
              <a:rPr lang="en-GB" sz="2400" b="0" i="0" u="none" strike="noStrike" kern="1200">
                <a:ln>
                  <a:noFill/>
                </a:ln>
                <a:latin typeface="Liberation Sans" pitchFamily="18"/>
                <a:ea typeface="WenQuanYi Micro Hei" pitchFamily="2"/>
                <a:cs typeface="Lohit Devanagari" pitchFamily="2"/>
              </a:rPr>
              <a:t> in </a:t>
            </a:r>
            <a:r>
              <a:rPr lang="en-GB" sz="2400" b="0" i="0" u="none" strike="noStrike" kern="1200">
                <a:ln>
                  <a:noFill/>
                </a:ln>
                <a:solidFill>
                  <a:srgbClr val="000080"/>
                </a:solidFill>
                <a:latin typeface="Liberation Sans" pitchFamily="18"/>
                <a:ea typeface="WenQuanYi Micro Hei" pitchFamily="2"/>
                <a:cs typeface="Lohit Devanagari" pitchFamily="2"/>
              </a:rPr>
              <a:t>exercise3.py</a:t>
            </a:r>
            <a:r>
              <a:rPr lang="en-GB" sz="2400" b="0" i="0" u="none" strike="noStrike" kern="1200">
                <a:ln>
                  <a:noFill/>
                </a:ln>
                <a:latin typeface="Liberation Sans" pitchFamily="18"/>
                <a:ea typeface="WenQuanYi Micro Hei" pitchFamily="2"/>
                <a:cs typeface="Lohit Devanagari" pitchFamily="2"/>
              </a:rPr>
              <a:t> to do the following:</a:t>
            </a:r>
          </a:p>
        </p:txBody>
      </p:sp>
      <p:sp>
        <p:nvSpPr>
          <p:cNvPr id="4" name="TextBox 3"/>
          <p:cNvSpPr txBox="1"/>
          <p:nvPr/>
        </p:nvSpPr>
        <p:spPr>
          <a:xfrm>
            <a:off x="504359" y="3364920"/>
            <a:ext cx="64814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dirty="0">
                <a:ln>
                  <a:noFill/>
                </a:ln>
                <a:latin typeface="Liberation Sans" pitchFamily="18"/>
                <a:ea typeface="WenQuanYi Micro Hei" pitchFamily="2"/>
                <a:cs typeface="Lohit Devanagari" pitchFamily="2"/>
              </a:rPr>
              <a:t>1.	Prompt the user with the text “</a:t>
            </a:r>
            <a:r>
              <a:rPr lang="en-GB" sz="2400" b="0" i="0" u="none" strike="noStrike" kern="1200" dirty="0">
                <a:ln>
                  <a:noFill/>
                </a:ln>
                <a:solidFill>
                  <a:srgbClr val="0000FF"/>
                </a:solidFill>
                <a:latin typeface="Liberation Sans" pitchFamily="18"/>
                <a:ea typeface="WenQuanYi Micro Hei" pitchFamily="2"/>
                <a:cs typeface="Lohit Devanagari" pitchFamily="2"/>
              </a:rPr>
              <a:t>How much?</a:t>
            </a:r>
            <a:r>
              <a:rPr lang="en-GB" sz="2400" b="0" i="0" u="none" strike="noStrike" kern="1200" dirty="0">
                <a:ln>
                  <a:noFill/>
                </a:ln>
                <a:solidFill>
                  <a:srgbClr val="808080"/>
                </a:solidFill>
                <a:latin typeface="Liberation Sans" pitchFamily="18"/>
                <a:ea typeface="WenQuanYi Micro Hei" pitchFamily="2"/>
                <a:cs typeface="Lohit Devanagari" pitchFamily="2"/>
              </a:rPr>
              <a:t>␣</a:t>
            </a:r>
            <a:r>
              <a:rPr lang="en-GB" sz="2400" b="0" i="0" u="none" strike="noStrike" kern="1200" dirty="0">
                <a:ln>
                  <a:noFill/>
                </a:ln>
                <a:latin typeface="Liberation Sans" pitchFamily="18"/>
                <a:ea typeface="WenQuanYi Micro Hei" pitchFamily="2"/>
                <a:cs typeface="Lohit Devanagari" pitchFamily="2"/>
              </a:rPr>
              <a:t>”.</a:t>
            </a:r>
          </a:p>
        </p:txBody>
      </p:sp>
      <p:sp>
        <p:nvSpPr>
          <p:cNvPr id="5" name="TextBox 4"/>
          <p:cNvSpPr txBox="1"/>
          <p:nvPr/>
        </p:nvSpPr>
        <p:spPr>
          <a:xfrm>
            <a:off x="504719" y="4085279"/>
            <a:ext cx="766403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2.	Convert the user’s answer to a floating point number.</a:t>
            </a:r>
          </a:p>
        </p:txBody>
      </p:sp>
      <p:sp>
        <p:nvSpPr>
          <p:cNvPr id="6" name="TextBox 5"/>
          <p:cNvSpPr txBox="1"/>
          <p:nvPr/>
        </p:nvSpPr>
        <p:spPr>
          <a:xfrm>
            <a:off x="505079" y="4805640"/>
            <a:ext cx="40827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3.	Print 2.5 plus that number.</a:t>
            </a:r>
          </a:p>
        </p:txBody>
      </p:sp>
      <p:grpSp>
        <p:nvGrpSpPr>
          <p:cNvPr id="7" name="Group 6"/>
          <p:cNvGrpSpPr/>
          <p:nvPr/>
        </p:nvGrpSpPr>
        <p:grpSpPr>
          <a:xfrm>
            <a:off x="7559640" y="6293159"/>
            <a:ext cx="2249999" cy="871200"/>
            <a:chOff x="7559640" y="6293159"/>
            <a:chExt cx="2249999" cy="871200"/>
          </a:xfrm>
        </p:grpSpPr>
        <p:sp>
          <p:nvSpPr>
            <p:cNvPr id="8" name="TextBox 7"/>
            <p:cNvSpPr txBox="1"/>
            <p:nvPr/>
          </p:nvSpPr>
          <p:spPr>
            <a:xfrm>
              <a:off x="8415720" y="6428160"/>
              <a:ext cx="1393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3 minutes</a:t>
              </a:r>
            </a:p>
          </p:txBody>
        </p:sp>
        <p:pic>
          <p:nvPicPr>
            <p:cNvPr id="9" name="Picture 8"/>
            <p:cNvPicPr>
              <a:picLocks noChangeAspect="1"/>
            </p:cNvPicPr>
            <p:nvPr/>
          </p:nvPicPr>
          <p:blipFill>
            <a:blip r:embed="rId3">
              <a:lum/>
              <a:alphaModFix/>
            </a:blip>
            <a:srcRect/>
            <a:stretch>
              <a:fillRect/>
            </a:stretch>
          </p:blipFill>
          <p:spPr>
            <a:xfrm>
              <a:off x="7559640" y="6293159"/>
              <a:ext cx="871200" cy="871200"/>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name="page57">
    <p:spTree>
      <p:nvGrpSpPr>
        <p:cNvPr id="1" name=""/>
        <p:cNvGrpSpPr/>
        <p:nvPr/>
      </p:nvGrpSpPr>
      <p:grpSpPr>
        <a:xfrm>
          <a:off x="0" y="0"/>
          <a:ext cx="0" cy="0"/>
          <a:chOff x="0" y="0"/>
          <a:chExt cx="0" cy="0"/>
        </a:xfrm>
      </p:grpSpPr>
      <p:sp>
        <p:nvSpPr>
          <p:cNvPr id="5" name="Slide Number Placeholder 1"/>
          <p:cNvSpPr>
            <a:spLocks noGrp="1"/>
          </p:cNvSpPr>
          <p:nvPr>
            <p:ph type="sldNum" sz="quarter" idx="10"/>
          </p:nvPr>
        </p:nvSpPr>
        <p:spPr/>
        <p:txBody>
          <a:bodyPr/>
          <a:lstStyle/>
          <a:p>
            <a:pPr lvl="0"/>
            <a:fld id="{71A0B666-3D58-4427-8F25-8D1ADEB7A55A}" type="slidenum">
              <a:t>57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Integers</a:t>
            </a:r>
          </a:p>
        </p:txBody>
      </p:sp>
      <p:sp>
        <p:nvSpPr>
          <p:cNvPr id="3" name="TextBox 2"/>
          <p:cNvSpPr txBox="1"/>
          <p:nvPr/>
        </p:nvSpPr>
        <p:spPr>
          <a:xfrm>
            <a:off x="503999" y="1813320"/>
            <a:ext cx="1995839" cy="281376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19200" b="0" i="0" u="none" strike="noStrike" kern="1200">
                <a:ln>
                  <a:noFill/>
                </a:ln>
                <a:solidFill>
                  <a:srgbClr val="000080"/>
                </a:solidFill>
                <a:latin typeface="Liberation Sans" pitchFamily="18"/>
                <a:ea typeface="WenQuanYi Micro Hei" pitchFamily="2"/>
                <a:cs typeface="Lohit Devanagari" pitchFamily="2"/>
              </a:rPr>
              <a:t>ℤ</a:t>
            </a:r>
          </a:p>
        </p:txBody>
      </p:sp>
      <p:sp>
        <p:nvSpPr>
          <p:cNvPr id="4" name="TextBox 3"/>
          <p:cNvSpPr txBox="1"/>
          <p:nvPr/>
        </p:nvSpPr>
        <p:spPr>
          <a:xfrm>
            <a:off x="2664360" y="2101320"/>
            <a:ext cx="7229160" cy="281556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9600" b="0" i="0" u="none" strike="noStrike" kern="1200">
                <a:ln>
                  <a:noFill/>
                </a:ln>
                <a:solidFill>
                  <a:srgbClr val="008000"/>
                </a:solidFill>
                <a:latin typeface="Liberation Sans" pitchFamily="18"/>
                <a:ea typeface="WenQuanYi Micro Hei" pitchFamily="2"/>
                <a:cs typeface="Lohit Devanagari" pitchFamily="2"/>
              </a:rPr>
              <a:t>{… -2, -1, 0,</a:t>
            </a:r>
          </a:p>
          <a:p>
            <a:pPr marL="0" marR="0" lvl="0" indent="0" rtl="0" hangingPunct="0">
              <a:lnSpc>
                <a:spcPct val="100000"/>
              </a:lnSpc>
              <a:spcBef>
                <a:spcPts val="0"/>
              </a:spcBef>
              <a:spcAft>
                <a:spcPts val="0"/>
              </a:spcAft>
              <a:buNone/>
              <a:tabLst/>
            </a:pPr>
            <a:r>
              <a:rPr lang="en-GB" sz="9600" b="0" i="0" u="none" strike="noStrike" kern="1200">
                <a:ln>
                  <a:noFill/>
                </a:ln>
                <a:solidFill>
                  <a:srgbClr val="008000"/>
                </a:solidFill>
                <a:latin typeface="Liberation Sans" pitchFamily="18"/>
                <a:ea typeface="WenQuanYi Micro Hei" pitchFamily="2"/>
                <a:cs typeface="Lohit Devanagari" pitchFamily="2"/>
              </a:rPr>
              <a:t> 1, 2, 3, 4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name="page58">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pPr lvl="0"/>
            <a:fld id="{D8D5635D-5E5F-48EE-9893-773614DE1641}" type="slidenum">
              <a:t>58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Integer addition &amp; subtraction</a:t>
            </a:r>
          </a:p>
        </p:txBody>
      </p:sp>
      <p:sp>
        <p:nvSpPr>
          <p:cNvPr id="3" name="TextBox 2"/>
          <p:cNvSpPr txBox="1"/>
          <p:nvPr/>
        </p:nvSpPr>
        <p:spPr>
          <a:xfrm>
            <a:off x="505799" y="186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186588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20+5</a:t>
            </a:r>
          </a:p>
        </p:txBody>
      </p:sp>
      <p:sp>
        <p:nvSpPr>
          <p:cNvPr id="5" name="TextBox 4"/>
          <p:cNvSpPr txBox="1"/>
          <p:nvPr/>
        </p:nvSpPr>
        <p:spPr>
          <a:xfrm>
            <a:off x="505799" y="240588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25</a:t>
            </a:r>
          </a:p>
        </p:txBody>
      </p:sp>
      <p:sp>
        <p:nvSpPr>
          <p:cNvPr id="6" name="TextBox 5"/>
          <p:cNvSpPr txBox="1"/>
          <p:nvPr/>
        </p:nvSpPr>
        <p:spPr>
          <a:xfrm>
            <a:off x="505799" y="366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1237320" y="3665880"/>
            <a:ext cx="116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20</a:t>
            </a:r>
            <a:r>
              <a:rPr lang="en-GB" sz="2400" b="1" i="0" u="none" strike="noStrike" kern="1200">
                <a:ln>
                  <a:noFill/>
                </a:ln>
                <a:solidFill>
                  <a:srgbClr val="808080"/>
                </a:solidFill>
                <a:latin typeface="Liberation Mono" pitchFamily="49"/>
                <a:ea typeface="Liberation Mono" pitchFamily="49"/>
                <a:cs typeface="Liberation Mono" pitchFamily="49"/>
              </a:rPr>
              <a:t>␣</a:t>
            </a:r>
            <a:r>
              <a:rPr lang="en-GB" sz="2400" b="1" i="0" u="none" strike="noStrike" kern="1200">
                <a:ln>
                  <a:noFill/>
                </a:ln>
                <a:latin typeface="Liberation Mono" pitchFamily="49"/>
                <a:ea typeface="Liberation Mono" pitchFamily="49"/>
                <a:cs typeface="Liberation Mono" pitchFamily="49"/>
              </a:rPr>
              <a:t>-</a:t>
            </a:r>
            <a:r>
              <a:rPr lang="en-GB" sz="2400" b="1" i="0" u="none" strike="noStrike" kern="1200">
                <a:ln>
                  <a:noFill/>
                </a:ln>
                <a:solidFill>
                  <a:srgbClr val="808080"/>
                </a:solidFill>
                <a:latin typeface="Liberation Mono" pitchFamily="49"/>
                <a:ea typeface="Liberation Mono" pitchFamily="49"/>
                <a:cs typeface="Liberation Mono" pitchFamily="49"/>
              </a:rPr>
              <a:t>␣</a:t>
            </a:r>
            <a:r>
              <a:rPr lang="en-GB" sz="2400" b="1" i="0" u="none" strike="noStrike" kern="1200">
                <a:ln>
                  <a:noFill/>
                </a:ln>
                <a:latin typeface="Liberation Mono" pitchFamily="49"/>
                <a:ea typeface="Liberation Mono" pitchFamily="49"/>
                <a:cs typeface="Liberation Mono" pitchFamily="49"/>
              </a:rPr>
              <a:t>5</a:t>
            </a:r>
          </a:p>
        </p:txBody>
      </p:sp>
      <p:sp>
        <p:nvSpPr>
          <p:cNvPr id="8" name="TextBox 7"/>
          <p:cNvSpPr txBox="1"/>
          <p:nvPr/>
        </p:nvSpPr>
        <p:spPr>
          <a:xfrm>
            <a:off x="505799" y="420588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15</a:t>
            </a:r>
          </a:p>
        </p:txBody>
      </p:sp>
      <p:sp>
        <p:nvSpPr>
          <p:cNvPr id="9" name="TextBox 8"/>
          <p:cNvSpPr txBox="1"/>
          <p:nvPr/>
        </p:nvSpPr>
        <p:spPr>
          <a:xfrm>
            <a:off x="5185800" y="3665880"/>
            <a:ext cx="297144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Spaces around the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operator don’t matter.</a:t>
            </a:r>
          </a:p>
        </p:txBody>
      </p:sp>
      <p:sp>
        <p:nvSpPr>
          <p:cNvPr id="10" name="TextBox 9"/>
          <p:cNvSpPr txBox="1"/>
          <p:nvPr/>
        </p:nvSpPr>
        <p:spPr>
          <a:xfrm>
            <a:off x="505799" y="6185880"/>
            <a:ext cx="198863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“No surprises”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name="page59">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pPr lvl="0"/>
            <a:fld id="{C04B6885-C41F-4654-9B1E-1EE15633EC87}" type="slidenum">
              <a:t>59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Integer multiplication</a:t>
            </a:r>
          </a:p>
        </p:txBody>
      </p:sp>
      <p:sp>
        <p:nvSpPr>
          <p:cNvPr id="3" name="TextBox 2"/>
          <p:cNvSpPr txBox="1"/>
          <p:nvPr/>
        </p:nvSpPr>
        <p:spPr>
          <a:xfrm>
            <a:off x="506159" y="1866239"/>
            <a:ext cx="44204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There is no “</a:t>
            </a:r>
            <a:r>
              <a:rPr lang="zh-CN" sz="1800" b="0" i="0" u="none" strike="noStrike" kern="1200">
                <a:ln>
                  <a:noFill/>
                </a:ln>
                <a:solidFill>
                  <a:srgbClr val="0000FF"/>
                </a:solidFill>
                <a:latin typeface="Liberation Sans" pitchFamily="18"/>
                <a:ea typeface="WenQuanYi Micro Hei" pitchFamily="2"/>
                <a:cs typeface="Lohit Devanagari" pitchFamily="2"/>
              </a:rPr>
              <a:t>×</a:t>
            </a:r>
            <a:r>
              <a:rPr lang="en-GB" sz="2400" b="0" i="0" u="none" strike="noStrike" kern="1200">
                <a:ln>
                  <a:noFill/>
                </a:ln>
                <a:latin typeface="Liberation Sans" pitchFamily="18"/>
                <a:ea typeface="WenQuanYi Micro Hei" pitchFamily="2"/>
                <a:cs typeface="Lohit Devanagari" pitchFamily="2"/>
              </a:rPr>
              <a:t>” on the keyboard.</a:t>
            </a:r>
          </a:p>
        </p:txBody>
      </p:sp>
      <p:sp>
        <p:nvSpPr>
          <p:cNvPr id="4" name="TextBox 3"/>
          <p:cNvSpPr txBox="1"/>
          <p:nvPr/>
        </p:nvSpPr>
        <p:spPr>
          <a:xfrm>
            <a:off x="7706160" y="1866599"/>
            <a:ext cx="886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Linux:</a:t>
            </a:r>
          </a:p>
        </p:txBody>
      </p:sp>
      <p:sp>
        <p:nvSpPr>
          <p:cNvPr id="5" name="TextBox 4"/>
          <p:cNvSpPr txBox="1"/>
          <p:nvPr/>
        </p:nvSpPr>
        <p:spPr>
          <a:xfrm>
            <a:off x="9708840" y="2242800"/>
            <a:ext cx="158040" cy="412200"/>
          </a:xfrm>
          <a:prstGeom prst="rect">
            <a:avLst/>
          </a:prstGeom>
          <a:noFill/>
          <a:ln w="0">
            <a:solidFill>
              <a:srgbClr val="000000"/>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t>
            </a:r>
          </a:p>
        </p:txBody>
      </p:sp>
      <p:sp>
        <p:nvSpPr>
          <p:cNvPr id="6" name="TextBox 5"/>
          <p:cNvSpPr txBox="1"/>
          <p:nvPr/>
        </p:nvSpPr>
        <p:spPr>
          <a:xfrm>
            <a:off x="9445320" y="2242800"/>
            <a:ext cx="250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t>
            </a:r>
          </a:p>
        </p:txBody>
      </p:sp>
      <p:sp>
        <p:nvSpPr>
          <p:cNvPr id="7" name="TextBox 6"/>
          <p:cNvSpPr txBox="1"/>
          <p:nvPr/>
        </p:nvSpPr>
        <p:spPr>
          <a:xfrm>
            <a:off x="8750160" y="2242800"/>
            <a:ext cx="682200" cy="412200"/>
          </a:xfrm>
          <a:prstGeom prst="rect">
            <a:avLst/>
          </a:prstGeom>
          <a:noFill/>
          <a:ln w="0">
            <a:solidFill>
              <a:srgbClr val="000000"/>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Shift</a:t>
            </a:r>
          </a:p>
        </p:txBody>
      </p:sp>
      <p:sp>
        <p:nvSpPr>
          <p:cNvPr id="8" name="TextBox 7"/>
          <p:cNvSpPr txBox="1"/>
          <p:nvPr/>
        </p:nvSpPr>
        <p:spPr>
          <a:xfrm>
            <a:off x="7706160" y="2242440"/>
            <a:ext cx="767519" cy="412200"/>
          </a:xfrm>
          <a:prstGeom prst="rect">
            <a:avLst/>
          </a:prstGeom>
          <a:noFill/>
          <a:ln w="0">
            <a:solidFill>
              <a:srgbClr val="000000"/>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AltGr</a:t>
            </a:r>
          </a:p>
        </p:txBody>
      </p:sp>
      <p:sp>
        <p:nvSpPr>
          <p:cNvPr id="9" name="TextBox 8"/>
          <p:cNvSpPr txBox="1"/>
          <p:nvPr/>
        </p:nvSpPr>
        <p:spPr>
          <a:xfrm>
            <a:off x="8486640" y="2242800"/>
            <a:ext cx="250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t>
            </a:r>
          </a:p>
        </p:txBody>
      </p:sp>
      <p:sp>
        <p:nvSpPr>
          <p:cNvPr id="10" name="TextBox 9"/>
          <p:cNvSpPr txBox="1"/>
          <p:nvPr/>
        </p:nvSpPr>
        <p:spPr>
          <a:xfrm>
            <a:off x="506159" y="2586600"/>
            <a:ext cx="2153160" cy="43955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Use “</a:t>
            </a:r>
            <a:r>
              <a:rPr lang="en-GB" sz="2400" b="0" i="0" u="none" strike="noStrike" kern="1200">
                <a:ln>
                  <a:noFill/>
                </a:ln>
                <a:solidFill>
                  <a:srgbClr val="0000FF"/>
                </a:solidFill>
                <a:latin typeface="Liberation Mono" pitchFamily="49"/>
                <a:ea typeface="WenQuanYi Micro Hei" pitchFamily="2"/>
                <a:cs typeface="Lohit Devanagari" pitchFamily="2"/>
              </a:rPr>
              <a:t>*</a:t>
            </a:r>
            <a:r>
              <a:rPr lang="en-GB" sz="2400" b="0" i="0" u="none" strike="noStrike" kern="1200">
                <a:ln>
                  <a:noFill/>
                </a:ln>
                <a:latin typeface="Liberation Sans" pitchFamily="18"/>
                <a:ea typeface="WenQuanYi Micro Hei" pitchFamily="2"/>
                <a:cs typeface="Lohit Devanagari" pitchFamily="2"/>
              </a:rPr>
              <a:t>” instead</a:t>
            </a:r>
          </a:p>
        </p:txBody>
      </p:sp>
      <p:sp>
        <p:nvSpPr>
          <p:cNvPr id="11" name="TextBox 10"/>
          <p:cNvSpPr txBox="1"/>
          <p:nvPr/>
        </p:nvSpPr>
        <p:spPr>
          <a:xfrm>
            <a:off x="505799" y="366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2" name="TextBox 11"/>
          <p:cNvSpPr txBox="1"/>
          <p:nvPr/>
        </p:nvSpPr>
        <p:spPr>
          <a:xfrm>
            <a:off x="1237320" y="3665880"/>
            <a:ext cx="116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20</a:t>
            </a:r>
            <a:r>
              <a:rPr lang="en-GB" sz="2400" b="1" i="0" u="none" strike="noStrike" kern="1200">
                <a:ln>
                  <a:noFill/>
                </a:ln>
                <a:solidFill>
                  <a:srgbClr val="808080"/>
                </a:solidFill>
                <a:latin typeface="Liberation Mono" pitchFamily="49"/>
                <a:ea typeface="Liberation Mono" pitchFamily="49"/>
                <a:cs typeface="Liberation Mono" pitchFamily="49"/>
              </a:rPr>
              <a:t>␣</a:t>
            </a:r>
            <a:r>
              <a:rPr lang="en-GB" sz="2400" b="1" i="0" u="none" strike="noStrike" kern="1200">
                <a:ln>
                  <a:noFill/>
                </a:ln>
                <a:latin typeface="Liberation Mono" pitchFamily="49"/>
                <a:ea typeface="Liberation Mono" pitchFamily="49"/>
                <a:cs typeface="Liberation Mono" pitchFamily="49"/>
              </a:rPr>
              <a:t>*</a:t>
            </a:r>
            <a:r>
              <a:rPr lang="en-GB" sz="2400" b="1" i="0" u="none" strike="noStrike" kern="1200">
                <a:ln>
                  <a:noFill/>
                </a:ln>
                <a:solidFill>
                  <a:srgbClr val="808080"/>
                </a:solidFill>
                <a:latin typeface="Liberation Mono" pitchFamily="49"/>
                <a:ea typeface="Liberation Mono" pitchFamily="49"/>
                <a:cs typeface="Liberation Mono" pitchFamily="49"/>
              </a:rPr>
              <a:t>␣</a:t>
            </a:r>
            <a:r>
              <a:rPr lang="en-GB" sz="2400" b="1" i="0" u="none" strike="noStrike" kern="1200">
                <a:ln>
                  <a:noFill/>
                </a:ln>
                <a:latin typeface="Liberation Mono" pitchFamily="49"/>
                <a:ea typeface="Liberation Mono" pitchFamily="49"/>
                <a:cs typeface="Liberation Mono" pitchFamily="49"/>
              </a:rPr>
              <a:t>5</a:t>
            </a:r>
          </a:p>
        </p:txBody>
      </p:sp>
      <p:sp>
        <p:nvSpPr>
          <p:cNvPr id="13" name="TextBox 12"/>
          <p:cNvSpPr txBox="1"/>
          <p:nvPr/>
        </p:nvSpPr>
        <p:spPr>
          <a:xfrm>
            <a:off x="505799" y="420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100</a:t>
            </a:r>
          </a:p>
        </p:txBody>
      </p:sp>
      <p:sp>
        <p:nvSpPr>
          <p:cNvPr id="14" name="TextBox 13"/>
          <p:cNvSpPr txBox="1"/>
          <p:nvPr/>
        </p:nvSpPr>
        <p:spPr>
          <a:xfrm>
            <a:off x="506159" y="6186240"/>
            <a:ext cx="23101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Still no surprises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pPr lvl="0"/>
            <a:fld id="{7E6A2CB2-1736-48D6-9B9A-CF366BE845FB}" type="slidenum">
              <a:t>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Who uses Python?</a:t>
            </a:r>
          </a:p>
        </p:txBody>
      </p:sp>
      <p:sp>
        <p:nvSpPr>
          <p:cNvPr id="3" name="TextBox 2"/>
          <p:cNvSpPr txBox="1"/>
          <p:nvPr/>
        </p:nvSpPr>
        <p:spPr>
          <a:xfrm>
            <a:off x="505079" y="1873440"/>
            <a:ext cx="20556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On-line games</a:t>
            </a:r>
          </a:p>
        </p:txBody>
      </p:sp>
      <p:sp>
        <p:nvSpPr>
          <p:cNvPr id="4" name="TextBox 3"/>
          <p:cNvSpPr txBox="1"/>
          <p:nvPr/>
        </p:nvSpPr>
        <p:spPr>
          <a:xfrm>
            <a:off x="505079" y="2593800"/>
            <a:ext cx="18968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Web services</a:t>
            </a:r>
          </a:p>
        </p:txBody>
      </p:sp>
      <p:sp>
        <p:nvSpPr>
          <p:cNvPr id="5" name="TextBox 4"/>
          <p:cNvSpPr txBox="1"/>
          <p:nvPr/>
        </p:nvSpPr>
        <p:spPr>
          <a:xfrm>
            <a:off x="505439" y="3314160"/>
            <a:ext cx="17172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Applications</a:t>
            </a:r>
          </a:p>
        </p:txBody>
      </p:sp>
      <p:sp>
        <p:nvSpPr>
          <p:cNvPr id="6" name="TextBox 5"/>
          <p:cNvSpPr txBox="1"/>
          <p:nvPr/>
        </p:nvSpPr>
        <p:spPr>
          <a:xfrm>
            <a:off x="505799" y="4034519"/>
            <a:ext cx="11577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Science</a:t>
            </a:r>
          </a:p>
        </p:txBody>
      </p:sp>
      <p:sp>
        <p:nvSpPr>
          <p:cNvPr id="7" name="TextBox 6"/>
          <p:cNvSpPr txBox="1"/>
          <p:nvPr/>
        </p:nvSpPr>
        <p:spPr>
          <a:xfrm>
            <a:off x="505799" y="4754879"/>
            <a:ext cx="25128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Instrument control</a:t>
            </a:r>
          </a:p>
        </p:txBody>
      </p:sp>
      <p:sp>
        <p:nvSpPr>
          <p:cNvPr id="8" name="TextBox 7"/>
          <p:cNvSpPr txBox="1"/>
          <p:nvPr/>
        </p:nvSpPr>
        <p:spPr>
          <a:xfrm>
            <a:off x="505799" y="5475240"/>
            <a:ext cx="27504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Embedded systems</a:t>
            </a:r>
          </a:p>
        </p:txBody>
      </p:sp>
      <p:pic>
        <p:nvPicPr>
          <p:cNvPr id="9" name="Picture 8"/>
          <p:cNvPicPr>
            <a:picLocks noChangeAspect="1"/>
          </p:cNvPicPr>
          <p:nvPr/>
        </p:nvPicPr>
        <p:blipFill>
          <a:blip r:embed="rId3">
            <a:lum/>
            <a:alphaModFix/>
          </a:blip>
          <a:srcRect/>
          <a:stretch>
            <a:fillRect/>
          </a:stretch>
        </p:blipFill>
        <p:spPr>
          <a:xfrm>
            <a:off x="6667200" y="1873440"/>
            <a:ext cx="1549080" cy="659880"/>
          </a:xfrm>
          <a:prstGeom prst="rect">
            <a:avLst/>
          </a:prstGeom>
          <a:noFill/>
          <a:ln>
            <a:noFill/>
          </a:ln>
        </p:spPr>
      </p:pic>
      <p:sp>
        <p:nvSpPr>
          <p:cNvPr id="10" name="TextBox 9"/>
          <p:cNvSpPr txBox="1"/>
          <p:nvPr/>
        </p:nvSpPr>
        <p:spPr>
          <a:xfrm>
            <a:off x="506159" y="6555600"/>
            <a:ext cx="8307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en.wikipedia.org/wiki/List_of_Python_software</a:t>
            </a:r>
          </a:p>
        </p:txBody>
      </p:sp>
      <p:pic>
        <p:nvPicPr>
          <p:cNvPr id="11" name="Picture 10"/>
          <p:cNvPicPr>
            <a:picLocks noChangeAspect="1"/>
          </p:cNvPicPr>
          <p:nvPr/>
        </p:nvPicPr>
        <p:blipFill>
          <a:blip r:embed="rId4">
            <a:lum/>
            <a:alphaModFix/>
          </a:blip>
          <a:srcRect/>
          <a:stretch>
            <a:fillRect/>
          </a:stretch>
        </p:blipFill>
        <p:spPr>
          <a:xfrm>
            <a:off x="6657840" y="2593800"/>
            <a:ext cx="1393199" cy="482400"/>
          </a:xfrm>
          <a:prstGeom prst="rect">
            <a:avLst/>
          </a:prstGeom>
          <a:noFill/>
          <a:ln>
            <a:noFill/>
          </a:ln>
        </p:spPr>
      </p:pic>
      <p:pic>
        <p:nvPicPr>
          <p:cNvPr id="12" name="Picture 11"/>
          <p:cNvPicPr>
            <a:picLocks noChangeAspect="1"/>
          </p:cNvPicPr>
          <p:nvPr/>
        </p:nvPicPr>
        <p:blipFill>
          <a:blip r:embed="rId5">
            <a:lum/>
            <a:alphaModFix/>
          </a:blip>
          <a:srcRect/>
          <a:stretch>
            <a:fillRect/>
          </a:stretch>
        </p:blipFill>
        <p:spPr>
          <a:xfrm>
            <a:off x="6602040" y="3314160"/>
            <a:ext cx="1800000" cy="471600"/>
          </a:xfrm>
          <a:prstGeom prst="rect">
            <a:avLst/>
          </a:prstGeom>
          <a:noFill/>
          <a:ln>
            <a:noFill/>
          </a:ln>
        </p:spPr>
      </p:pic>
      <p:pic>
        <p:nvPicPr>
          <p:cNvPr id="13" name="Picture 12"/>
          <p:cNvPicPr>
            <a:picLocks noChangeAspect="1"/>
          </p:cNvPicPr>
          <p:nvPr/>
        </p:nvPicPr>
        <p:blipFill>
          <a:blip r:embed="rId6">
            <a:lum/>
            <a:alphaModFix/>
          </a:blip>
          <a:srcRect/>
          <a:stretch>
            <a:fillRect/>
          </a:stretch>
        </p:blipFill>
        <p:spPr>
          <a:xfrm>
            <a:off x="6726600" y="4034519"/>
            <a:ext cx="720000" cy="673200"/>
          </a:xfrm>
          <a:prstGeom prst="rect">
            <a:avLst/>
          </a:prstGeom>
          <a:noFill/>
          <a:ln>
            <a:noFill/>
          </a:ln>
        </p:spPr>
      </p:pic>
      <p:pic>
        <p:nvPicPr>
          <p:cNvPr id="14" name="Picture 13"/>
          <p:cNvPicPr>
            <a:picLocks noChangeAspect="1"/>
          </p:cNvPicPr>
          <p:nvPr/>
        </p:nvPicPr>
        <p:blipFill>
          <a:blip r:embed="rId7">
            <a:lum/>
            <a:alphaModFix/>
          </a:blip>
          <a:srcRect/>
          <a:stretch>
            <a:fillRect/>
          </a:stretch>
        </p:blipFill>
        <p:spPr>
          <a:xfrm>
            <a:off x="6665400" y="4740480"/>
            <a:ext cx="1310400" cy="1162800"/>
          </a:xfrm>
          <a:prstGeom prst="rect">
            <a:avLst/>
          </a:prstGeom>
          <a:noFill/>
          <a:ln>
            <a:noFill/>
          </a:ln>
        </p:spPr>
      </p:pic>
      <p:pic>
        <p:nvPicPr>
          <p:cNvPr id="15" name="Picture 14"/>
          <p:cNvPicPr>
            <a:picLocks noChangeAspect="1"/>
          </p:cNvPicPr>
          <p:nvPr/>
        </p:nvPicPr>
        <p:blipFill>
          <a:blip r:embed="rId8">
            <a:lum/>
            <a:alphaModFix/>
          </a:blip>
          <a:srcRect/>
          <a:stretch>
            <a:fillRect/>
          </a:stretch>
        </p:blipFill>
        <p:spPr>
          <a:xfrm>
            <a:off x="8373960" y="5475240"/>
            <a:ext cx="1105200" cy="720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name="page60">
    <p:spTree>
      <p:nvGrpSpPr>
        <p:cNvPr id="1" name=""/>
        <p:cNvGrpSpPr/>
        <p:nvPr/>
      </p:nvGrpSpPr>
      <p:grpSpPr>
        <a:xfrm>
          <a:off x="0" y="0"/>
          <a:ext cx="0" cy="0"/>
          <a:chOff x="0" y="0"/>
          <a:chExt cx="0" cy="0"/>
        </a:xfrm>
      </p:grpSpPr>
      <p:sp>
        <p:nvSpPr>
          <p:cNvPr id="17" name="Slide Number Placeholder 1"/>
          <p:cNvSpPr>
            <a:spLocks noGrp="1"/>
          </p:cNvSpPr>
          <p:nvPr>
            <p:ph type="sldNum" sz="quarter" idx="10"/>
          </p:nvPr>
        </p:nvSpPr>
        <p:spPr/>
        <p:txBody>
          <a:bodyPr/>
          <a:lstStyle/>
          <a:p>
            <a:pPr lvl="0"/>
            <a:fld id="{0ED87F35-9D5B-4F75-8878-17CF4B29487A}" type="slidenum">
              <a:t>60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Integer division</a:t>
            </a:r>
          </a:p>
        </p:txBody>
      </p:sp>
      <p:sp>
        <p:nvSpPr>
          <p:cNvPr id="3" name="TextBox 2"/>
          <p:cNvSpPr txBox="1"/>
          <p:nvPr/>
        </p:nvSpPr>
        <p:spPr>
          <a:xfrm>
            <a:off x="506159" y="1866239"/>
            <a:ext cx="44100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There is no “</a:t>
            </a:r>
            <a:r>
              <a:rPr lang="zh-CN" sz="1800" b="0" i="0" u="none" strike="noStrike" kern="1200">
                <a:ln>
                  <a:noFill/>
                </a:ln>
                <a:solidFill>
                  <a:srgbClr val="0000FF"/>
                </a:solidFill>
                <a:latin typeface="Liberation Sans" pitchFamily="18"/>
                <a:ea typeface="WenQuanYi Micro Hei" pitchFamily="2"/>
                <a:cs typeface="Lohit Devanagari" pitchFamily="2"/>
              </a:rPr>
              <a:t>÷</a:t>
            </a:r>
            <a:r>
              <a:rPr lang="en-GB" sz="2400" b="0" i="0" u="none" strike="noStrike" kern="1200">
                <a:ln>
                  <a:noFill/>
                </a:ln>
                <a:latin typeface="Liberation Sans" pitchFamily="18"/>
                <a:ea typeface="WenQuanYi Micro Hei" pitchFamily="2"/>
                <a:cs typeface="Lohit Devanagari" pitchFamily="2"/>
              </a:rPr>
              <a:t>” on the keyboard.</a:t>
            </a:r>
          </a:p>
        </p:txBody>
      </p:sp>
      <p:sp>
        <p:nvSpPr>
          <p:cNvPr id="4" name="TextBox 3"/>
          <p:cNvSpPr txBox="1"/>
          <p:nvPr/>
        </p:nvSpPr>
        <p:spPr>
          <a:xfrm>
            <a:off x="7706160" y="1866599"/>
            <a:ext cx="886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Linux:</a:t>
            </a:r>
          </a:p>
        </p:txBody>
      </p:sp>
      <p:sp>
        <p:nvSpPr>
          <p:cNvPr id="5" name="TextBox 4"/>
          <p:cNvSpPr txBox="1"/>
          <p:nvPr/>
        </p:nvSpPr>
        <p:spPr>
          <a:xfrm>
            <a:off x="9708840" y="2242800"/>
            <a:ext cx="158040" cy="412200"/>
          </a:xfrm>
          <a:prstGeom prst="rect">
            <a:avLst/>
          </a:prstGeom>
          <a:noFill/>
          <a:ln w="0">
            <a:solidFill>
              <a:srgbClr val="000000"/>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t>
            </a:r>
          </a:p>
        </p:txBody>
      </p:sp>
      <p:sp>
        <p:nvSpPr>
          <p:cNvPr id="6" name="TextBox 5"/>
          <p:cNvSpPr txBox="1"/>
          <p:nvPr/>
        </p:nvSpPr>
        <p:spPr>
          <a:xfrm>
            <a:off x="9445320" y="2242800"/>
            <a:ext cx="250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t>
            </a:r>
          </a:p>
        </p:txBody>
      </p:sp>
      <p:sp>
        <p:nvSpPr>
          <p:cNvPr id="7" name="TextBox 6"/>
          <p:cNvSpPr txBox="1"/>
          <p:nvPr/>
        </p:nvSpPr>
        <p:spPr>
          <a:xfrm>
            <a:off x="8750160" y="2242800"/>
            <a:ext cx="682200" cy="412200"/>
          </a:xfrm>
          <a:prstGeom prst="rect">
            <a:avLst/>
          </a:prstGeom>
          <a:noFill/>
          <a:ln w="0">
            <a:solidFill>
              <a:srgbClr val="000000"/>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Shift</a:t>
            </a:r>
          </a:p>
        </p:txBody>
      </p:sp>
      <p:sp>
        <p:nvSpPr>
          <p:cNvPr id="8" name="TextBox 7"/>
          <p:cNvSpPr txBox="1"/>
          <p:nvPr/>
        </p:nvSpPr>
        <p:spPr>
          <a:xfrm>
            <a:off x="7706160" y="2242440"/>
            <a:ext cx="767519" cy="412200"/>
          </a:xfrm>
          <a:prstGeom prst="rect">
            <a:avLst/>
          </a:prstGeom>
          <a:noFill/>
          <a:ln w="0">
            <a:solidFill>
              <a:srgbClr val="000000"/>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AltGr</a:t>
            </a:r>
          </a:p>
        </p:txBody>
      </p:sp>
      <p:sp>
        <p:nvSpPr>
          <p:cNvPr id="9" name="TextBox 8"/>
          <p:cNvSpPr txBox="1"/>
          <p:nvPr/>
        </p:nvSpPr>
        <p:spPr>
          <a:xfrm>
            <a:off x="8486640" y="2242800"/>
            <a:ext cx="250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t>
            </a:r>
          </a:p>
        </p:txBody>
      </p:sp>
      <p:sp>
        <p:nvSpPr>
          <p:cNvPr id="10" name="TextBox 9"/>
          <p:cNvSpPr txBox="1"/>
          <p:nvPr/>
        </p:nvSpPr>
        <p:spPr>
          <a:xfrm>
            <a:off x="506159" y="2586600"/>
            <a:ext cx="2153160" cy="43955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Use “</a:t>
            </a:r>
            <a:r>
              <a:rPr lang="en-GB" sz="2400" b="0" i="0" u="none" strike="noStrike" kern="1200">
                <a:ln>
                  <a:noFill/>
                </a:ln>
                <a:solidFill>
                  <a:srgbClr val="0000FF"/>
                </a:solidFill>
                <a:latin typeface="Liberation Mono" pitchFamily="49"/>
                <a:ea typeface="WenQuanYi Micro Hei" pitchFamily="2"/>
                <a:cs typeface="Lohit Devanagari" pitchFamily="2"/>
              </a:rPr>
              <a:t>/</a:t>
            </a:r>
            <a:r>
              <a:rPr lang="en-GB" sz="2400" b="0" i="0" u="none" strike="noStrike" kern="1200">
                <a:ln>
                  <a:noFill/>
                </a:ln>
                <a:latin typeface="Liberation Sans" pitchFamily="18"/>
                <a:ea typeface="WenQuanYi Micro Hei" pitchFamily="2"/>
                <a:cs typeface="Lohit Devanagari" pitchFamily="2"/>
              </a:rPr>
              <a:t>” instead</a:t>
            </a:r>
          </a:p>
        </p:txBody>
      </p:sp>
      <p:sp>
        <p:nvSpPr>
          <p:cNvPr id="11" name="TextBox 10"/>
          <p:cNvSpPr txBox="1"/>
          <p:nvPr/>
        </p:nvSpPr>
        <p:spPr>
          <a:xfrm>
            <a:off x="505799" y="366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2" name="TextBox 11"/>
          <p:cNvSpPr txBox="1"/>
          <p:nvPr/>
        </p:nvSpPr>
        <p:spPr>
          <a:xfrm>
            <a:off x="1237320" y="3665880"/>
            <a:ext cx="116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20</a:t>
            </a:r>
            <a:r>
              <a:rPr lang="en-GB" sz="2400" b="1" i="0" u="none" strike="noStrike" kern="1200">
                <a:ln>
                  <a:noFill/>
                </a:ln>
                <a:solidFill>
                  <a:srgbClr val="808080"/>
                </a:solidFill>
                <a:latin typeface="Liberation Mono" pitchFamily="49"/>
                <a:ea typeface="Liberation Mono" pitchFamily="49"/>
                <a:cs typeface="Liberation Mono" pitchFamily="49"/>
              </a:rPr>
              <a:t>␣</a:t>
            </a:r>
            <a:r>
              <a:rPr lang="en-GB" sz="2400" b="1" i="0" u="none" strike="noStrike" kern="1200">
                <a:ln>
                  <a:noFill/>
                </a:ln>
                <a:latin typeface="Liberation Mono" pitchFamily="49"/>
                <a:ea typeface="Liberation Mono" pitchFamily="49"/>
                <a:cs typeface="Liberation Mono" pitchFamily="49"/>
              </a:rPr>
              <a:t>/</a:t>
            </a:r>
            <a:r>
              <a:rPr lang="en-GB" sz="2400" b="1" i="0" u="none" strike="noStrike" kern="1200">
                <a:ln>
                  <a:noFill/>
                </a:ln>
                <a:solidFill>
                  <a:srgbClr val="808080"/>
                </a:solidFill>
                <a:latin typeface="Liberation Mono" pitchFamily="49"/>
                <a:ea typeface="Liberation Mono" pitchFamily="49"/>
                <a:cs typeface="Liberation Mono" pitchFamily="49"/>
              </a:rPr>
              <a:t>␣</a:t>
            </a:r>
            <a:r>
              <a:rPr lang="en-GB" sz="2400" b="1" i="0" u="none" strike="noStrike" kern="1200">
                <a:ln>
                  <a:noFill/>
                </a:ln>
                <a:latin typeface="Liberation Mono" pitchFamily="49"/>
                <a:ea typeface="Liberation Mono" pitchFamily="49"/>
                <a:cs typeface="Liberation Mono" pitchFamily="49"/>
              </a:rPr>
              <a:t>5</a:t>
            </a:r>
          </a:p>
        </p:txBody>
      </p:sp>
      <p:sp>
        <p:nvSpPr>
          <p:cNvPr id="13" name="TextBox 12"/>
          <p:cNvSpPr txBox="1"/>
          <p:nvPr/>
        </p:nvSpPr>
        <p:spPr>
          <a:xfrm>
            <a:off x="505799" y="420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4.0</a:t>
            </a:r>
          </a:p>
        </p:txBody>
      </p:sp>
      <p:sp>
        <p:nvSpPr>
          <p:cNvPr id="14" name="TextBox 13"/>
          <p:cNvSpPr txBox="1"/>
          <p:nvPr/>
        </p:nvSpPr>
        <p:spPr>
          <a:xfrm>
            <a:off x="5186160" y="4212000"/>
            <a:ext cx="422567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This is a floating point number!</a:t>
            </a:r>
          </a:p>
        </p:txBody>
      </p:sp>
      <p:cxnSp>
        <p:nvCxnSpPr>
          <p:cNvPr id="15" name="Straight Arrow Connector 14"/>
          <p:cNvCxnSpPr/>
          <p:nvPr/>
        </p:nvCxnSpPr>
        <p:spPr>
          <a:xfrm flipH="1" flipV="1">
            <a:off x="1127160" y="4415040"/>
            <a:ext cx="4059000" cy="2880"/>
          </a:xfrm>
          <a:prstGeom prst="straightConnector1">
            <a:avLst/>
          </a:prstGeom>
          <a:noFill/>
          <a:ln w="18000">
            <a:solidFill>
              <a:srgbClr val="00FFFF"/>
            </a:solidFill>
            <a:prstDash val="solid"/>
            <a:tailEnd type="arrow"/>
          </a:ln>
        </p:spPr>
      </p:cxnSp>
      <p:sp>
        <p:nvSpPr>
          <p:cNvPr id="16" name="TextBox 15"/>
          <p:cNvSpPr txBox="1"/>
          <p:nvPr/>
        </p:nvSpPr>
        <p:spPr>
          <a:xfrm>
            <a:off x="506159" y="6186600"/>
            <a:ext cx="12934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Surprise!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name="page61">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pPr lvl="0"/>
            <a:fld id="{9EEC0ABD-4831-44DD-ABB6-E7139C39908D}" type="slidenum">
              <a:t>61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Integer division gives floats !</a:t>
            </a:r>
          </a:p>
        </p:txBody>
      </p:sp>
      <p:sp>
        <p:nvSpPr>
          <p:cNvPr id="3" name="TextBox 2"/>
          <p:cNvSpPr txBox="1"/>
          <p:nvPr/>
        </p:nvSpPr>
        <p:spPr>
          <a:xfrm>
            <a:off x="506159" y="1866239"/>
            <a:ext cx="141083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Fractions</a:t>
            </a:r>
          </a:p>
        </p:txBody>
      </p:sp>
      <p:sp>
        <p:nvSpPr>
          <p:cNvPr id="4" name="TextBox 3"/>
          <p:cNvSpPr txBox="1"/>
          <p:nvPr/>
        </p:nvSpPr>
        <p:spPr>
          <a:xfrm>
            <a:off x="505799" y="366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5" name="TextBox 4"/>
          <p:cNvSpPr txBox="1"/>
          <p:nvPr/>
        </p:nvSpPr>
        <p:spPr>
          <a:xfrm>
            <a:off x="1237320" y="3665880"/>
            <a:ext cx="134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20</a:t>
            </a:r>
            <a:r>
              <a:rPr lang="en-GB" sz="2400" b="1" i="0" u="none" strike="noStrike" kern="1200">
                <a:ln>
                  <a:noFill/>
                </a:ln>
                <a:solidFill>
                  <a:srgbClr val="808080"/>
                </a:solidFill>
                <a:latin typeface="Liberation Mono" pitchFamily="49"/>
                <a:ea typeface="Liberation Mono" pitchFamily="49"/>
                <a:cs typeface="Liberation Mono" pitchFamily="49"/>
              </a:rPr>
              <a:t>␣</a:t>
            </a:r>
            <a:r>
              <a:rPr lang="en-GB" sz="2400" b="1" i="0" u="none" strike="noStrike" kern="1200">
                <a:ln>
                  <a:noFill/>
                </a:ln>
                <a:latin typeface="Liberation Mono" pitchFamily="49"/>
                <a:ea typeface="Liberation Mono" pitchFamily="49"/>
                <a:cs typeface="Liberation Mono" pitchFamily="49"/>
              </a:rPr>
              <a:t>/</a:t>
            </a:r>
            <a:r>
              <a:rPr lang="en-GB" sz="2400" b="1" i="0" u="none" strike="noStrike" kern="1200">
                <a:ln>
                  <a:noFill/>
                </a:ln>
                <a:solidFill>
                  <a:srgbClr val="808080"/>
                </a:solidFill>
                <a:latin typeface="Liberation Mono" pitchFamily="49"/>
                <a:ea typeface="Liberation Mono" pitchFamily="49"/>
                <a:cs typeface="Liberation Mono" pitchFamily="49"/>
              </a:rPr>
              <a:t>␣</a:t>
            </a:r>
            <a:r>
              <a:rPr lang="en-GB" sz="2400" b="1" i="0" u="none" strike="noStrike" kern="1200">
                <a:ln>
                  <a:noFill/>
                </a:ln>
                <a:latin typeface="Liberation Mono" pitchFamily="49"/>
                <a:ea typeface="Liberation Mono" pitchFamily="49"/>
                <a:cs typeface="Liberation Mono" pitchFamily="49"/>
              </a:rPr>
              <a:t>40</a:t>
            </a:r>
          </a:p>
        </p:txBody>
      </p:sp>
      <p:sp>
        <p:nvSpPr>
          <p:cNvPr id="6" name="TextBox 5"/>
          <p:cNvSpPr txBox="1"/>
          <p:nvPr/>
        </p:nvSpPr>
        <p:spPr>
          <a:xfrm>
            <a:off x="505799" y="420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0.5</a:t>
            </a:r>
          </a:p>
        </p:txBody>
      </p:sp>
      <p:sp>
        <p:nvSpPr>
          <p:cNvPr id="7" name="TextBox 6"/>
          <p:cNvSpPr txBox="1"/>
          <p:nvPr/>
        </p:nvSpPr>
        <p:spPr>
          <a:xfrm>
            <a:off x="505799" y="510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8" name="TextBox 7"/>
          <p:cNvSpPr txBox="1"/>
          <p:nvPr/>
        </p:nvSpPr>
        <p:spPr>
          <a:xfrm>
            <a:off x="1237320" y="5105880"/>
            <a:ext cx="134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20</a:t>
            </a:r>
            <a:r>
              <a:rPr lang="en-GB" sz="2400" b="1" i="0" u="none" strike="noStrike" kern="1200">
                <a:ln>
                  <a:noFill/>
                </a:ln>
                <a:solidFill>
                  <a:srgbClr val="808080"/>
                </a:solidFill>
                <a:latin typeface="Liberation Mono" pitchFamily="49"/>
                <a:ea typeface="Liberation Mono" pitchFamily="49"/>
                <a:cs typeface="Liberation Mono" pitchFamily="49"/>
              </a:rPr>
              <a:t>␣</a:t>
            </a:r>
            <a:r>
              <a:rPr lang="en-GB" sz="2400" b="1" i="0" u="none" strike="noStrike" kern="1200">
                <a:ln>
                  <a:noFill/>
                </a:ln>
                <a:latin typeface="Liberation Mono" pitchFamily="49"/>
                <a:ea typeface="Liberation Mono" pitchFamily="49"/>
                <a:cs typeface="Liberation Mono" pitchFamily="49"/>
              </a:rPr>
              <a:t>/</a:t>
            </a:r>
            <a:r>
              <a:rPr lang="en-GB" sz="2400" b="1" i="0" u="none" strike="noStrike" kern="1200">
                <a:ln>
                  <a:noFill/>
                </a:ln>
                <a:solidFill>
                  <a:srgbClr val="808080"/>
                </a:solidFill>
                <a:latin typeface="Liberation Mono" pitchFamily="49"/>
                <a:ea typeface="Liberation Mono" pitchFamily="49"/>
                <a:cs typeface="Liberation Mono" pitchFamily="49"/>
              </a:rPr>
              <a:t>␣</a:t>
            </a:r>
            <a:r>
              <a:rPr lang="en-GB" sz="2400" b="1" i="0" u="none" strike="noStrike" kern="1200">
                <a:ln>
                  <a:noFill/>
                </a:ln>
                <a:latin typeface="Liberation Mono" pitchFamily="49"/>
                <a:ea typeface="Liberation Mono" pitchFamily="49"/>
                <a:cs typeface="Liberation Mono" pitchFamily="49"/>
              </a:rPr>
              <a:t>30</a:t>
            </a:r>
          </a:p>
        </p:txBody>
      </p:sp>
      <p:sp>
        <p:nvSpPr>
          <p:cNvPr id="9" name="TextBox 8"/>
          <p:cNvSpPr txBox="1"/>
          <p:nvPr/>
        </p:nvSpPr>
        <p:spPr>
          <a:xfrm>
            <a:off x="505799" y="564588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0.6666666666666666</a:t>
            </a:r>
          </a:p>
        </p:txBody>
      </p:sp>
      <p:sp>
        <p:nvSpPr>
          <p:cNvPr id="10" name="TextBox 9"/>
          <p:cNvSpPr txBox="1"/>
          <p:nvPr/>
        </p:nvSpPr>
        <p:spPr>
          <a:xfrm>
            <a:off x="4106160" y="1866599"/>
            <a:ext cx="25477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 Floats sometimes</a:t>
            </a:r>
          </a:p>
        </p:txBody>
      </p:sp>
      <p:sp>
        <p:nvSpPr>
          <p:cNvPr id="11" name="TextBox 10"/>
          <p:cNvSpPr txBox="1"/>
          <p:nvPr/>
        </p:nvSpPr>
        <p:spPr>
          <a:xfrm>
            <a:off x="506519" y="2586239"/>
            <a:ext cx="18176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Consistency</a:t>
            </a:r>
          </a:p>
        </p:txBody>
      </p:sp>
      <p:sp>
        <p:nvSpPr>
          <p:cNvPr id="12" name="TextBox 11"/>
          <p:cNvSpPr txBox="1"/>
          <p:nvPr/>
        </p:nvSpPr>
        <p:spPr>
          <a:xfrm>
            <a:off x="4106520" y="2586600"/>
            <a:ext cx="20721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 Floats </a:t>
            </a:r>
            <a:r>
              <a:rPr lang="en-GB" sz="2400" b="1" i="0" u="none" strike="noStrike" kern="1200">
                <a:ln>
                  <a:noFill/>
                </a:ln>
                <a:latin typeface="Liberation Sans" pitchFamily="18"/>
                <a:ea typeface="WenQuanYi Micro Hei" pitchFamily="2"/>
                <a:cs typeface="Lohit Devanagari" pitchFamily="2"/>
              </a:rPr>
              <a:t>always</a:t>
            </a:r>
          </a:p>
        </p:txBody>
      </p:sp>
      <p:cxnSp>
        <p:nvCxnSpPr>
          <p:cNvPr id="13" name="Straight Arrow Connector 12"/>
          <p:cNvCxnSpPr>
            <a:stCxn id="3" idx="3"/>
            <a:endCxn id="10" idx="1"/>
          </p:cNvCxnSpPr>
          <p:nvPr/>
        </p:nvCxnSpPr>
        <p:spPr>
          <a:xfrm>
            <a:off x="1916998" y="2072339"/>
            <a:ext cx="2189162" cy="360"/>
          </a:xfrm>
          <a:prstGeom prst="straightConnector1">
            <a:avLst/>
          </a:prstGeom>
          <a:noFill/>
          <a:ln w="18000">
            <a:solidFill>
              <a:srgbClr val="800080"/>
            </a:solidFill>
            <a:prstDash val="solid"/>
            <a:tailEnd type="arrow"/>
          </a:ln>
        </p:spPr>
      </p:cxnSp>
      <p:cxnSp>
        <p:nvCxnSpPr>
          <p:cNvPr id="14" name="Straight Arrow Connector 13"/>
          <p:cNvCxnSpPr/>
          <p:nvPr/>
        </p:nvCxnSpPr>
        <p:spPr>
          <a:xfrm>
            <a:off x="2324160" y="2792160"/>
            <a:ext cx="1782360" cy="360"/>
          </a:xfrm>
          <a:prstGeom prst="straightConnector1">
            <a:avLst/>
          </a:prstGeom>
          <a:noFill/>
          <a:ln w="18000">
            <a:solidFill>
              <a:srgbClr val="800080"/>
            </a:solidFill>
            <a:prstDash val="solid"/>
            <a:tailEnd type="arrow"/>
          </a:ln>
        </p:spPr>
      </p:cxnSp>
      <p:sp>
        <p:nvSpPr>
          <p:cNvPr id="15" name="Freeform 14"/>
          <p:cNvSpPr/>
          <p:nvPr/>
        </p:nvSpPr>
        <p:spPr>
          <a:xfrm>
            <a:off x="7614000" y="630000"/>
            <a:ext cx="1655999" cy="1368000"/>
          </a:xfrm>
          <a:custGeom>
            <a:avLst>
              <a:gd name="f0" fmla="val 10800"/>
            </a:avLst>
            <a:gdLst>
              <a:gd name="f1" fmla="val 10800000"/>
              <a:gd name="f2" fmla="val 5400000"/>
              <a:gd name="f3" fmla="val 180"/>
              <a:gd name="f4" fmla="val w"/>
              <a:gd name="f5" fmla="val h"/>
              <a:gd name="f6" fmla="val 0"/>
              <a:gd name="f7" fmla="val 21600"/>
              <a:gd name="f8" fmla="val -2147483647"/>
              <a:gd name="f9" fmla="val 2147483647"/>
              <a:gd name="f10" fmla="+- 0 0 0"/>
              <a:gd name="f11" fmla="*/ f4 1 21600"/>
              <a:gd name="f12" fmla="*/ f5 1 21600"/>
              <a:gd name="f13" fmla="pin 0 f0 21600"/>
              <a:gd name="f14" fmla="*/ f10 f1 1"/>
              <a:gd name="f15" fmla="val f13"/>
              <a:gd name="f16" fmla="*/ f13 1 2"/>
              <a:gd name="f17" fmla="*/ f13 f11 1"/>
              <a:gd name="f18" fmla="*/ f6 f12 1"/>
              <a:gd name="f19" fmla="*/ 18000 f12 1"/>
              <a:gd name="f20" fmla="*/ 10800 f12 1"/>
              <a:gd name="f21" fmla="*/ 10800 f11 1"/>
              <a:gd name="f22" fmla="*/ 0 f12 1"/>
              <a:gd name="f23" fmla="*/ f14 1 f3"/>
              <a:gd name="f24" fmla="*/ 0 f11 1"/>
              <a:gd name="f25" fmla="*/ 21600 f12 1"/>
              <a:gd name="f26" fmla="*/ 21600 f11 1"/>
              <a:gd name="f27" fmla="+- f16 10800 0"/>
              <a:gd name="f28" fmla="+- 21600 0 f15"/>
              <a:gd name="f29" fmla="*/ f16 f11 1"/>
              <a:gd name="f30" fmla="+- f23 0 f2"/>
              <a:gd name="f31" fmla="*/ f28 1 2"/>
              <a:gd name="f32" fmla="*/ f27 f11 1"/>
              <a:gd name="f33" fmla="+- 21600 0 f31"/>
              <a:gd name="f34" fmla="*/ f33 f11 1"/>
            </a:gdLst>
            <a:ahLst>
              <a:ahXY gdRefX="f0" minX="f6" maxX="f7">
                <a:pos x="f17" y="f18"/>
              </a:ahXY>
            </a:ahLst>
            <a:cxnLst>
              <a:cxn ang="3cd4">
                <a:pos x="hc" y="t"/>
              </a:cxn>
              <a:cxn ang="0">
                <a:pos x="r" y="vc"/>
              </a:cxn>
              <a:cxn ang="cd4">
                <a:pos x="hc" y="b"/>
              </a:cxn>
              <a:cxn ang="cd2">
                <a:pos x="l" y="vc"/>
              </a:cxn>
              <a:cxn ang="f30">
                <a:pos x="f21" y="f22"/>
              </a:cxn>
              <a:cxn ang="f30">
                <a:pos x="f29" y="f20"/>
              </a:cxn>
              <a:cxn ang="f30">
                <a:pos x="f24" y="f25"/>
              </a:cxn>
              <a:cxn ang="f30">
                <a:pos x="f21" y="f25"/>
              </a:cxn>
              <a:cxn ang="f30">
                <a:pos x="f26" y="f25"/>
              </a:cxn>
              <a:cxn ang="f30">
                <a:pos x="f34" y="f20"/>
              </a:cxn>
            </a:cxnLst>
            <a:rect l="f29" t="f20" r="f32" b="f19"/>
            <a:pathLst>
              <a:path w="21600" h="21600">
                <a:moveTo>
                  <a:pt x="f15" y="f6"/>
                </a:moveTo>
                <a:lnTo>
                  <a:pt x="f7" y="f7"/>
                </a:lnTo>
                <a:lnTo>
                  <a:pt x="f6" y="f7"/>
                </a:lnTo>
                <a:close/>
              </a:path>
            </a:pathLst>
          </a:custGeom>
          <a:noFill/>
          <a:ln w="180000">
            <a:solidFill>
              <a:srgbClr val="FF0000"/>
            </a:solidFill>
            <a:prstDash val="solid"/>
          </a:ln>
        </p:spPr>
        <p:txBody>
          <a:bodyPr vert="horz" wrap="none" lIns="180000" tIns="135000" rIns="180000" bIns="135000" anchor="ctr" anchorCtr="0" compatLnSpc="0"/>
          <a:lstStyle/>
          <a:p>
            <a:pPr marL="0" marR="0" lvl="0" indent="0" algn="ctr" rtl="0" hangingPunct="0">
              <a:lnSpc>
                <a:spcPct val="100000"/>
              </a:lnSpc>
              <a:spcBef>
                <a:spcPts val="0"/>
              </a:spcBef>
              <a:spcAft>
                <a:spcPts val="0"/>
              </a:spcAft>
              <a:buNone/>
              <a:tabLst/>
            </a:pPr>
            <a:r>
              <a:rPr lang="en-GB" sz="7200" b="0" i="0" u="none" strike="noStrike" kern="1200">
                <a:ln>
                  <a:noFill/>
                </a:ln>
                <a:latin typeface="Liberation Sans" pitchFamily="18"/>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name="page62">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pPr lvl="0"/>
            <a:fld id="{08D85F7C-9203-437B-A303-194B64A5FF94}" type="slidenum">
              <a:t>62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Integer powers</a:t>
            </a:r>
          </a:p>
        </p:txBody>
      </p:sp>
      <p:sp>
        <p:nvSpPr>
          <p:cNvPr id="3" name="TextBox 2"/>
          <p:cNvSpPr txBox="1"/>
          <p:nvPr/>
        </p:nvSpPr>
        <p:spPr>
          <a:xfrm>
            <a:off x="506159" y="1866239"/>
            <a:ext cx="4510440" cy="4240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There is no “</a:t>
            </a:r>
            <a:r>
              <a:rPr lang="en-GB" sz="2400" b="0" i="0" u="none" strike="noStrike" kern="1200">
                <a:ln>
                  <a:noFill/>
                </a:ln>
                <a:solidFill>
                  <a:srgbClr val="0000FF"/>
                </a:solidFill>
                <a:latin typeface="Liberation Sans" pitchFamily="18"/>
                <a:ea typeface="WenQuanYi Micro Hei" pitchFamily="2"/>
                <a:cs typeface="Lohit Devanagari" pitchFamily="2"/>
              </a:rPr>
              <a:t>4</a:t>
            </a:r>
            <a:r>
              <a:rPr lang="en-GB" sz="2400" b="0" i="0" u="none" strike="noStrike" kern="1200" baseline="30000">
                <a:ln>
                  <a:noFill/>
                </a:ln>
                <a:solidFill>
                  <a:srgbClr val="0000FF"/>
                </a:solidFill>
                <a:latin typeface="Liberation Sans" pitchFamily="18"/>
                <a:ea typeface="WenQuanYi Micro Hei" pitchFamily="2"/>
                <a:cs typeface="Lohit Devanagari" pitchFamily="2"/>
              </a:rPr>
              <a:t>2</a:t>
            </a:r>
            <a:r>
              <a:rPr lang="en-GB" sz="2400" b="0" i="0" u="none" strike="noStrike" kern="1200">
                <a:ln>
                  <a:noFill/>
                </a:ln>
                <a:latin typeface="Liberation Sans" pitchFamily="18"/>
                <a:ea typeface="WenQuanYi Micro Hei" pitchFamily="2"/>
                <a:cs typeface="Lohit Devanagari" pitchFamily="2"/>
              </a:rPr>
              <a:t>” on the keyboard.</a:t>
            </a:r>
          </a:p>
        </p:txBody>
      </p:sp>
      <p:sp>
        <p:nvSpPr>
          <p:cNvPr id="4" name="TextBox 3"/>
          <p:cNvSpPr txBox="1"/>
          <p:nvPr/>
        </p:nvSpPr>
        <p:spPr>
          <a:xfrm>
            <a:off x="506159" y="2586600"/>
            <a:ext cx="2336040" cy="43955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Use “</a:t>
            </a:r>
            <a:r>
              <a:rPr lang="en-GB" sz="2400" b="0" i="0" u="none" strike="noStrike" kern="1200">
                <a:ln>
                  <a:noFill/>
                </a:ln>
                <a:solidFill>
                  <a:srgbClr val="0000FF"/>
                </a:solidFill>
                <a:latin typeface="Liberation Mono" pitchFamily="49"/>
                <a:ea typeface="WenQuanYi Micro Hei" pitchFamily="2"/>
                <a:cs typeface="Lohit Devanagari" pitchFamily="2"/>
              </a:rPr>
              <a:t>**</a:t>
            </a:r>
            <a:r>
              <a:rPr lang="en-GB" sz="2400" b="0" i="0" u="none" strike="noStrike" kern="1200">
                <a:ln>
                  <a:noFill/>
                </a:ln>
                <a:latin typeface="Liberation Sans" pitchFamily="18"/>
                <a:ea typeface="WenQuanYi Micro Hei" pitchFamily="2"/>
                <a:cs typeface="Lohit Devanagari" pitchFamily="2"/>
              </a:rPr>
              <a:t>” instead</a:t>
            </a:r>
          </a:p>
        </p:txBody>
      </p:sp>
      <p:sp>
        <p:nvSpPr>
          <p:cNvPr id="5" name="TextBox 4"/>
          <p:cNvSpPr txBox="1"/>
          <p:nvPr/>
        </p:nvSpPr>
        <p:spPr>
          <a:xfrm>
            <a:off x="505799" y="366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6" name="TextBox 5"/>
          <p:cNvSpPr txBox="1"/>
          <p:nvPr/>
        </p:nvSpPr>
        <p:spPr>
          <a:xfrm>
            <a:off x="1237320" y="3665880"/>
            <a:ext cx="116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4</a:t>
            </a:r>
            <a:r>
              <a:rPr lang="en-GB" sz="2400" b="1" i="0" u="none" strike="noStrike" kern="1200">
                <a:ln>
                  <a:noFill/>
                </a:ln>
                <a:solidFill>
                  <a:srgbClr val="808080"/>
                </a:solidFill>
                <a:latin typeface="Liberation Mono" pitchFamily="49"/>
                <a:ea typeface="Liberation Mono" pitchFamily="49"/>
                <a:cs typeface="Liberation Mono" pitchFamily="49"/>
              </a:rPr>
              <a:t>␣</a:t>
            </a:r>
            <a:r>
              <a:rPr lang="en-GB" sz="2400" b="1" i="0" u="none" strike="noStrike" kern="1200">
                <a:ln>
                  <a:noFill/>
                </a:ln>
                <a:latin typeface="Liberation Mono" pitchFamily="49"/>
                <a:ea typeface="Liberation Mono" pitchFamily="49"/>
                <a:cs typeface="Liberation Mono" pitchFamily="49"/>
              </a:rPr>
              <a:t>**</a:t>
            </a:r>
            <a:r>
              <a:rPr lang="en-GB" sz="2400" b="1" i="0" u="none" strike="noStrike" kern="1200">
                <a:ln>
                  <a:noFill/>
                </a:ln>
                <a:solidFill>
                  <a:srgbClr val="808080"/>
                </a:solidFill>
                <a:latin typeface="Liberation Mono" pitchFamily="49"/>
                <a:ea typeface="Liberation Mono" pitchFamily="49"/>
                <a:cs typeface="Liberation Mono" pitchFamily="49"/>
              </a:rPr>
              <a:t>␣</a:t>
            </a:r>
            <a:r>
              <a:rPr lang="en-GB" sz="2400" b="1" i="0" u="none" strike="noStrike" kern="1200">
                <a:ln>
                  <a:noFill/>
                </a:ln>
                <a:latin typeface="Liberation Mono" pitchFamily="49"/>
                <a:ea typeface="Liberation Mono" pitchFamily="49"/>
                <a:cs typeface="Liberation Mono" pitchFamily="49"/>
              </a:rPr>
              <a:t>2</a:t>
            </a:r>
          </a:p>
        </p:txBody>
      </p:sp>
      <p:sp>
        <p:nvSpPr>
          <p:cNvPr id="7" name="TextBox 6"/>
          <p:cNvSpPr txBox="1"/>
          <p:nvPr/>
        </p:nvSpPr>
        <p:spPr>
          <a:xfrm>
            <a:off x="505799" y="420588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16</a:t>
            </a:r>
          </a:p>
        </p:txBody>
      </p:sp>
      <p:sp>
        <p:nvSpPr>
          <p:cNvPr id="8" name="TextBox 7"/>
          <p:cNvSpPr txBox="1"/>
          <p:nvPr/>
        </p:nvSpPr>
        <p:spPr>
          <a:xfrm>
            <a:off x="505799" y="510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9" name="TextBox 8"/>
          <p:cNvSpPr txBox="1"/>
          <p:nvPr/>
        </p:nvSpPr>
        <p:spPr>
          <a:xfrm>
            <a:off x="1237320" y="5105880"/>
            <a:ext cx="98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4*</a:t>
            </a:r>
            <a:r>
              <a:rPr lang="en-GB" sz="2400" b="1" i="0" u="none" strike="noStrike" kern="1200">
                <a:ln>
                  <a:noFill/>
                </a:ln>
                <a:solidFill>
                  <a:srgbClr val="808080"/>
                </a:solidFill>
                <a:latin typeface="Liberation Mono" pitchFamily="49"/>
                <a:ea typeface="Liberation Mono" pitchFamily="49"/>
                <a:cs typeface="Liberation Mono" pitchFamily="49"/>
              </a:rPr>
              <a:t>␣</a:t>
            </a:r>
            <a:r>
              <a:rPr lang="en-GB" sz="2400" b="1" i="0" u="none" strike="noStrike" kern="1200">
                <a:ln>
                  <a:noFill/>
                </a:ln>
                <a:latin typeface="Liberation Mono" pitchFamily="49"/>
                <a:ea typeface="Liberation Mono" pitchFamily="49"/>
                <a:cs typeface="Liberation Mono" pitchFamily="49"/>
              </a:rPr>
              <a:t>*2</a:t>
            </a:r>
          </a:p>
        </p:txBody>
      </p:sp>
      <p:sp>
        <p:nvSpPr>
          <p:cNvPr id="10" name="TextBox 9"/>
          <p:cNvSpPr txBox="1"/>
          <p:nvPr/>
        </p:nvSpPr>
        <p:spPr>
          <a:xfrm>
            <a:off x="505799" y="5645880"/>
            <a:ext cx="5013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SyntaxError: invalid syntax</a:t>
            </a:r>
          </a:p>
        </p:txBody>
      </p:sp>
      <p:sp>
        <p:nvSpPr>
          <p:cNvPr id="11" name="TextBox 10"/>
          <p:cNvSpPr txBox="1"/>
          <p:nvPr/>
        </p:nvSpPr>
        <p:spPr>
          <a:xfrm>
            <a:off x="6626160" y="3666239"/>
            <a:ext cx="297144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Spaces </a:t>
            </a:r>
            <a:r>
              <a:rPr lang="en-GB" sz="2400" b="0" i="1" u="none" strike="noStrike" kern="1200">
                <a:ln>
                  <a:noFill/>
                </a:ln>
                <a:latin typeface="Liberation Sans" pitchFamily="18"/>
                <a:ea typeface="WenQuanYi Micro Hei" pitchFamily="2"/>
                <a:cs typeface="Lohit Devanagari" pitchFamily="2"/>
              </a:rPr>
              <a:t>around</a:t>
            </a:r>
            <a:r>
              <a:rPr lang="en-GB" sz="2400" b="0" i="0" u="none" strike="noStrike" kern="1200">
                <a:ln>
                  <a:noFill/>
                </a:ln>
                <a:latin typeface="Liberation Sans" pitchFamily="18"/>
                <a:ea typeface="WenQuanYi Micro Hei" pitchFamily="2"/>
                <a:cs typeface="Lohit Devanagari" pitchFamily="2"/>
              </a:rPr>
              <a:t> the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operator don’t matter.</a:t>
            </a:r>
          </a:p>
        </p:txBody>
      </p:sp>
      <p:sp>
        <p:nvSpPr>
          <p:cNvPr id="12" name="TextBox 11"/>
          <p:cNvSpPr txBox="1"/>
          <p:nvPr/>
        </p:nvSpPr>
        <p:spPr>
          <a:xfrm>
            <a:off x="6626520" y="5106600"/>
            <a:ext cx="192132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Spaces </a:t>
            </a:r>
            <a:r>
              <a:rPr lang="en-GB" sz="2400" b="0" i="1" u="none" strike="noStrike" kern="1200">
                <a:ln>
                  <a:noFill/>
                </a:ln>
                <a:latin typeface="Liberation Sans" pitchFamily="18"/>
                <a:ea typeface="WenQuanYi Micro Hei" pitchFamily="2"/>
                <a:cs typeface="Lohit Devanagari" pitchFamily="2"/>
              </a:rPr>
              <a:t>in</a:t>
            </a:r>
            <a:r>
              <a:rPr lang="en-GB" sz="2400" b="0" i="0" u="none" strike="noStrike" kern="1200">
                <a:ln>
                  <a:noFill/>
                </a:ln>
                <a:latin typeface="Liberation Sans" pitchFamily="18"/>
                <a:ea typeface="WenQuanYi Micro Hei" pitchFamily="2"/>
                <a:cs typeface="Lohit Devanagari" pitchFamily="2"/>
              </a:rPr>
              <a:t> the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operator do!</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name="page63">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pPr lvl="0"/>
            <a:fld id="{B550F302-FD2D-4F53-AA43-66013FF475C8}" type="slidenum">
              <a:t>63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Integer remainders</a:t>
            </a:r>
          </a:p>
        </p:txBody>
      </p:sp>
      <p:sp>
        <p:nvSpPr>
          <p:cNvPr id="3" name="TextBox 2"/>
          <p:cNvSpPr txBox="1"/>
          <p:nvPr/>
        </p:nvSpPr>
        <p:spPr>
          <a:xfrm>
            <a:off x="506159" y="1866599"/>
            <a:ext cx="41403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e.g. Is a number even or odd?</a:t>
            </a:r>
          </a:p>
        </p:txBody>
      </p:sp>
      <p:sp>
        <p:nvSpPr>
          <p:cNvPr id="4" name="TextBox 3"/>
          <p:cNvSpPr txBox="1"/>
          <p:nvPr/>
        </p:nvSpPr>
        <p:spPr>
          <a:xfrm>
            <a:off x="505799" y="348623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5" name="TextBox 4"/>
          <p:cNvSpPr txBox="1"/>
          <p:nvPr/>
        </p:nvSpPr>
        <p:spPr>
          <a:xfrm>
            <a:off x="1237320" y="3486239"/>
            <a:ext cx="98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4</a:t>
            </a:r>
            <a:r>
              <a:rPr lang="en-GB" sz="2400" b="1" i="0" u="none" strike="noStrike" kern="1200">
                <a:ln>
                  <a:noFill/>
                </a:ln>
                <a:solidFill>
                  <a:srgbClr val="808080"/>
                </a:solidFill>
                <a:latin typeface="Liberation Mono" pitchFamily="49"/>
                <a:ea typeface="Liberation Mono" pitchFamily="49"/>
                <a:cs typeface="Liberation Mono" pitchFamily="49"/>
              </a:rPr>
              <a:t>␣</a:t>
            </a:r>
            <a:r>
              <a:rPr lang="en-GB" sz="2400" b="1" i="0" u="none" strike="noStrike" kern="1200">
                <a:ln>
                  <a:noFill/>
                </a:ln>
                <a:latin typeface="Liberation Mono" pitchFamily="49"/>
                <a:ea typeface="Liberation Mono" pitchFamily="49"/>
                <a:cs typeface="Liberation Mono" pitchFamily="49"/>
              </a:rPr>
              <a:t>%</a:t>
            </a:r>
            <a:r>
              <a:rPr lang="en-GB" sz="2400" b="1" i="0" u="none" strike="noStrike" kern="1200">
                <a:ln>
                  <a:noFill/>
                </a:ln>
                <a:solidFill>
                  <a:srgbClr val="808080"/>
                </a:solidFill>
                <a:latin typeface="Liberation Mono" pitchFamily="49"/>
                <a:ea typeface="Liberation Mono" pitchFamily="49"/>
                <a:cs typeface="Liberation Mono" pitchFamily="49"/>
              </a:rPr>
              <a:t>␣</a:t>
            </a:r>
            <a:r>
              <a:rPr lang="en-GB" sz="2400" b="1" i="0" u="none" strike="noStrike" kern="1200">
                <a:ln>
                  <a:noFill/>
                </a:ln>
                <a:latin typeface="Liberation Mono" pitchFamily="49"/>
                <a:ea typeface="Liberation Mono" pitchFamily="49"/>
                <a:cs typeface="Liberation Mono" pitchFamily="49"/>
              </a:rPr>
              <a:t>2</a:t>
            </a:r>
          </a:p>
        </p:txBody>
      </p:sp>
      <p:sp>
        <p:nvSpPr>
          <p:cNvPr id="6" name="TextBox 5"/>
          <p:cNvSpPr txBox="1"/>
          <p:nvPr/>
        </p:nvSpPr>
        <p:spPr>
          <a:xfrm>
            <a:off x="505799" y="4026239"/>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0</a:t>
            </a:r>
          </a:p>
        </p:txBody>
      </p:sp>
      <p:sp>
        <p:nvSpPr>
          <p:cNvPr id="7" name="TextBox 6"/>
          <p:cNvSpPr txBox="1"/>
          <p:nvPr/>
        </p:nvSpPr>
        <p:spPr>
          <a:xfrm>
            <a:off x="505799" y="4746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8" name="TextBox 7"/>
          <p:cNvSpPr txBox="1"/>
          <p:nvPr/>
        </p:nvSpPr>
        <p:spPr>
          <a:xfrm>
            <a:off x="1237320" y="4746240"/>
            <a:ext cx="98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5</a:t>
            </a:r>
            <a:r>
              <a:rPr lang="en-GB" sz="2400" b="1" i="0" u="none" strike="noStrike" kern="1200">
                <a:ln>
                  <a:noFill/>
                </a:ln>
                <a:solidFill>
                  <a:srgbClr val="808080"/>
                </a:solidFill>
                <a:latin typeface="Liberation Mono" pitchFamily="49"/>
                <a:ea typeface="Liberation Mono" pitchFamily="49"/>
                <a:cs typeface="Liberation Mono" pitchFamily="49"/>
              </a:rPr>
              <a:t>␣</a:t>
            </a:r>
            <a:r>
              <a:rPr lang="en-GB" sz="2400" b="1" i="0" u="none" strike="noStrike" kern="1200">
                <a:ln>
                  <a:noFill/>
                </a:ln>
                <a:latin typeface="Liberation Mono" pitchFamily="49"/>
                <a:ea typeface="Liberation Mono" pitchFamily="49"/>
                <a:cs typeface="Liberation Mono" pitchFamily="49"/>
              </a:rPr>
              <a:t>%</a:t>
            </a:r>
            <a:r>
              <a:rPr lang="en-GB" sz="2400" b="1" i="0" u="none" strike="noStrike" kern="1200">
                <a:ln>
                  <a:noFill/>
                </a:ln>
                <a:solidFill>
                  <a:srgbClr val="808080"/>
                </a:solidFill>
                <a:latin typeface="Liberation Mono" pitchFamily="49"/>
                <a:ea typeface="Liberation Mono" pitchFamily="49"/>
                <a:cs typeface="Liberation Mono" pitchFamily="49"/>
              </a:rPr>
              <a:t>␣</a:t>
            </a:r>
            <a:r>
              <a:rPr lang="en-GB" sz="2400" b="1" i="0" u="none" strike="noStrike" kern="1200">
                <a:ln>
                  <a:noFill/>
                </a:ln>
                <a:latin typeface="Liberation Mono" pitchFamily="49"/>
                <a:ea typeface="Liberation Mono" pitchFamily="49"/>
                <a:cs typeface="Liberation Mono" pitchFamily="49"/>
              </a:rPr>
              <a:t>2</a:t>
            </a:r>
          </a:p>
        </p:txBody>
      </p:sp>
      <p:sp>
        <p:nvSpPr>
          <p:cNvPr id="9" name="TextBox 8"/>
          <p:cNvSpPr txBox="1"/>
          <p:nvPr/>
        </p:nvSpPr>
        <p:spPr>
          <a:xfrm>
            <a:off x="505799" y="528624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sp>
        <p:nvSpPr>
          <p:cNvPr id="10" name="TextBox 9"/>
          <p:cNvSpPr txBox="1"/>
          <p:nvPr/>
        </p:nvSpPr>
        <p:spPr>
          <a:xfrm>
            <a:off x="506519" y="2586960"/>
            <a:ext cx="1086480" cy="439559"/>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Use “</a:t>
            </a:r>
            <a:r>
              <a:rPr lang="en-GB" sz="2400" b="0" i="0" u="none" strike="noStrike" kern="1200">
                <a:ln>
                  <a:noFill/>
                </a:ln>
                <a:solidFill>
                  <a:srgbClr val="0000FF"/>
                </a:solidFill>
                <a:latin typeface="Liberation Mono" pitchFamily="49"/>
                <a:ea typeface="WenQuanYi Micro Hei" pitchFamily="2"/>
                <a:cs typeface="Lohit Devanagari" pitchFamily="2"/>
              </a:rPr>
              <a:t>%</a:t>
            </a:r>
            <a:r>
              <a:rPr lang="en-GB" sz="2400" b="0" i="0" u="none" strike="noStrike" kern="1200">
                <a:ln>
                  <a:noFill/>
                </a:ln>
                <a:latin typeface="Liberation Sans" pitchFamily="18"/>
                <a:ea typeface="WenQuanYi Micro Hei" pitchFamily="2"/>
                <a:cs typeface="Lohit Devanagari" pitchFamily="2"/>
              </a:rPr>
              <a:t>”</a:t>
            </a:r>
          </a:p>
        </p:txBody>
      </p:sp>
      <p:sp>
        <p:nvSpPr>
          <p:cNvPr id="11" name="TextBox 10"/>
          <p:cNvSpPr txBox="1"/>
          <p:nvPr/>
        </p:nvSpPr>
        <p:spPr>
          <a:xfrm>
            <a:off x="505799" y="6006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2" name="TextBox 11"/>
          <p:cNvSpPr txBox="1"/>
          <p:nvPr/>
        </p:nvSpPr>
        <p:spPr>
          <a:xfrm>
            <a:off x="1237320" y="6006240"/>
            <a:ext cx="116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-5</a:t>
            </a:r>
            <a:r>
              <a:rPr lang="en-GB" sz="2400" b="1" i="0" u="none" strike="noStrike" kern="1200">
                <a:ln>
                  <a:noFill/>
                </a:ln>
                <a:solidFill>
                  <a:srgbClr val="808080"/>
                </a:solidFill>
                <a:latin typeface="Liberation Mono" pitchFamily="49"/>
                <a:ea typeface="Liberation Mono" pitchFamily="49"/>
                <a:cs typeface="Liberation Mono" pitchFamily="49"/>
              </a:rPr>
              <a:t>␣</a:t>
            </a:r>
            <a:r>
              <a:rPr lang="en-GB" sz="2400" b="1" i="0" u="none" strike="noStrike" kern="1200">
                <a:ln>
                  <a:noFill/>
                </a:ln>
                <a:latin typeface="Liberation Mono" pitchFamily="49"/>
                <a:ea typeface="Liberation Mono" pitchFamily="49"/>
                <a:cs typeface="Liberation Mono" pitchFamily="49"/>
              </a:rPr>
              <a:t>%</a:t>
            </a:r>
            <a:r>
              <a:rPr lang="en-GB" sz="2400" b="1" i="0" u="none" strike="noStrike" kern="1200">
                <a:ln>
                  <a:noFill/>
                </a:ln>
                <a:solidFill>
                  <a:srgbClr val="808080"/>
                </a:solidFill>
                <a:latin typeface="Liberation Mono" pitchFamily="49"/>
                <a:ea typeface="Liberation Mono" pitchFamily="49"/>
                <a:cs typeface="Liberation Mono" pitchFamily="49"/>
              </a:rPr>
              <a:t>␣</a:t>
            </a:r>
            <a:r>
              <a:rPr lang="en-GB" sz="2400" b="1" i="0" u="none" strike="noStrike" kern="1200">
                <a:ln>
                  <a:noFill/>
                </a:ln>
                <a:latin typeface="Liberation Mono" pitchFamily="49"/>
                <a:ea typeface="Liberation Mono" pitchFamily="49"/>
                <a:cs typeface="Liberation Mono" pitchFamily="49"/>
              </a:rPr>
              <a:t>2</a:t>
            </a:r>
          </a:p>
        </p:txBody>
      </p:sp>
      <p:sp>
        <p:nvSpPr>
          <p:cNvPr id="13" name="TextBox 12"/>
          <p:cNvSpPr txBox="1"/>
          <p:nvPr/>
        </p:nvSpPr>
        <p:spPr>
          <a:xfrm>
            <a:off x="505799" y="654624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sp>
        <p:nvSpPr>
          <p:cNvPr id="14" name="TextBox 13"/>
          <p:cNvSpPr txBox="1"/>
          <p:nvPr/>
        </p:nvSpPr>
        <p:spPr>
          <a:xfrm>
            <a:off x="5185800" y="6546240"/>
            <a:ext cx="473327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Remainder is always non-negative</a:t>
            </a:r>
          </a:p>
        </p:txBody>
      </p:sp>
      <p:cxnSp>
        <p:nvCxnSpPr>
          <p:cNvPr id="15" name="Straight Arrow Connector 14"/>
          <p:cNvCxnSpPr>
            <a:stCxn id="14" idx="1"/>
            <a:endCxn id="13" idx="3"/>
          </p:cNvCxnSpPr>
          <p:nvPr/>
        </p:nvCxnSpPr>
        <p:spPr>
          <a:xfrm flipH="1">
            <a:off x="944279" y="6752340"/>
            <a:ext cx="4241521" cy="306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name="page64">
    <p:spTree>
      <p:nvGrpSpPr>
        <p:cNvPr id="1" name=""/>
        <p:cNvGrpSpPr/>
        <p:nvPr/>
      </p:nvGrpSpPr>
      <p:grpSpPr>
        <a:xfrm>
          <a:off x="0" y="0"/>
          <a:ext cx="0" cy="0"/>
          <a:chOff x="0" y="0"/>
          <a:chExt cx="0" cy="0"/>
        </a:xfrm>
      </p:grpSpPr>
      <p:sp>
        <p:nvSpPr>
          <p:cNvPr id="27" name="Slide Number Placeholder 1"/>
          <p:cNvSpPr>
            <a:spLocks noGrp="1"/>
          </p:cNvSpPr>
          <p:nvPr>
            <p:ph type="sldNum" sz="quarter" idx="10"/>
          </p:nvPr>
        </p:nvSpPr>
        <p:spPr/>
        <p:txBody>
          <a:bodyPr/>
          <a:lstStyle/>
          <a:p>
            <a:pPr lvl="0"/>
            <a:fld id="{1114AB10-EF4E-42D2-B123-AD8EF3518601}" type="slidenum">
              <a:t>64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How big can a Python integer be?</a:t>
            </a:r>
          </a:p>
        </p:txBody>
      </p:sp>
      <p:sp>
        <p:nvSpPr>
          <p:cNvPr id="3" name="TextBox 2"/>
          <p:cNvSpPr txBox="1"/>
          <p:nvPr/>
        </p:nvSpPr>
        <p:spPr>
          <a:xfrm>
            <a:off x="505799" y="150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150588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2**2</a:t>
            </a:r>
          </a:p>
        </p:txBody>
      </p:sp>
      <p:sp>
        <p:nvSpPr>
          <p:cNvPr id="5" name="TextBox 4"/>
          <p:cNvSpPr txBox="1"/>
          <p:nvPr/>
        </p:nvSpPr>
        <p:spPr>
          <a:xfrm>
            <a:off x="505799" y="18658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4</a:t>
            </a:r>
          </a:p>
        </p:txBody>
      </p:sp>
      <p:sp>
        <p:nvSpPr>
          <p:cNvPr id="6" name="TextBox 5"/>
          <p:cNvSpPr txBox="1"/>
          <p:nvPr/>
        </p:nvSpPr>
        <p:spPr>
          <a:xfrm>
            <a:off x="505799" y="258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1237320" y="258588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4**2</a:t>
            </a:r>
          </a:p>
        </p:txBody>
      </p:sp>
      <p:sp>
        <p:nvSpPr>
          <p:cNvPr id="8" name="TextBox 7"/>
          <p:cNvSpPr txBox="1"/>
          <p:nvPr/>
        </p:nvSpPr>
        <p:spPr>
          <a:xfrm>
            <a:off x="505799" y="294588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16</a:t>
            </a:r>
          </a:p>
        </p:txBody>
      </p:sp>
      <p:sp>
        <p:nvSpPr>
          <p:cNvPr id="9" name="TextBox 8"/>
          <p:cNvSpPr txBox="1"/>
          <p:nvPr/>
        </p:nvSpPr>
        <p:spPr>
          <a:xfrm>
            <a:off x="505799" y="366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0" name="TextBox 9"/>
          <p:cNvSpPr txBox="1"/>
          <p:nvPr/>
        </p:nvSpPr>
        <p:spPr>
          <a:xfrm>
            <a:off x="1237320" y="366588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16**2</a:t>
            </a:r>
          </a:p>
        </p:txBody>
      </p:sp>
      <p:sp>
        <p:nvSpPr>
          <p:cNvPr id="11" name="TextBox 10"/>
          <p:cNvSpPr txBox="1"/>
          <p:nvPr/>
        </p:nvSpPr>
        <p:spPr>
          <a:xfrm>
            <a:off x="505799" y="402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256</a:t>
            </a:r>
          </a:p>
        </p:txBody>
      </p:sp>
      <p:sp>
        <p:nvSpPr>
          <p:cNvPr id="12" name="TextBox 11"/>
          <p:cNvSpPr txBox="1"/>
          <p:nvPr/>
        </p:nvSpPr>
        <p:spPr>
          <a:xfrm>
            <a:off x="505799" y="474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3" name="TextBox 12"/>
          <p:cNvSpPr txBox="1"/>
          <p:nvPr/>
        </p:nvSpPr>
        <p:spPr>
          <a:xfrm>
            <a:off x="1237320" y="474588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256**2</a:t>
            </a:r>
          </a:p>
        </p:txBody>
      </p:sp>
      <p:sp>
        <p:nvSpPr>
          <p:cNvPr id="14" name="TextBox 13"/>
          <p:cNvSpPr txBox="1"/>
          <p:nvPr/>
        </p:nvSpPr>
        <p:spPr>
          <a:xfrm>
            <a:off x="505799" y="510588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65536</a:t>
            </a:r>
          </a:p>
        </p:txBody>
      </p:sp>
      <p:sp>
        <p:nvSpPr>
          <p:cNvPr id="15" name="TextBox 14"/>
          <p:cNvSpPr txBox="1"/>
          <p:nvPr/>
        </p:nvSpPr>
        <p:spPr>
          <a:xfrm>
            <a:off x="505799" y="582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6" name="TextBox 15"/>
          <p:cNvSpPr txBox="1"/>
          <p:nvPr/>
        </p:nvSpPr>
        <p:spPr>
          <a:xfrm>
            <a:off x="1237320" y="5825880"/>
            <a:ext cx="15372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65536**2</a:t>
            </a:r>
          </a:p>
        </p:txBody>
      </p:sp>
      <p:sp>
        <p:nvSpPr>
          <p:cNvPr id="17" name="TextBox 16"/>
          <p:cNvSpPr txBox="1"/>
          <p:nvPr/>
        </p:nvSpPr>
        <p:spPr>
          <a:xfrm>
            <a:off x="505799" y="618588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4294967296</a:t>
            </a:r>
          </a:p>
        </p:txBody>
      </p:sp>
      <p:sp>
        <p:nvSpPr>
          <p:cNvPr id="18" name="TextBox 17"/>
          <p:cNvSpPr txBox="1"/>
          <p:nvPr/>
        </p:nvSpPr>
        <p:spPr>
          <a:xfrm>
            <a:off x="505799" y="474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9" name="TextBox 18"/>
          <p:cNvSpPr txBox="1"/>
          <p:nvPr/>
        </p:nvSpPr>
        <p:spPr>
          <a:xfrm>
            <a:off x="1237320" y="474588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256**2</a:t>
            </a:r>
          </a:p>
        </p:txBody>
      </p:sp>
      <p:sp>
        <p:nvSpPr>
          <p:cNvPr id="20" name="TextBox 19"/>
          <p:cNvSpPr txBox="1"/>
          <p:nvPr/>
        </p:nvSpPr>
        <p:spPr>
          <a:xfrm>
            <a:off x="505799" y="510588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65536</a:t>
            </a:r>
          </a:p>
        </p:txBody>
      </p:sp>
      <p:sp>
        <p:nvSpPr>
          <p:cNvPr id="21" name="TextBox 20"/>
          <p:cNvSpPr txBox="1"/>
          <p:nvPr/>
        </p:nvSpPr>
        <p:spPr>
          <a:xfrm>
            <a:off x="505799" y="474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22" name="TextBox 21"/>
          <p:cNvSpPr txBox="1"/>
          <p:nvPr/>
        </p:nvSpPr>
        <p:spPr>
          <a:xfrm>
            <a:off x="1237320" y="474588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256**2</a:t>
            </a:r>
          </a:p>
        </p:txBody>
      </p:sp>
      <p:sp>
        <p:nvSpPr>
          <p:cNvPr id="23" name="TextBox 22"/>
          <p:cNvSpPr txBox="1"/>
          <p:nvPr/>
        </p:nvSpPr>
        <p:spPr>
          <a:xfrm>
            <a:off x="505799" y="510588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65536</a:t>
            </a:r>
          </a:p>
        </p:txBody>
      </p:sp>
      <p:sp>
        <p:nvSpPr>
          <p:cNvPr id="24" name="TextBox 23"/>
          <p:cNvSpPr txBox="1"/>
          <p:nvPr/>
        </p:nvSpPr>
        <p:spPr>
          <a:xfrm>
            <a:off x="505799" y="150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25" name="TextBox 24"/>
          <p:cNvSpPr txBox="1"/>
          <p:nvPr/>
        </p:nvSpPr>
        <p:spPr>
          <a:xfrm>
            <a:off x="1237320" y="150588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2**2</a:t>
            </a:r>
          </a:p>
        </p:txBody>
      </p:sp>
      <p:sp>
        <p:nvSpPr>
          <p:cNvPr id="26" name="TextBox 25"/>
          <p:cNvSpPr txBox="1"/>
          <p:nvPr/>
        </p:nvSpPr>
        <p:spPr>
          <a:xfrm>
            <a:off x="505799" y="18658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4</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name="page65">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pPr lvl="0"/>
            <a:fld id="{5478A7D3-EDB0-4FEA-A46C-6B09E62CA376}" type="slidenum">
              <a:t>65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How big can a Python integer be?</a:t>
            </a:r>
          </a:p>
        </p:txBody>
      </p:sp>
      <p:sp>
        <p:nvSpPr>
          <p:cNvPr id="3" name="TextBox 2"/>
          <p:cNvSpPr txBox="1"/>
          <p:nvPr/>
        </p:nvSpPr>
        <p:spPr>
          <a:xfrm>
            <a:off x="505799" y="150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150588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4294967296**2</a:t>
            </a:r>
          </a:p>
        </p:txBody>
      </p:sp>
      <p:sp>
        <p:nvSpPr>
          <p:cNvPr id="5" name="TextBox 4"/>
          <p:cNvSpPr txBox="1"/>
          <p:nvPr/>
        </p:nvSpPr>
        <p:spPr>
          <a:xfrm>
            <a:off x="505799" y="1901880"/>
            <a:ext cx="37317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18446744073709551616</a:t>
            </a:r>
          </a:p>
        </p:txBody>
      </p:sp>
      <p:sp>
        <p:nvSpPr>
          <p:cNvPr id="6" name="TextBox 5"/>
          <p:cNvSpPr txBox="1"/>
          <p:nvPr/>
        </p:nvSpPr>
        <p:spPr>
          <a:xfrm>
            <a:off x="505799" y="258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1237320" y="2585880"/>
            <a:ext cx="42818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18446744073709551616**2</a:t>
            </a:r>
          </a:p>
        </p:txBody>
      </p:sp>
      <p:sp>
        <p:nvSpPr>
          <p:cNvPr id="8" name="TextBox 7"/>
          <p:cNvSpPr txBox="1"/>
          <p:nvPr/>
        </p:nvSpPr>
        <p:spPr>
          <a:xfrm>
            <a:off x="505799" y="2981880"/>
            <a:ext cx="7209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340282366920938463463374607431768211456</a:t>
            </a:r>
          </a:p>
        </p:txBody>
      </p:sp>
      <p:sp>
        <p:nvSpPr>
          <p:cNvPr id="9" name="TextBox 8"/>
          <p:cNvSpPr txBox="1"/>
          <p:nvPr/>
        </p:nvSpPr>
        <p:spPr>
          <a:xfrm>
            <a:off x="505799" y="366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0" name="TextBox 9"/>
          <p:cNvSpPr txBox="1"/>
          <p:nvPr/>
        </p:nvSpPr>
        <p:spPr>
          <a:xfrm>
            <a:off x="1237320" y="3665880"/>
            <a:ext cx="7758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340282366920938463463374607431768211456**2</a:t>
            </a:r>
          </a:p>
        </p:txBody>
      </p:sp>
      <p:sp>
        <p:nvSpPr>
          <p:cNvPr id="11" name="TextBox 10"/>
          <p:cNvSpPr txBox="1"/>
          <p:nvPr/>
        </p:nvSpPr>
        <p:spPr>
          <a:xfrm>
            <a:off x="505799" y="4061880"/>
            <a:ext cx="8489880"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1157920892373161954235709850086879078532699846</a:t>
            </a:r>
            <a:br>
              <a:rPr lang="en-GB" sz="2400" b="0" i="0" u="none" strike="noStrike" kern="1200">
                <a:ln>
                  <a:noFill/>
                </a:ln>
                <a:latin typeface="Liberation Mono" pitchFamily="49"/>
                <a:ea typeface="WenQuanYi Micro Hei" pitchFamily="2"/>
                <a:cs typeface="Lohit Devanagari" pitchFamily="2"/>
              </a:rPr>
            </a:br>
            <a:r>
              <a:rPr lang="en-GB" sz="2400" b="0" i="0" u="none" strike="noStrike" kern="1200">
                <a:ln>
                  <a:noFill/>
                </a:ln>
                <a:latin typeface="Liberation Mono" pitchFamily="49"/>
                <a:ea typeface="WenQuanYi Micro Hei" pitchFamily="2"/>
                <a:cs typeface="Lohit Devanagari" pitchFamily="2"/>
              </a:rPr>
              <a:t>65640564039457584007913129639936</a:t>
            </a:r>
          </a:p>
        </p:txBody>
      </p:sp>
      <p:sp>
        <p:nvSpPr>
          <p:cNvPr id="12" name="TextBox 11"/>
          <p:cNvSpPr txBox="1"/>
          <p:nvPr/>
        </p:nvSpPr>
        <p:spPr>
          <a:xfrm>
            <a:off x="505799" y="510624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3" name="TextBox 12"/>
          <p:cNvSpPr txBox="1"/>
          <p:nvPr/>
        </p:nvSpPr>
        <p:spPr>
          <a:xfrm>
            <a:off x="1237320" y="5106240"/>
            <a:ext cx="7758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dirty="0">
                <a:ln>
                  <a:noFill/>
                </a:ln>
                <a:latin typeface="Liberation Mono" pitchFamily="49"/>
                <a:ea typeface="Liberation Mono" pitchFamily="49"/>
                <a:cs typeface="Liberation Mono" pitchFamily="49"/>
              </a:rPr>
              <a:t>115792089237316195423570985008687907853269</a:t>
            </a:r>
          </a:p>
        </p:txBody>
      </p:sp>
      <p:sp>
        <p:nvSpPr>
          <p:cNvPr id="14" name="TextBox 13"/>
          <p:cNvSpPr txBox="1"/>
          <p:nvPr/>
        </p:nvSpPr>
        <p:spPr>
          <a:xfrm>
            <a:off x="505799" y="5862240"/>
            <a:ext cx="8489880" cy="1456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1340780792994259709957402499820584612747936582</a:t>
            </a:r>
            <a:br>
              <a:rPr lang="en-GB" sz="2400" b="0" i="0" u="none" strike="noStrike" kern="1200">
                <a:ln>
                  <a:noFill/>
                </a:ln>
                <a:latin typeface="Liberation Mono" pitchFamily="49"/>
                <a:ea typeface="WenQuanYi Micro Hei" pitchFamily="2"/>
                <a:cs typeface="Lohit Devanagari" pitchFamily="2"/>
              </a:rPr>
            </a:br>
            <a:r>
              <a:rPr lang="en-GB" sz="2400" b="0" i="0" u="none" strike="noStrike" kern="1200">
                <a:ln>
                  <a:noFill/>
                </a:ln>
                <a:latin typeface="Liberation Mono" pitchFamily="49"/>
                <a:ea typeface="WenQuanYi Micro Hei" pitchFamily="2"/>
                <a:cs typeface="Lohit Devanagari" pitchFamily="2"/>
              </a:rPr>
              <a:t>0592393377723561443721764030073546976801874298</a:t>
            </a:r>
            <a:br>
              <a:rPr lang="en-GB" sz="2400" b="0" i="0" u="none" strike="noStrike" kern="1200">
                <a:ln>
                  <a:noFill/>
                </a:ln>
                <a:latin typeface="Liberation Mono" pitchFamily="49"/>
                <a:ea typeface="WenQuanYi Micro Hei" pitchFamily="2"/>
                <a:cs typeface="Lohit Devanagari" pitchFamily="2"/>
              </a:rPr>
            </a:br>
            <a:r>
              <a:rPr lang="en-GB" sz="2400" b="0" i="0" u="none" strike="noStrike" kern="1200">
                <a:ln>
                  <a:noFill/>
                </a:ln>
                <a:latin typeface="Liberation Mono" pitchFamily="49"/>
                <a:ea typeface="WenQuanYi Micro Hei" pitchFamily="2"/>
                <a:cs typeface="Lohit Devanagari" pitchFamily="2"/>
              </a:rPr>
              <a:t>1669034276900318581864860508537538828119465699</a:t>
            </a:r>
            <a:br>
              <a:rPr lang="en-GB" sz="2400" b="0" i="0" u="none" strike="noStrike" kern="1200">
                <a:ln>
                  <a:noFill/>
                </a:ln>
                <a:latin typeface="Liberation Mono" pitchFamily="49"/>
                <a:ea typeface="WenQuanYi Micro Hei" pitchFamily="2"/>
                <a:cs typeface="Lohit Devanagari" pitchFamily="2"/>
              </a:rPr>
            </a:br>
            <a:r>
              <a:rPr lang="en-GB" sz="2400" b="0" i="0" u="none" strike="noStrike" kern="1200">
                <a:ln>
                  <a:noFill/>
                </a:ln>
                <a:latin typeface="Liberation Mono" pitchFamily="49"/>
                <a:ea typeface="WenQuanYi Micro Hei" pitchFamily="2"/>
                <a:cs typeface="Lohit Devanagari" pitchFamily="2"/>
              </a:rPr>
              <a:t>46433649006084096</a:t>
            </a:r>
          </a:p>
        </p:txBody>
      </p:sp>
      <p:sp>
        <p:nvSpPr>
          <p:cNvPr id="15" name="TextBox 14"/>
          <p:cNvSpPr txBox="1"/>
          <p:nvPr/>
        </p:nvSpPr>
        <p:spPr>
          <a:xfrm>
            <a:off x="517319" y="5452200"/>
            <a:ext cx="7209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984665640564039457584007913129639936**2</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name="page66">
    <p:spTree>
      <p:nvGrpSpPr>
        <p:cNvPr id="1" name=""/>
        <p:cNvGrpSpPr/>
        <p:nvPr/>
      </p:nvGrpSpPr>
      <p:grpSpPr>
        <a:xfrm>
          <a:off x="0" y="0"/>
          <a:ext cx="0" cy="0"/>
          <a:chOff x="0" y="0"/>
          <a:chExt cx="0" cy="0"/>
        </a:xfrm>
      </p:grpSpPr>
      <p:sp>
        <p:nvSpPr>
          <p:cNvPr id="6" name="Slide Number Placeholder 1"/>
          <p:cNvSpPr>
            <a:spLocks noGrp="1"/>
          </p:cNvSpPr>
          <p:nvPr>
            <p:ph type="sldNum" sz="quarter" idx="10"/>
          </p:nvPr>
        </p:nvSpPr>
        <p:spPr/>
        <p:txBody>
          <a:bodyPr/>
          <a:lstStyle/>
          <a:p>
            <a:pPr lvl="0"/>
            <a:fld id="{583AB777-0E10-4AC8-8541-00B4476F58E5}" type="slidenum">
              <a:t>66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How big can a Python integer be?</a:t>
            </a:r>
          </a:p>
        </p:txBody>
      </p:sp>
      <p:sp>
        <p:nvSpPr>
          <p:cNvPr id="3" name="TextBox 2"/>
          <p:cNvSpPr txBox="1"/>
          <p:nvPr/>
        </p:nvSpPr>
        <p:spPr>
          <a:xfrm>
            <a:off x="503999" y="1800000"/>
            <a:ext cx="8826480" cy="495360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1800" b="0" i="0" u="none" strike="noStrike" kern="1200">
                <a:ln>
                  <a:noFill/>
                </a:ln>
                <a:latin typeface="Liberation Sans" pitchFamily="18"/>
                <a:ea typeface="WenQuanYi Micro Hei" pitchFamily="2"/>
                <a:cs typeface="Lohit Devanagari" pitchFamily="2"/>
              </a:rPr>
              <a:t>10443888814131525066917527107166243825799642490473837803842334832839</a:t>
            </a:r>
          </a:p>
          <a:p>
            <a:pPr marL="0" marR="0" lvl="0" indent="0" rtl="0" hangingPunct="0">
              <a:lnSpc>
                <a:spcPct val="100000"/>
              </a:lnSpc>
              <a:spcBef>
                <a:spcPts val="0"/>
              </a:spcBef>
              <a:spcAft>
                <a:spcPts val="0"/>
              </a:spcAft>
              <a:buNone/>
              <a:tabLst/>
            </a:pPr>
            <a:r>
              <a:rPr lang="en-GB" sz="1800" b="0" i="0" u="none" strike="noStrike" kern="1200">
                <a:ln>
                  <a:noFill/>
                </a:ln>
                <a:latin typeface="Liberation Sans" pitchFamily="18"/>
                <a:ea typeface="WenQuanYi Micro Hei" pitchFamily="2"/>
                <a:cs typeface="Lohit Devanagari" pitchFamily="2"/>
              </a:rPr>
              <a:t>53907971557456848826811934997558340890106714439262837987573438185793</a:t>
            </a:r>
          </a:p>
          <a:p>
            <a:pPr marL="0" marR="0" lvl="0" indent="0" rtl="0" hangingPunct="0">
              <a:lnSpc>
                <a:spcPct val="100000"/>
              </a:lnSpc>
              <a:spcBef>
                <a:spcPts val="0"/>
              </a:spcBef>
              <a:spcAft>
                <a:spcPts val="0"/>
              </a:spcAft>
              <a:buNone/>
              <a:tabLst/>
            </a:pPr>
            <a:r>
              <a:rPr lang="en-GB" sz="1800" b="0" i="0" u="none" strike="noStrike" kern="1200">
                <a:ln>
                  <a:noFill/>
                </a:ln>
                <a:latin typeface="Liberation Sans" pitchFamily="18"/>
                <a:ea typeface="WenQuanYi Micro Hei" pitchFamily="2"/>
                <a:cs typeface="Lohit Devanagari" pitchFamily="2"/>
              </a:rPr>
              <a:t>60726323608785136527794595697654370999834036159013438371831442807001</a:t>
            </a:r>
          </a:p>
          <a:p>
            <a:pPr marL="0" marR="0" lvl="0" indent="0" rtl="0" hangingPunct="0">
              <a:lnSpc>
                <a:spcPct val="100000"/>
              </a:lnSpc>
              <a:spcBef>
                <a:spcPts val="0"/>
              </a:spcBef>
              <a:spcAft>
                <a:spcPts val="0"/>
              </a:spcAft>
              <a:buNone/>
              <a:tabLst/>
            </a:pPr>
            <a:r>
              <a:rPr lang="en-GB" sz="1800" b="0" i="0" u="none" strike="noStrike" kern="1200">
                <a:ln>
                  <a:noFill/>
                </a:ln>
                <a:latin typeface="Liberation Sans" pitchFamily="18"/>
                <a:ea typeface="WenQuanYi Micro Hei" pitchFamily="2"/>
                <a:cs typeface="Lohit Devanagari" pitchFamily="2"/>
              </a:rPr>
              <a:t>18559462263763188393977127456723346843445866174968079087058037040712</a:t>
            </a:r>
          </a:p>
          <a:p>
            <a:pPr marL="0" marR="0" lvl="0" indent="0" rtl="0" hangingPunct="0">
              <a:lnSpc>
                <a:spcPct val="100000"/>
              </a:lnSpc>
              <a:spcBef>
                <a:spcPts val="0"/>
              </a:spcBef>
              <a:spcAft>
                <a:spcPts val="0"/>
              </a:spcAft>
              <a:buNone/>
              <a:tabLst/>
            </a:pPr>
            <a:r>
              <a:rPr lang="en-GB" sz="1800" b="0" i="0" u="none" strike="noStrike" kern="1200">
                <a:ln>
                  <a:noFill/>
                </a:ln>
                <a:latin typeface="Liberation Sans" pitchFamily="18"/>
                <a:ea typeface="WenQuanYi Micro Hei" pitchFamily="2"/>
                <a:cs typeface="Lohit Devanagari" pitchFamily="2"/>
              </a:rPr>
              <a:t>84048740118609114467977783598029006686938976881787785946905630190260</a:t>
            </a:r>
          </a:p>
          <a:p>
            <a:pPr marL="0" marR="0" lvl="0" indent="0" rtl="0" hangingPunct="0">
              <a:lnSpc>
                <a:spcPct val="100000"/>
              </a:lnSpc>
              <a:spcBef>
                <a:spcPts val="0"/>
              </a:spcBef>
              <a:spcAft>
                <a:spcPts val="0"/>
              </a:spcAft>
              <a:buNone/>
              <a:tabLst/>
            </a:pPr>
            <a:r>
              <a:rPr lang="en-GB" sz="1800" b="0" i="0" u="none" strike="noStrike" kern="1200">
                <a:ln>
                  <a:noFill/>
                </a:ln>
                <a:latin typeface="Liberation Sans" pitchFamily="18"/>
                <a:ea typeface="WenQuanYi Micro Hei" pitchFamily="2"/>
                <a:cs typeface="Lohit Devanagari" pitchFamily="2"/>
              </a:rPr>
              <a:t>94059957945343282346930302669644305902501597239986771421554169383555</a:t>
            </a:r>
          </a:p>
          <a:p>
            <a:pPr marL="0" marR="0" lvl="0" indent="0" rtl="0" hangingPunct="0">
              <a:lnSpc>
                <a:spcPct val="100000"/>
              </a:lnSpc>
              <a:spcBef>
                <a:spcPts val="0"/>
              </a:spcBef>
              <a:spcAft>
                <a:spcPts val="0"/>
              </a:spcAft>
              <a:buNone/>
              <a:tabLst/>
            </a:pPr>
            <a:r>
              <a:rPr lang="en-GB" sz="1800" b="0" i="0" u="none" strike="noStrike" kern="1200">
                <a:ln>
                  <a:noFill/>
                </a:ln>
                <a:latin typeface="Liberation Sans" pitchFamily="18"/>
                <a:ea typeface="WenQuanYi Micro Hei" pitchFamily="2"/>
                <a:cs typeface="Lohit Devanagari" pitchFamily="2"/>
              </a:rPr>
              <a:t>98852914863182379144344967340878118726394964751001890413490084170616</a:t>
            </a:r>
          </a:p>
          <a:p>
            <a:pPr marL="0" marR="0" lvl="0" indent="0" rtl="0" hangingPunct="0">
              <a:lnSpc>
                <a:spcPct val="100000"/>
              </a:lnSpc>
              <a:spcBef>
                <a:spcPts val="0"/>
              </a:spcBef>
              <a:spcAft>
                <a:spcPts val="0"/>
              </a:spcAft>
              <a:buNone/>
              <a:tabLst/>
            </a:pPr>
            <a:r>
              <a:rPr lang="en-GB" sz="1800" b="0" i="0" u="none" strike="noStrike" kern="1200">
                <a:ln>
                  <a:noFill/>
                </a:ln>
                <a:latin typeface="Liberation Sans" pitchFamily="18"/>
                <a:ea typeface="WenQuanYi Micro Hei" pitchFamily="2"/>
                <a:cs typeface="Lohit Devanagari" pitchFamily="2"/>
              </a:rPr>
              <a:t>75093668333850551032972088269550769983616369411933015213796825837188</a:t>
            </a:r>
          </a:p>
          <a:p>
            <a:pPr marL="0" marR="0" lvl="0" indent="0" rtl="0" hangingPunct="0">
              <a:lnSpc>
                <a:spcPct val="100000"/>
              </a:lnSpc>
              <a:spcBef>
                <a:spcPts val="0"/>
              </a:spcBef>
              <a:spcAft>
                <a:spcPts val="0"/>
              </a:spcAft>
              <a:buNone/>
              <a:tabLst/>
            </a:pPr>
            <a:r>
              <a:rPr lang="en-GB" sz="1800" b="0" i="0" u="none" strike="noStrike" kern="1200">
                <a:ln>
                  <a:noFill/>
                </a:ln>
                <a:latin typeface="Liberation Sans" pitchFamily="18"/>
                <a:ea typeface="WenQuanYi Micro Hei" pitchFamily="2"/>
                <a:cs typeface="Lohit Devanagari" pitchFamily="2"/>
              </a:rPr>
              <a:t>09183365675122131849284636812555022599830041234478486259567449219461</a:t>
            </a:r>
          </a:p>
          <a:p>
            <a:pPr marL="0" marR="0" lvl="0" indent="0" rtl="0" hangingPunct="0">
              <a:lnSpc>
                <a:spcPct val="100000"/>
              </a:lnSpc>
              <a:spcBef>
                <a:spcPts val="0"/>
              </a:spcBef>
              <a:spcAft>
                <a:spcPts val="0"/>
              </a:spcAft>
              <a:buNone/>
              <a:tabLst/>
            </a:pPr>
            <a:r>
              <a:rPr lang="en-GB" sz="1800" b="0" i="0" u="none" strike="noStrike" kern="1200">
                <a:ln>
                  <a:noFill/>
                </a:ln>
                <a:latin typeface="Liberation Sans" pitchFamily="18"/>
                <a:ea typeface="WenQuanYi Micro Hei" pitchFamily="2"/>
                <a:cs typeface="Lohit Devanagari" pitchFamily="2"/>
              </a:rPr>
              <a:t>70238065059132456108257318353800876086221028342701976982023131690176</a:t>
            </a:r>
          </a:p>
          <a:p>
            <a:pPr marL="0" marR="0" lvl="0" indent="0" rtl="0" hangingPunct="0">
              <a:lnSpc>
                <a:spcPct val="100000"/>
              </a:lnSpc>
              <a:spcBef>
                <a:spcPts val="0"/>
              </a:spcBef>
              <a:spcAft>
                <a:spcPts val="0"/>
              </a:spcAft>
              <a:buNone/>
              <a:tabLst/>
            </a:pPr>
            <a:r>
              <a:rPr lang="en-GB" sz="1800" b="0" i="0" u="none" strike="noStrike" kern="1200">
                <a:ln>
                  <a:noFill/>
                </a:ln>
                <a:latin typeface="Liberation Sans" pitchFamily="18"/>
                <a:ea typeface="WenQuanYi Micro Hei" pitchFamily="2"/>
                <a:cs typeface="Lohit Devanagari" pitchFamily="2"/>
              </a:rPr>
              <a:t>78006675195485079921636419370285375124784014907159135459982790513399</a:t>
            </a:r>
          </a:p>
          <a:p>
            <a:pPr marL="0" marR="0" lvl="0" indent="0" rtl="0" hangingPunct="0">
              <a:lnSpc>
                <a:spcPct val="100000"/>
              </a:lnSpc>
              <a:spcBef>
                <a:spcPts val="0"/>
              </a:spcBef>
              <a:spcAft>
                <a:spcPts val="0"/>
              </a:spcAft>
              <a:buNone/>
              <a:tabLst/>
            </a:pPr>
            <a:r>
              <a:rPr lang="en-GB" sz="1800" b="0" i="0" u="none" strike="noStrike" kern="1200">
                <a:ln>
                  <a:noFill/>
                </a:ln>
                <a:latin typeface="Liberation Sans" pitchFamily="18"/>
                <a:ea typeface="WenQuanYi Micro Hei" pitchFamily="2"/>
                <a:cs typeface="Lohit Devanagari" pitchFamily="2"/>
              </a:rPr>
              <a:t>61155179427110683113409058427288427979155484978295432353451706522326</a:t>
            </a:r>
          </a:p>
          <a:p>
            <a:pPr marL="0" marR="0" lvl="0" indent="0" rtl="0" hangingPunct="0">
              <a:lnSpc>
                <a:spcPct val="100000"/>
              </a:lnSpc>
              <a:spcBef>
                <a:spcPts val="0"/>
              </a:spcBef>
              <a:spcAft>
                <a:spcPts val="0"/>
              </a:spcAft>
              <a:buNone/>
              <a:tabLst/>
            </a:pPr>
            <a:r>
              <a:rPr lang="en-GB" sz="1800" b="0" i="0" u="none" strike="noStrike" kern="1200">
                <a:ln>
                  <a:noFill/>
                </a:ln>
                <a:latin typeface="Liberation Sans" pitchFamily="18"/>
                <a:ea typeface="WenQuanYi Micro Hei" pitchFamily="2"/>
                <a:cs typeface="Lohit Devanagari" pitchFamily="2"/>
              </a:rPr>
              <a:t>90613949059876930021229633956877828789484406160074129456749198230505</a:t>
            </a:r>
          </a:p>
          <a:p>
            <a:pPr marL="0" marR="0" lvl="0" indent="0" rtl="0" hangingPunct="0">
              <a:lnSpc>
                <a:spcPct val="100000"/>
              </a:lnSpc>
              <a:spcBef>
                <a:spcPts val="0"/>
              </a:spcBef>
              <a:spcAft>
                <a:spcPts val="0"/>
              </a:spcAft>
              <a:buNone/>
              <a:tabLst/>
            </a:pPr>
            <a:r>
              <a:rPr lang="en-GB" sz="1800" b="0" i="0" u="none" strike="noStrike" kern="1200">
                <a:ln>
                  <a:noFill/>
                </a:ln>
                <a:latin typeface="Liberation Sans" pitchFamily="18"/>
                <a:ea typeface="WenQuanYi Micro Hei" pitchFamily="2"/>
                <a:cs typeface="Lohit Devanagari" pitchFamily="2"/>
              </a:rPr>
              <a:t>71642377154816321380631045902916136926708342856440730447899971901781</a:t>
            </a:r>
          </a:p>
          <a:p>
            <a:pPr marL="0" marR="0" lvl="0" indent="0" rtl="0" hangingPunct="0">
              <a:lnSpc>
                <a:spcPct val="100000"/>
              </a:lnSpc>
              <a:spcBef>
                <a:spcPts val="0"/>
              </a:spcBef>
              <a:spcAft>
                <a:spcPts val="0"/>
              </a:spcAft>
              <a:buNone/>
              <a:tabLst/>
            </a:pPr>
            <a:r>
              <a:rPr lang="en-GB" sz="1800" b="0" i="0" u="none" strike="noStrike" kern="1200">
                <a:ln>
                  <a:noFill/>
                </a:ln>
                <a:latin typeface="Liberation Sans" pitchFamily="18"/>
                <a:ea typeface="WenQuanYi Micro Hei" pitchFamily="2"/>
                <a:cs typeface="Lohit Devanagari" pitchFamily="2"/>
              </a:rPr>
              <a:t>46576347322385026725305989979599609079946920177462481771844986745565</a:t>
            </a:r>
          </a:p>
          <a:p>
            <a:pPr marL="0" marR="0" lvl="0" indent="0" rtl="0" hangingPunct="0">
              <a:lnSpc>
                <a:spcPct val="100000"/>
              </a:lnSpc>
              <a:spcBef>
                <a:spcPts val="0"/>
              </a:spcBef>
              <a:spcAft>
                <a:spcPts val="0"/>
              </a:spcAft>
              <a:buNone/>
              <a:tabLst/>
            </a:pPr>
            <a:r>
              <a:rPr lang="en-GB" sz="1800" b="0" i="0" u="none" strike="noStrike" kern="1200">
                <a:ln>
                  <a:noFill/>
                </a:ln>
                <a:latin typeface="Liberation Sans" pitchFamily="18"/>
                <a:ea typeface="WenQuanYi Micro Hei" pitchFamily="2"/>
                <a:cs typeface="Lohit Devanagari" pitchFamily="2"/>
              </a:rPr>
              <a:t>92501783290704731194331655508075682218465717463732968849128195203174</a:t>
            </a:r>
          </a:p>
          <a:p>
            <a:pPr marL="0" marR="0" lvl="0" indent="0" rtl="0" hangingPunct="0">
              <a:lnSpc>
                <a:spcPct val="100000"/>
              </a:lnSpc>
              <a:spcBef>
                <a:spcPts val="0"/>
              </a:spcBef>
              <a:spcAft>
                <a:spcPts val="0"/>
              </a:spcAft>
              <a:buNone/>
              <a:tabLst/>
            </a:pPr>
            <a:r>
              <a:rPr lang="en-GB" sz="1800" b="0" i="0" u="none" strike="noStrike" kern="1200">
                <a:ln>
                  <a:noFill/>
                </a:ln>
                <a:latin typeface="Liberation Sans" pitchFamily="18"/>
                <a:ea typeface="WenQuanYi Micro Hei" pitchFamily="2"/>
                <a:cs typeface="Lohit Devanagari" pitchFamily="2"/>
              </a:rPr>
              <a:t>57002440926616910874148385078411929804522981857338977648103126085903</a:t>
            </a:r>
          </a:p>
          <a:p>
            <a:pPr marL="0" marR="0" lvl="0" indent="0" rtl="0" hangingPunct="0">
              <a:lnSpc>
                <a:spcPct val="100000"/>
              </a:lnSpc>
              <a:spcBef>
                <a:spcPts val="0"/>
              </a:spcBef>
              <a:spcAft>
                <a:spcPts val="0"/>
              </a:spcAft>
              <a:buNone/>
              <a:tabLst/>
            </a:pPr>
            <a:r>
              <a:rPr lang="en-GB" sz="1800" b="0" i="0" u="none" strike="noStrike" kern="1200">
                <a:ln>
                  <a:noFill/>
                </a:ln>
                <a:latin typeface="Liberation Sans" pitchFamily="18"/>
                <a:ea typeface="WenQuanYi Micro Hei" pitchFamily="2"/>
                <a:cs typeface="Lohit Devanagari" pitchFamily="2"/>
              </a:rPr>
              <a:t>00130241346718972667321649151113160292078173803343609024380470834040</a:t>
            </a:r>
          </a:p>
          <a:p>
            <a:pPr marL="0" marR="0" lvl="0" indent="0" rtl="0" hangingPunct="0">
              <a:lnSpc>
                <a:spcPct val="100000"/>
              </a:lnSpc>
              <a:spcBef>
                <a:spcPts val="0"/>
              </a:spcBef>
              <a:spcAft>
                <a:spcPts val="0"/>
              </a:spcAft>
              <a:buNone/>
              <a:tabLst/>
            </a:pPr>
            <a:r>
              <a:rPr lang="en-GB" sz="1800" b="0" i="0" u="none" strike="noStrike" kern="1200">
                <a:ln>
                  <a:noFill/>
                </a:ln>
                <a:latin typeface="Liberation Sans" pitchFamily="18"/>
                <a:ea typeface="WenQuanYi Micro Hei" pitchFamily="2"/>
                <a:cs typeface="Lohit Devanagari" pitchFamily="2"/>
              </a:rPr>
              <a:t>3154190336</a:t>
            </a:r>
          </a:p>
        </p:txBody>
      </p:sp>
      <p:sp>
        <p:nvSpPr>
          <p:cNvPr id="4" name="Freeform 3"/>
          <p:cNvSpPr/>
          <p:nvPr/>
        </p:nvSpPr>
        <p:spPr>
          <a:xfrm>
            <a:off x="2772000" y="3268800"/>
            <a:ext cx="4536000" cy="1022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72000">
            <a:solidFill>
              <a:srgbClr val="FFFFFF"/>
            </a:solidFill>
            <a:prstDash val="solid"/>
          </a:ln>
        </p:spPr>
        <p:txBody>
          <a:bodyPr vert="horz" wrap="none" lIns="126000" tIns="81000" rIns="126000" bIns="81000" anchor="ctr" anchorCtr="0" compatLnSpc="0"/>
          <a:lstStyle/>
          <a:p>
            <a:pPr marL="0" marR="0" lvl="0" indent="0" algn="ctr" rtl="0" hangingPunct="0">
              <a:lnSpc>
                <a:spcPct val="100000"/>
              </a:lnSpc>
              <a:spcBef>
                <a:spcPts val="0"/>
              </a:spcBef>
              <a:spcAft>
                <a:spcPts val="0"/>
              </a:spcAft>
              <a:buNone/>
              <a:tabLst/>
            </a:pPr>
            <a:r>
              <a:rPr lang="en-GB" sz="4800" b="0" i="0" u="none" strike="noStrike" kern="1200">
                <a:ln>
                  <a:noFill/>
                </a:ln>
                <a:solidFill>
                  <a:srgbClr val="0000FF"/>
                </a:solidFill>
                <a:latin typeface="Liberation Sans" pitchFamily="18"/>
                <a:ea typeface="WenQuanYi Micro Hei" pitchFamily="2"/>
                <a:cs typeface="Lohit Devanagari" pitchFamily="2"/>
              </a:rPr>
              <a:t>There is no limit!</a:t>
            </a:r>
          </a:p>
        </p:txBody>
      </p:sp>
      <p:sp>
        <p:nvSpPr>
          <p:cNvPr id="5" name="Freeform 4"/>
          <p:cNvSpPr/>
          <p:nvPr/>
        </p:nvSpPr>
        <p:spPr>
          <a:xfrm>
            <a:off x="7198199" y="4809600"/>
            <a:ext cx="1728000" cy="122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36000">
            <a:solidFill>
              <a:srgbClr val="FFFFFF"/>
            </a:solidFill>
            <a:prstDash val="solid"/>
          </a:ln>
        </p:spPr>
        <p:txBody>
          <a:bodyPr vert="horz" wrap="none" lIns="108000" tIns="63000" rIns="108000" bIns="63000" anchor="ctr" anchorCtr="0" compatLnSpc="0"/>
          <a:lstStyle/>
          <a:p>
            <a:pPr marL="0" marR="0" lvl="0" indent="0" algn="l" rtl="0" hangingPunct="0">
              <a:lnSpc>
                <a:spcPct val="100000"/>
              </a:lnSpc>
              <a:spcBef>
                <a:spcPts val="0"/>
              </a:spcBef>
              <a:spcAft>
                <a:spcPts val="0"/>
              </a:spcAft>
              <a:buNone/>
              <a:tabLst/>
            </a:pPr>
            <a:r>
              <a:rPr lang="en-GB" sz="2400" b="0" i="0" u="none" strike="noStrike" kern="1200">
                <a:ln>
                  <a:noFill/>
                </a:ln>
                <a:solidFill>
                  <a:srgbClr val="800000"/>
                </a:solidFill>
                <a:latin typeface="Liberation Sans" pitchFamily="18"/>
                <a:ea typeface="WenQuanYi Micro Hei" pitchFamily="2"/>
                <a:cs typeface="Lohit Devanagari" pitchFamily="2"/>
              </a:rPr>
              <a:t>Except for</a:t>
            </a:r>
          </a:p>
          <a:p>
            <a:pPr marL="0" marR="0" lvl="0" indent="0" algn="l" rtl="0" hangingPunct="0">
              <a:lnSpc>
                <a:spcPct val="100000"/>
              </a:lnSpc>
              <a:spcBef>
                <a:spcPts val="0"/>
              </a:spcBef>
              <a:spcAft>
                <a:spcPts val="0"/>
              </a:spcAft>
              <a:buNone/>
              <a:tabLst/>
            </a:pPr>
            <a:r>
              <a:rPr lang="en-GB" sz="2400" b="0" i="0" u="none" strike="noStrike" kern="1200">
                <a:ln>
                  <a:noFill/>
                </a:ln>
                <a:solidFill>
                  <a:srgbClr val="800000"/>
                </a:solidFill>
                <a:latin typeface="Liberation Sans" pitchFamily="18"/>
                <a:ea typeface="WenQuanYi Micro Hei" pitchFamily="2"/>
                <a:cs typeface="Lohit Devanagari" pitchFamily="2"/>
              </a:rPr>
              <a:t>machine</a:t>
            </a:r>
          </a:p>
          <a:p>
            <a:pPr marL="0" marR="0" lvl="0" indent="0" algn="l" rtl="0" hangingPunct="0">
              <a:lnSpc>
                <a:spcPct val="100000"/>
              </a:lnSpc>
              <a:spcBef>
                <a:spcPts val="0"/>
              </a:spcBef>
              <a:spcAft>
                <a:spcPts val="0"/>
              </a:spcAft>
              <a:buNone/>
              <a:tabLst/>
            </a:pPr>
            <a:r>
              <a:rPr lang="en-GB" sz="2400" b="0" i="0" u="none" strike="noStrike" kern="1200">
                <a:ln>
                  <a:noFill/>
                </a:ln>
                <a:solidFill>
                  <a:srgbClr val="800000"/>
                </a:solidFill>
                <a:latin typeface="Liberation Sans" pitchFamily="18"/>
                <a:ea typeface="WenQuanYi Micro Hei" pitchFamily="2"/>
                <a:cs typeface="Lohit Devanagari" pitchFamily="2"/>
              </a:rPr>
              <a:t>memory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name="page67">
    <p:spTree>
      <p:nvGrpSpPr>
        <p:cNvPr id="1" name=""/>
        <p:cNvGrpSpPr/>
        <p:nvPr/>
      </p:nvGrpSpPr>
      <p:grpSpPr>
        <a:xfrm>
          <a:off x="0" y="0"/>
          <a:ext cx="0" cy="0"/>
          <a:chOff x="0" y="0"/>
          <a:chExt cx="0" cy="0"/>
        </a:xfrm>
      </p:grpSpPr>
      <p:sp>
        <p:nvSpPr>
          <p:cNvPr id="23" name="Slide Number Placeholder 1"/>
          <p:cNvSpPr>
            <a:spLocks noGrp="1"/>
          </p:cNvSpPr>
          <p:nvPr>
            <p:ph type="sldNum" sz="quarter" idx="10"/>
          </p:nvPr>
        </p:nvSpPr>
        <p:spPr/>
        <p:txBody>
          <a:bodyPr/>
          <a:lstStyle/>
          <a:p>
            <a:pPr lvl="0"/>
            <a:fld id="{C8023B07-85B0-4BF3-A073-3CB936EF6EC9}" type="slidenum">
              <a:t>67</a:t>
            </a:fld>
            <a:endParaRPr lang="en-GB"/>
          </a:p>
        </p:txBody>
      </p:sp>
      <p:sp>
        <p:nvSpPr>
          <p:cNvPr id="2" name="Freeform 1"/>
          <p:cNvSpPr/>
          <p:nvPr/>
        </p:nvSpPr>
        <p:spPr>
          <a:xfrm>
            <a:off x="4031999" y="1080000"/>
            <a:ext cx="4104000" cy="5328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99"/>
          </a:solidFill>
          <a:ln w="36000">
            <a:solidFill>
              <a:srgbClr val="808080"/>
            </a:solidFill>
            <a:prstDash val="solid"/>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3" name="Freeform 2"/>
          <p:cNvSpPr/>
          <p:nvPr/>
        </p:nvSpPr>
        <p:spPr>
          <a:xfrm>
            <a:off x="4176000" y="1224000"/>
            <a:ext cx="2160000" cy="4392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CC"/>
          </a:solidFill>
          <a:ln w="36000">
            <a:solidFill>
              <a:srgbClr val="808080"/>
            </a:solidFill>
            <a:prstDash val="solid"/>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4" name="Freeform 3"/>
          <p:cNvSpPr/>
          <p:nvPr/>
        </p:nvSpPr>
        <p:spPr>
          <a:xfrm>
            <a:off x="4320000" y="1368000"/>
            <a:ext cx="1800000" cy="360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E6E6FF"/>
          </a:solidFill>
          <a:ln w="36000">
            <a:solidFill>
              <a:srgbClr val="808080"/>
            </a:solidFill>
            <a:prstDash val="solid"/>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5" name="Title 4"/>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Big integers</a:t>
            </a:r>
          </a:p>
        </p:txBody>
      </p:sp>
      <p:sp>
        <p:nvSpPr>
          <p:cNvPr id="6" name="TextBox 5"/>
          <p:cNvSpPr txBox="1"/>
          <p:nvPr/>
        </p:nvSpPr>
        <p:spPr>
          <a:xfrm>
            <a:off x="4465800" y="1505880"/>
            <a:ext cx="241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2</a:t>
            </a:r>
          </a:p>
        </p:txBody>
      </p:sp>
      <p:sp>
        <p:nvSpPr>
          <p:cNvPr id="7" name="TextBox 6"/>
          <p:cNvSpPr txBox="1"/>
          <p:nvPr/>
        </p:nvSpPr>
        <p:spPr>
          <a:xfrm>
            <a:off x="4465800" y="2226239"/>
            <a:ext cx="241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4</a:t>
            </a:r>
          </a:p>
        </p:txBody>
      </p:sp>
      <p:sp>
        <p:nvSpPr>
          <p:cNvPr id="8" name="TextBox 7"/>
          <p:cNvSpPr txBox="1"/>
          <p:nvPr/>
        </p:nvSpPr>
        <p:spPr>
          <a:xfrm>
            <a:off x="4465800" y="2946600"/>
            <a:ext cx="4125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16</a:t>
            </a:r>
          </a:p>
        </p:txBody>
      </p:sp>
      <p:sp>
        <p:nvSpPr>
          <p:cNvPr id="9" name="TextBox 8"/>
          <p:cNvSpPr txBox="1"/>
          <p:nvPr/>
        </p:nvSpPr>
        <p:spPr>
          <a:xfrm>
            <a:off x="4465800" y="3666960"/>
            <a:ext cx="5817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256</a:t>
            </a:r>
          </a:p>
        </p:txBody>
      </p:sp>
      <p:sp>
        <p:nvSpPr>
          <p:cNvPr id="10" name="TextBox 9"/>
          <p:cNvSpPr txBox="1"/>
          <p:nvPr/>
        </p:nvSpPr>
        <p:spPr>
          <a:xfrm>
            <a:off x="4465800" y="4387320"/>
            <a:ext cx="9201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65536</a:t>
            </a:r>
          </a:p>
        </p:txBody>
      </p:sp>
      <p:sp>
        <p:nvSpPr>
          <p:cNvPr id="11" name="TextBox 10"/>
          <p:cNvSpPr txBox="1"/>
          <p:nvPr/>
        </p:nvSpPr>
        <p:spPr>
          <a:xfrm>
            <a:off x="4465800" y="5107680"/>
            <a:ext cx="17690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4294967296</a:t>
            </a:r>
          </a:p>
        </p:txBody>
      </p:sp>
      <p:sp>
        <p:nvSpPr>
          <p:cNvPr id="12" name="TextBox 11"/>
          <p:cNvSpPr txBox="1"/>
          <p:nvPr/>
        </p:nvSpPr>
        <p:spPr>
          <a:xfrm>
            <a:off x="4465800" y="5828040"/>
            <a:ext cx="34635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18446744073709551616</a:t>
            </a:r>
          </a:p>
        </p:txBody>
      </p:sp>
      <p:sp>
        <p:nvSpPr>
          <p:cNvPr id="13" name="TextBox 12"/>
          <p:cNvSpPr txBox="1"/>
          <p:nvPr/>
        </p:nvSpPr>
        <p:spPr>
          <a:xfrm>
            <a:off x="4465800" y="6548400"/>
            <a:ext cx="3599279" cy="7520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3402823669209384634</a:t>
            </a:r>
            <a:r>
              <a:rPr lang="en-GB" sz="2400" b="0" i="0" u="none" strike="noStrike" kern="1200">
                <a:ln>
                  <a:noFill/>
                </a:ln>
                <a:latin typeface="Liberation Sans" pitchFamily="34"/>
                <a:ea typeface="Liberation Sans" pitchFamily="34"/>
                <a:cs typeface="Liberation Sans" pitchFamily="34"/>
              </a:rPr>
              <a:t>…</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63374607431768211456</a:t>
            </a:r>
          </a:p>
        </p:txBody>
      </p:sp>
      <p:sp>
        <p:nvSpPr>
          <p:cNvPr id="14" name="TextBox 13"/>
          <p:cNvSpPr txBox="1"/>
          <p:nvPr/>
        </p:nvSpPr>
        <p:spPr>
          <a:xfrm>
            <a:off x="576000" y="1728000"/>
            <a:ext cx="1122840" cy="7520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 / C++</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Fortran</a:t>
            </a:r>
          </a:p>
        </p:txBody>
      </p:sp>
      <p:sp>
        <p:nvSpPr>
          <p:cNvPr id="15" name="TextBox 14"/>
          <p:cNvSpPr txBox="1"/>
          <p:nvPr/>
        </p:nvSpPr>
        <p:spPr>
          <a:xfrm>
            <a:off x="576360" y="6552360"/>
            <a:ext cx="225972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Out of the reach</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of C or Fortran!</a:t>
            </a:r>
          </a:p>
        </p:txBody>
      </p:sp>
      <p:sp>
        <p:nvSpPr>
          <p:cNvPr id="16" name="TextBox 15"/>
          <p:cNvSpPr txBox="1"/>
          <p:nvPr/>
        </p:nvSpPr>
        <p:spPr>
          <a:xfrm>
            <a:off x="576720" y="5472720"/>
            <a:ext cx="188640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long long</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INTEGER*16</a:t>
            </a:r>
          </a:p>
        </p:txBody>
      </p:sp>
      <p:sp>
        <p:nvSpPr>
          <p:cNvPr id="17" name="TextBox 16"/>
          <p:cNvSpPr txBox="1"/>
          <p:nvPr/>
        </p:nvSpPr>
        <p:spPr>
          <a:xfrm>
            <a:off x="577080" y="4393080"/>
            <a:ext cx="171576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long</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INTEGER*8</a:t>
            </a:r>
          </a:p>
        </p:txBody>
      </p:sp>
      <p:sp>
        <p:nvSpPr>
          <p:cNvPr id="18" name="TextBox 17"/>
          <p:cNvSpPr txBox="1"/>
          <p:nvPr/>
        </p:nvSpPr>
        <p:spPr>
          <a:xfrm>
            <a:off x="577440" y="3313439"/>
            <a:ext cx="171576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int</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INTEGER*4</a:t>
            </a:r>
          </a:p>
        </p:txBody>
      </p:sp>
      <p:cxnSp>
        <p:nvCxnSpPr>
          <p:cNvPr id="19" name="Straight Arrow Connector 18"/>
          <p:cNvCxnSpPr/>
          <p:nvPr/>
        </p:nvCxnSpPr>
        <p:spPr>
          <a:xfrm flipV="1">
            <a:off x="2836080" y="6924240"/>
            <a:ext cx="1629720" cy="3959"/>
          </a:xfrm>
          <a:prstGeom prst="straightConnector1">
            <a:avLst/>
          </a:prstGeom>
          <a:noFill/>
          <a:ln w="18000">
            <a:solidFill>
              <a:srgbClr val="00FFFF"/>
            </a:solidFill>
            <a:prstDash val="solid"/>
            <a:tailEnd type="arrow"/>
          </a:ln>
        </p:spPr>
      </p:cxnSp>
      <p:sp>
        <p:nvSpPr>
          <p:cNvPr id="20" name="Straight Connector 19"/>
          <p:cNvSpPr/>
          <p:nvPr/>
        </p:nvSpPr>
        <p:spPr>
          <a:xfrm>
            <a:off x="2293200" y="3689279"/>
            <a:ext cx="2026800" cy="0"/>
          </a:xfrm>
          <a:prstGeom prst="line">
            <a:avLst/>
          </a:prstGeom>
          <a:noFill/>
          <a:ln w="18000">
            <a:solidFill>
              <a:srgbClr val="00FFFF"/>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21" name="Straight Connector 20"/>
          <p:cNvSpPr/>
          <p:nvPr/>
        </p:nvSpPr>
        <p:spPr>
          <a:xfrm>
            <a:off x="2292840" y="4768919"/>
            <a:ext cx="1883160" cy="0"/>
          </a:xfrm>
          <a:prstGeom prst="line">
            <a:avLst/>
          </a:prstGeom>
          <a:noFill/>
          <a:ln w="18000">
            <a:solidFill>
              <a:srgbClr val="00FFFF"/>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22" name="Straight Connector 21"/>
          <p:cNvSpPr/>
          <p:nvPr/>
        </p:nvSpPr>
        <p:spPr>
          <a:xfrm>
            <a:off x="2461320" y="5848559"/>
            <a:ext cx="1570679" cy="0"/>
          </a:xfrm>
          <a:prstGeom prst="line">
            <a:avLst/>
          </a:prstGeom>
          <a:noFill/>
          <a:ln w="18000">
            <a:solidFill>
              <a:srgbClr val="00FFFF"/>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name="page68">
    <p:spTree>
      <p:nvGrpSpPr>
        <p:cNvPr id="1" name=""/>
        <p:cNvGrpSpPr/>
        <p:nvPr/>
      </p:nvGrpSpPr>
      <p:grpSpPr>
        <a:xfrm>
          <a:off x="0" y="0"/>
          <a:ext cx="0" cy="0"/>
          <a:chOff x="0" y="0"/>
          <a:chExt cx="0" cy="0"/>
        </a:xfrm>
      </p:grpSpPr>
      <p:sp>
        <p:nvSpPr>
          <p:cNvPr id="6" name="Slide Number Placeholder 1"/>
          <p:cNvSpPr>
            <a:spLocks noGrp="1"/>
          </p:cNvSpPr>
          <p:nvPr>
            <p:ph type="sldNum" sz="quarter" idx="10"/>
          </p:nvPr>
        </p:nvSpPr>
        <p:spPr/>
        <p:txBody>
          <a:bodyPr/>
          <a:lstStyle/>
          <a:p>
            <a:pPr lvl="0"/>
            <a:fld id="{244292A6-F98C-425C-BD0D-E309B12DE688}" type="slidenum">
              <a:t>68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Floating point numbers</a:t>
            </a:r>
          </a:p>
        </p:txBody>
      </p:sp>
      <p:sp>
        <p:nvSpPr>
          <p:cNvPr id="3" name="TextBox 2"/>
          <p:cNvSpPr txBox="1"/>
          <p:nvPr/>
        </p:nvSpPr>
        <p:spPr>
          <a:xfrm>
            <a:off x="3024360" y="1741680"/>
            <a:ext cx="6622560" cy="554076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9600" b="0" i="0" u="none" strike="noStrike" kern="1200">
                <a:ln>
                  <a:noFill/>
                </a:ln>
                <a:solidFill>
                  <a:srgbClr val="008000"/>
                </a:solidFill>
                <a:latin typeface="Liberation Sans" pitchFamily="18"/>
                <a:ea typeface="WenQuanYi Micro Hei" pitchFamily="2"/>
                <a:cs typeface="Lohit Devanagari" pitchFamily="2"/>
              </a:rPr>
              <a:t>1.0</a:t>
            </a:r>
          </a:p>
          <a:p>
            <a:pPr marL="0" marR="0" lvl="0" indent="0" rtl="0" hangingPunct="0">
              <a:lnSpc>
                <a:spcPct val="100000"/>
              </a:lnSpc>
              <a:spcBef>
                <a:spcPts val="0"/>
              </a:spcBef>
              <a:spcAft>
                <a:spcPts val="0"/>
              </a:spcAft>
              <a:buNone/>
              <a:tabLst/>
            </a:pPr>
            <a:r>
              <a:rPr lang="en-GB" sz="9600" b="0" i="0" u="none" strike="noStrike" kern="1200">
                <a:ln>
                  <a:noFill/>
                </a:ln>
                <a:solidFill>
                  <a:srgbClr val="008000"/>
                </a:solidFill>
                <a:latin typeface="Liberation Sans" pitchFamily="18"/>
                <a:ea typeface="WenQuanYi Micro Hei" pitchFamily="2"/>
                <a:cs typeface="Lohit Devanagari" pitchFamily="2"/>
              </a:rPr>
              <a:t>0.33333333</a:t>
            </a:r>
          </a:p>
          <a:p>
            <a:pPr marL="0" marR="0" lvl="0" indent="0" rtl="0" hangingPunct="0">
              <a:lnSpc>
                <a:spcPct val="100000"/>
              </a:lnSpc>
              <a:spcBef>
                <a:spcPts val="0"/>
              </a:spcBef>
              <a:spcAft>
                <a:spcPts val="0"/>
              </a:spcAft>
              <a:buNone/>
              <a:tabLst/>
            </a:pPr>
            <a:r>
              <a:rPr lang="en-GB" sz="9600" b="0" i="0" u="none" strike="noStrike" kern="1200">
                <a:ln>
                  <a:noFill/>
                </a:ln>
                <a:solidFill>
                  <a:srgbClr val="008000"/>
                </a:solidFill>
                <a:latin typeface="Liberation Sans" pitchFamily="18"/>
                <a:ea typeface="WenQuanYi Micro Hei" pitchFamily="2"/>
                <a:cs typeface="Lohit Devanagari" pitchFamily="2"/>
              </a:rPr>
              <a:t>3.14159265</a:t>
            </a:r>
          </a:p>
          <a:p>
            <a:pPr marL="0" marR="0" lvl="0" indent="0" rtl="0" hangingPunct="0">
              <a:lnSpc>
                <a:spcPct val="100000"/>
              </a:lnSpc>
              <a:spcBef>
                <a:spcPts val="0"/>
              </a:spcBef>
              <a:spcAft>
                <a:spcPts val="0"/>
              </a:spcAft>
              <a:buNone/>
              <a:tabLst/>
            </a:pPr>
            <a:r>
              <a:rPr lang="en-GB" sz="9600" b="0" i="0" u="none" strike="noStrike" kern="1200">
                <a:ln>
                  <a:noFill/>
                </a:ln>
                <a:solidFill>
                  <a:srgbClr val="008000"/>
                </a:solidFill>
                <a:latin typeface="Liberation Sans" pitchFamily="18"/>
                <a:ea typeface="WenQuanYi Micro Hei" pitchFamily="2"/>
                <a:cs typeface="Lohit Devanagari" pitchFamily="2"/>
              </a:rPr>
              <a:t>2.71828182</a:t>
            </a:r>
          </a:p>
        </p:txBody>
      </p:sp>
      <p:sp>
        <p:nvSpPr>
          <p:cNvPr id="4" name="TextBox 3"/>
          <p:cNvSpPr txBox="1"/>
          <p:nvPr/>
        </p:nvSpPr>
        <p:spPr>
          <a:xfrm>
            <a:off x="576000" y="1655999"/>
            <a:ext cx="2111760" cy="281376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19200" b="0" i="0" u="none" strike="noStrike" kern="1200">
                <a:ln>
                  <a:noFill/>
                </a:ln>
                <a:solidFill>
                  <a:srgbClr val="0000FF"/>
                </a:solidFill>
                <a:latin typeface="Liberation Sans" pitchFamily="18"/>
                <a:ea typeface="WenQuanYi Micro Hei" pitchFamily="2"/>
                <a:cs typeface="Lohit Devanagari" pitchFamily="2"/>
              </a:rPr>
              <a:t>ℝ</a:t>
            </a:r>
          </a:p>
        </p:txBody>
      </p:sp>
      <p:sp>
        <p:nvSpPr>
          <p:cNvPr id="5" name="TextBox 4"/>
          <p:cNvSpPr txBox="1"/>
          <p:nvPr/>
        </p:nvSpPr>
        <p:spPr>
          <a:xfrm>
            <a:off x="576000" y="1728000"/>
            <a:ext cx="1572119" cy="281376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19200" b="0" i="0" u="none" strike="noStrike" kern="1200">
                <a:ln>
                  <a:noFill/>
                </a:ln>
                <a:solidFill>
                  <a:srgbClr val="FF0000"/>
                </a:solidFill>
                <a:latin typeface="Liberation Sans" pitchFamily="18"/>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name="page69">
    <p:spTree>
      <p:nvGrpSpPr>
        <p:cNvPr id="1" name=""/>
        <p:cNvGrpSpPr/>
        <p:nvPr/>
      </p:nvGrpSpPr>
      <p:grpSpPr>
        <a:xfrm>
          <a:off x="0" y="0"/>
          <a:ext cx="0" cy="0"/>
          <a:chOff x="0" y="0"/>
          <a:chExt cx="0" cy="0"/>
        </a:xfrm>
      </p:grpSpPr>
      <p:sp>
        <p:nvSpPr>
          <p:cNvPr id="19" name="Slide Number Placeholder 1"/>
          <p:cNvSpPr>
            <a:spLocks noGrp="1"/>
          </p:cNvSpPr>
          <p:nvPr>
            <p:ph type="sldNum" sz="quarter" idx="10"/>
          </p:nvPr>
        </p:nvSpPr>
        <p:spPr/>
        <p:txBody>
          <a:bodyPr/>
          <a:lstStyle/>
          <a:p>
            <a:pPr lvl="0"/>
            <a:fld id="{055B3694-9146-4042-BC64-FA99FEE3ED6D}" type="slidenum">
              <a:t>69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Basic operations</a:t>
            </a:r>
          </a:p>
        </p:txBody>
      </p:sp>
      <p:sp>
        <p:nvSpPr>
          <p:cNvPr id="3" name="TextBox 2"/>
          <p:cNvSpPr txBox="1"/>
          <p:nvPr/>
        </p:nvSpPr>
        <p:spPr>
          <a:xfrm>
            <a:off x="505799" y="186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186588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20.0 + 5.0</a:t>
            </a:r>
          </a:p>
        </p:txBody>
      </p:sp>
      <p:sp>
        <p:nvSpPr>
          <p:cNvPr id="5" name="TextBox 4"/>
          <p:cNvSpPr txBox="1"/>
          <p:nvPr/>
        </p:nvSpPr>
        <p:spPr>
          <a:xfrm>
            <a:off x="505799" y="240588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25.0</a:t>
            </a:r>
          </a:p>
        </p:txBody>
      </p:sp>
      <p:sp>
        <p:nvSpPr>
          <p:cNvPr id="6" name="TextBox 5"/>
          <p:cNvSpPr txBox="1"/>
          <p:nvPr/>
        </p:nvSpPr>
        <p:spPr>
          <a:xfrm>
            <a:off x="5185800" y="186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5917320" y="186588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20.0 - 5.0</a:t>
            </a:r>
          </a:p>
        </p:txBody>
      </p:sp>
      <p:sp>
        <p:nvSpPr>
          <p:cNvPr id="8" name="TextBox 7"/>
          <p:cNvSpPr txBox="1"/>
          <p:nvPr/>
        </p:nvSpPr>
        <p:spPr>
          <a:xfrm>
            <a:off x="5185800" y="240588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15.0</a:t>
            </a:r>
          </a:p>
        </p:txBody>
      </p:sp>
      <p:sp>
        <p:nvSpPr>
          <p:cNvPr id="9" name="TextBox 8"/>
          <p:cNvSpPr txBox="1"/>
          <p:nvPr/>
        </p:nvSpPr>
        <p:spPr>
          <a:xfrm>
            <a:off x="505799" y="330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0" name="TextBox 9"/>
          <p:cNvSpPr txBox="1"/>
          <p:nvPr/>
        </p:nvSpPr>
        <p:spPr>
          <a:xfrm>
            <a:off x="1237320" y="330588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20.0 * 5.0</a:t>
            </a:r>
          </a:p>
        </p:txBody>
      </p:sp>
      <p:sp>
        <p:nvSpPr>
          <p:cNvPr id="11" name="TextBox 10"/>
          <p:cNvSpPr txBox="1"/>
          <p:nvPr/>
        </p:nvSpPr>
        <p:spPr>
          <a:xfrm>
            <a:off x="505799" y="384588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100.0</a:t>
            </a:r>
          </a:p>
        </p:txBody>
      </p:sp>
      <p:sp>
        <p:nvSpPr>
          <p:cNvPr id="12" name="TextBox 11"/>
          <p:cNvSpPr txBox="1"/>
          <p:nvPr/>
        </p:nvSpPr>
        <p:spPr>
          <a:xfrm>
            <a:off x="5185800" y="330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3" name="TextBox 12"/>
          <p:cNvSpPr txBox="1"/>
          <p:nvPr/>
        </p:nvSpPr>
        <p:spPr>
          <a:xfrm>
            <a:off x="5917320" y="330588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20.0 / 5.0</a:t>
            </a:r>
          </a:p>
        </p:txBody>
      </p:sp>
      <p:sp>
        <p:nvSpPr>
          <p:cNvPr id="14" name="TextBox 13"/>
          <p:cNvSpPr txBox="1"/>
          <p:nvPr/>
        </p:nvSpPr>
        <p:spPr>
          <a:xfrm>
            <a:off x="5185800" y="384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4.0</a:t>
            </a:r>
          </a:p>
        </p:txBody>
      </p:sp>
      <p:sp>
        <p:nvSpPr>
          <p:cNvPr id="15" name="TextBox 14"/>
          <p:cNvSpPr txBox="1"/>
          <p:nvPr/>
        </p:nvSpPr>
        <p:spPr>
          <a:xfrm>
            <a:off x="505799" y="474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6" name="TextBox 15"/>
          <p:cNvSpPr txBox="1"/>
          <p:nvPr/>
        </p:nvSpPr>
        <p:spPr>
          <a:xfrm>
            <a:off x="1237320" y="4745880"/>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20.0 ** 5.0</a:t>
            </a:r>
          </a:p>
        </p:txBody>
      </p:sp>
      <p:sp>
        <p:nvSpPr>
          <p:cNvPr id="17" name="TextBox 16"/>
          <p:cNvSpPr txBox="1"/>
          <p:nvPr/>
        </p:nvSpPr>
        <p:spPr>
          <a:xfrm>
            <a:off x="505799" y="528588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3200000.0</a:t>
            </a:r>
          </a:p>
        </p:txBody>
      </p:sp>
      <p:sp>
        <p:nvSpPr>
          <p:cNvPr id="18" name="TextBox 17"/>
          <p:cNvSpPr txBox="1"/>
          <p:nvPr/>
        </p:nvSpPr>
        <p:spPr>
          <a:xfrm>
            <a:off x="5176800" y="4745880"/>
            <a:ext cx="42591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Equivalent to integer arithmetic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pPr lvl="0"/>
            <a:fld id="{7213AF86-E8A0-42C7-B6E2-20E9CFABA06F}" type="slidenum">
              <a:t>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What sort of language is Python?</a:t>
            </a:r>
          </a:p>
        </p:txBody>
      </p:sp>
      <p:sp>
        <p:nvSpPr>
          <p:cNvPr id="3" name="Straight Connector 2"/>
          <p:cNvSpPr/>
          <p:nvPr/>
        </p:nvSpPr>
        <p:spPr>
          <a:xfrm>
            <a:off x="360000" y="4752000"/>
            <a:ext cx="9360000" cy="0"/>
          </a:xfrm>
          <a:prstGeom prst="line">
            <a:avLst/>
          </a:prstGeom>
          <a:noFill/>
          <a:ln w="72000">
            <a:solidFill>
              <a:srgbClr val="000000"/>
            </a:solidFill>
            <a:prstDash val="solid"/>
            <a:headEnd type="arrow"/>
            <a:tailEnd type="arrow"/>
          </a:ln>
        </p:spPr>
        <p:txBody>
          <a:bodyPr vert="horz" wrap="none" lIns="126000" tIns="81000" rIns="126000" bIns="81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4" name="TextBox 3"/>
          <p:cNvSpPr txBox="1"/>
          <p:nvPr/>
        </p:nvSpPr>
        <p:spPr>
          <a:xfrm>
            <a:off x="360000" y="3060000"/>
            <a:ext cx="1564560" cy="14317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Explicitly</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compiled</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to machine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code</a:t>
            </a:r>
          </a:p>
        </p:txBody>
      </p:sp>
      <p:sp>
        <p:nvSpPr>
          <p:cNvPr id="5" name="TextBox 4"/>
          <p:cNvSpPr txBox="1"/>
          <p:nvPr/>
        </p:nvSpPr>
        <p:spPr>
          <a:xfrm>
            <a:off x="8172000" y="3060000"/>
            <a:ext cx="1531080" cy="7520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Purely</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interpreted</a:t>
            </a:r>
          </a:p>
        </p:txBody>
      </p:sp>
      <p:sp>
        <p:nvSpPr>
          <p:cNvPr id="6" name="TextBox 5"/>
          <p:cNvSpPr txBox="1"/>
          <p:nvPr/>
        </p:nvSpPr>
        <p:spPr>
          <a:xfrm>
            <a:off x="360359" y="5040360"/>
            <a:ext cx="1122840" cy="7520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C, C++,</a:t>
            </a:r>
          </a:p>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Fortran</a:t>
            </a:r>
          </a:p>
        </p:txBody>
      </p:sp>
      <p:sp>
        <p:nvSpPr>
          <p:cNvPr id="7" name="TextBox 6"/>
          <p:cNvSpPr txBox="1"/>
          <p:nvPr/>
        </p:nvSpPr>
        <p:spPr>
          <a:xfrm>
            <a:off x="8972280" y="5040720"/>
            <a:ext cx="834839" cy="75204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Shell,</a:t>
            </a:r>
          </a:p>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Perl</a:t>
            </a:r>
          </a:p>
        </p:txBody>
      </p:sp>
      <p:sp>
        <p:nvSpPr>
          <p:cNvPr id="8" name="TextBox 7"/>
          <p:cNvSpPr txBox="1"/>
          <p:nvPr/>
        </p:nvSpPr>
        <p:spPr>
          <a:xfrm>
            <a:off x="3240360" y="3060360"/>
            <a:ext cx="1293480" cy="14317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Explicitly</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compiled</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to byte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code</a:t>
            </a:r>
          </a:p>
        </p:txBody>
      </p:sp>
      <p:sp>
        <p:nvSpPr>
          <p:cNvPr id="9" name="TextBox 8"/>
          <p:cNvSpPr txBox="1"/>
          <p:nvPr/>
        </p:nvSpPr>
        <p:spPr>
          <a:xfrm>
            <a:off x="3240720" y="5040720"/>
            <a:ext cx="12765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80"/>
                </a:solidFill>
                <a:latin typeface="Liberation Sans" pitchFamily="18"/>
                <a:ea typeface="WenQuanYi Micro Hei" pitchFamily="2"/>
                <a:cs typeface="Lohit Devanagari" pitchFamily="2"/>
              </a:rPr>
              <a:t>Java, C#</a:t>
            </a:r>
          </a:p>
        </p:txBody>
      </p:sp>
      <p:sp>
        <p:nvSpPr>
          <p:cNvPr id="10" name="TextBox 9"/>
          <p:cNvSpPr txBox="1"/>
          <p:nvPr/>
        </p:nvSpPr>
        <p:spPr>
          <a:xfrm>
            <a:off x="6120720" y="3060360"/>
            <a:ext cx="1293480" cy="14317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Implicitly</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compiled</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to byte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code</a:t>
            </a:r>
          </a:p>
        </p:txBody>
      </p:sp>
      <p:sp>
        <p:nvSpPr>
          <p:cNvPr id="11" name="TextBox 10"/>
          <p:cNvSpPr txBox="1"/>
          <p:nvPr/>
        </p:nvSpPr>
        <p:spPr>
          <a:xfrm>
            <a:off x="6121080" y="5040720"/>
            <a:ext cx="1105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0080"/>
                </a:solidFill>
                <a:latin typeface="Liberation Sans" pitchFamily="18"/>
                <a:ea typeface="WenQuanYi Micro Hei" pitchFamily="2"/>
                <a:cs typeface="Lohit Devanagari" pitchFamily="2"/>
              </a:rPr>
              <a:t>Python</a:t>
            </a:r>
          </a:p>
        </p:txBody>
      </p:sp>
      <p:sp>
        <p:nvSpPr>
          <p:cNvPr id="12" name="TextBox 11"/>
          <p:cNvSpPr txBox="1"/>
          <p:nvPr/>
        </p:nvSpPr>
        <p:spPr>
          <a:xfrm>
            <a:off x="360359" y="2340360"/>
            <a:ext cx="1461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Compiled</a:t>
            </a:r>
          </a:p>
        </p:txBody>
      </p:sp>
      <p:sp>
        <p:nvSpPr>
          <p:cNvPr id="13" name="TextBox 12"/>
          <p:cNvSpPr txBox="1"/>
          <p:nvPr/>
        </p:nvSpPr>
        <p:spPr>
          <a:xfrm>
            <a:off x="8054640" y="2340360"/>
            <a:ext cx="16653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Interpreted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name="page70">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pPr lvl="0"/>
            <a:fld id="{F621F6AB-93A2-44F0-8F86-9DA4233AA3C9}" type="slidenum">
              <a:t>70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Floating point imprecision</a:t>
            </a:r>
          </a:p>
        </p:txBody>
      </p:sp>
      <p:sp>
        <p:nvSpPr>
          <p:cNvPr id="3" name="TextBox 2"/>
          <p:cNvSpPr txBox="1"/>
          <p:nvPr/>
        </p:nvSpPr>
        <p:spPr>
          <a:xfrm>
            <a:off x="505799" y="186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186588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1.0 / 3.0</a:t>
            </a:r>
          </a:p>
        </p:txBody>
      </p:sp>
      <p:sp>
        <p:nvSpPr>
          <p:cNvPr id="5" name="TextBox 4"/>
          <p:cNvSpPr txBox="1"/>
          <p:nvPr/>
        </p:nvSpPr>
        <p:spPr>
          <a:xfrm>
            <a:off x="505799" y="2405880"/>
            <a:ext cx="3366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0.3333333333333333</a:t>
            </a:r>
          </a:p>
        </p:txBody>
      </p:sp>
      <p:sp>
        <p:nvSpPr>
          <p:cNvPr id="6" name="TextBox 5"/>
          <p:cNvSpPr txBox="1"/>
          <p:nvPr/>
        </p:nvSpPr>
        <p:spPr>
          <a:xfrm>
            <a:off x="505799" y="366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1237320" y="366588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10.0 / 3.0</a:t>
            </a:r>
          </a:p>
        </p:txBody>
      </p:sp>
      <p:sp>
        <p:nvSpPr>
          <p:cNvPr id="8" name="TextBox 7"/>
          <p:cNvSpPr txBox="1"/>
          <p:nvPr/>
        </p:nvSpPr>
        <p:spPr>
          <a:xfrm>
            <a:off x="505799" y="4205880"/>
            <a:ext cx="3548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3.333333333333333</a:t>
            </a:r>
            <a:r>
              <a:rPr lang="en-GB" sz="2400" b="0" i="0" u="none" strike="noStrike" kern="1200">
                <a:ln>
                  <a:noFill/>
                </a:ln>
                <a:solidFill>
                  <a:srgbClr val="FF0000"/>
                </a:solidFill>
                <a:latin typeface="Liberation Mono" pitchFamily="49"/>
                <a:ea typeface="WenQuanYi Micro Hei" pitchFamily="2"/>
                <a:cs typeface="Lohit Devanagari" pitchFamily="2"/>
              </a:rPr>
              <a:t>5</a:t>
            </a:r>
          </a:p>
        </p:txBody>
      </p:sp>
      <p:sp>
        <p:nvSpPr>
          <p:cNvPr id="9" name="TextBox 8"/>
          <p:cNvSpPr txBox="1"/>
          <p:nvPr/>
        </p:nvSpPr>
        <p:spPr>
          <a:xfrm>
            <a:off x="505799" y="5465880"/>
            <a:ext cx="31057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34"/>
                <a:ea typeface="Liberation Sans" pitchFamily="34"/>
                <a:cs typeface="Liberation Sans" pitchFamily="34"/>
              </a:rPr>
              <a:t>≈</a:t>
            </a:r>
            <a:r>
              <a:rPr lang="en-GB" sz="2400" b="0" i="0" u="none" strike="noStrike" kern="1200">
                <a:ln>
                  <a:noFill/>
                </a:ln>
                <a:latin typeface="Liberation Sans" pitchFamily="18"/>
                <a:ea typeface="WenQuanYi Micro Hei" pitchFamily="2"/>
                <a:cs typeface="Lohit Devanagari" pitchFamily="2"/>
              </a:rPr>
              <a:t> </a:t>
            </a:r>
            <a:r>
              <a:rPr lang="en-GB" sz="2400" b="1" i="0" u="none" strike="noStrike" kern="1200">
                <a:ln>
                  <a:noFill/>
                </a:ln>
                <a:latin typeface="Liberation Sans" pitchFamily="18"/>
                <a:ea typeface="WenQuanYi Micro Hei" pitchFamily="2"/>
                <a:cs typeface="Lohit Devanagari" pitchFamily="2"/>
              </a:rPr>
              <a:t>17</a:t>
            </a:r>
            <a:r>
              <a:rPr lang="en-GB" sz="2400" b="0" i="0" u="none" strike="noStrike" kern="1200">
                <a:ln>
                  <a:noFill/>
                </a:ln>
                <a:latin typeface="Liberation Sans" pitchFamily="18"/>
                <a:ea typeface="WenQuanYi Micro Hei" pitchFamily="2"/>
                <a:cs typeface="Lohit Devanagari" pitchFamily="2"/>
              </a:rPr>
              <a:t> significant figures</a:t>
            </a:r>
          </a:p>
        </p:txBody>
      </p:sp>
      <p:sp>
        <p:nvSpPr>
          <p:cNvPr id="10" name="TextBox 9"/>
          <p:cNvSpPr txBox="1"/>
          <p:nvPr/>
        </p:nvSpPr>
        <p:spPr>
          <a:xfrm>
            <a:off x="5905799" y="3845880"/>
            <a:ext cx="3157200" cy="109188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If you are relying on</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this last decimal place,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you are doing it wrong!</a:t>
            </a:r>
          </a:p>
        </p:txBody>
      </p:sp>
      <p:cxnSp>
        <p:nvCxnSpPr>
          <p:cNvPr id="11" name="Straight Arrow Connector 10"/>
          <p:cNvCxnSpPr>
            <a:stCxn id="10" idx="1"/>
          </p:cNvCxnSpPr>
          <p:nvPr/>
        </p:nvCxnSpPr>
        <p:spPr>
          <a:xfrm flipH="1">
            <a:off x="4054680" y="4391640"/>
            <a:ext cx="1851119" cy="23400"/>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name="page71">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pPr lvl="0"/>
            <a:fld id="{1616EF55-7967-4E12-ABBC-DC965660C33E}" type="slidenum">
              <a:t>71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Hidden imprecision</a:t>
            </a:r>
          </a:p>
        </p:txBody>
      </p:sp>
      <p:sp>
        <p:nvSpPr>
          <p:cNvPr id="3" name="TextBox 2"/>
          <p:cNvSpPr txBox="1"/>
          <p:nvPr/>
        </p:nvSpPr>
        <p:spPr>
          <a:xfrm>
            <a:off x="505799" y="186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186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0.1</a:t>
            </a:r>
          </a:p>
        </p:txBody>
      </p:sp>
      <p:sp>
        <p:nvSpPr>
          <p:cNvPr id="5" name="TextBox 4"/>
          <p:cNvSpPr txBox="1"/>
          <p:nvPr/>
        </p:nvSpPr>
        <p:spPr>
          <a:xfrm>
            <a:off x="505799" y="240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0.1</a:t>
            </a:r>
          </a:p>
        </p:txBody>
      </p:sp>
      <p:sp>
        <p:nvSpPr>
          <p:cNvPr id="6" name="TextBox 5"/>
          <p:cNvSpPr txBox="1"/>
          <p:nvPr/>
        </p:nvSpPr>
        <p:spPr>
          <a:xfrm>
            <a:off x="505799" y="366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1237320" y="366588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0.1 + 0.1</a:t>
            </a:r>
          </a:p>
        </p:txBody>
      </p:sp>
      <p:sp>
        <p:nvSpPr>
          <p:cNvPr id="8" name="TextBox 7"/>
          <p:cNvSpPr txBox="1"/>
          <p:nvPr/>
        </p:nvSpPr>
        <p:spPr>
          <a:xfrm>
            <a:off x="505799" y="420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0.2</a:t>
            </a:r>
          </a:p>
        </p:txBody>
      </p:sp>
      <p:sp>
        <p:nvSpPr>
          <p:cNvPr id="9" name="TextBox 8"/>
          <p:cNvSpPr txBox="1"/>
          <p:nvPr/>
        </p:nvSpPr>
        <p:spPr>
          <a:xfrm>
            <a:off x="505799" y="546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0" name="TextBox 9"/>
          <p:cNvSpPr txBox="1"/>
          <p:nvPr/>
        </p:nvSpPr>
        <p:spPr>
          <a:xfrm>
            <a:off x="1237320" y="546588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0.1 + 0.1 + 0.1</a:t>
            </a:r>
          </a:p>
        </p:txBody>
      </p:sp>
      <p:sp>
        <p:nvSpPr>
          <p:cNvPr id="11" name="TextBox 10"/>
          <p:cNvSpPr txBox="1"/>
          <p:nvPr/>
        </p:nvSpPr>
        <p:spPr>
          <a:xfrm>
            <a:off x="505799" y="6005880"/>
            <a:ext cx="37317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0.3000000000000000</a:t>
            </a:r>
            <a:r>
              <a:rPr lang="en-GB" sz="2400" b="0" i="0" u="none" strike="noStrike" kern="1200">
                <a:ln>
                  <a:noFill/>
                </a:ln>
                <a:solidFill>
                  <a:srgbClr val="FF0000"/>
                </a:solidFill>
                <a:latin typeface="Liberation Mono" pitchFamily="49"/>
                <a:ea typeface="WenQuanYi Micro Hei" pitchFamily="2"/>
                <a:cs typeface="Lohit Devanagari" pitchFamily="2"/>
              </a:rPr>
              <a:t>4</a:t>
            </a:r>
          </a:p>
        </p:txBody>
      </p:sp>
      <p:sp>
        <p:nvSpPr>
          <p:cNvPr id="12" name="TextBox 11"/>
          <p:cNvSpPr txBox="1"/>
          <p:nvPr/>
        </p:nvSpPr>
        <p:spPr>
          <a:xfrm>
            <a:off x="5905799" y="5682240"/>
            <a:ext cx="3750120" cy="109188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Really: if you are relying on</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this last decimal place,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you are doing it wrong!</a:t>
            </a:r>
          </a:p>
        </p:txBody>
      </p:sp>
      <p:cxnSp>
        <p:nvCxnSpPr>
          <p:cNvPr id="13" name="Straight Arrow Connector 12"/>
          <p:cNvCxnSpPr>
            <a:stCxn id="12" idx="1"/>
          </p:cNvCxnSpPr>
          <p:nvPr/>
        </p:nvCxnSpPr>
        <p:spPr>
          <a:xfrm flipH="1" flipV="1">
            <a:off x="4237560" y="6215040"/>
            <a:ext cx="1668239" cy="12960"/>
          </a:xfrm>
          <a:prstGeom prst="straightConnector1">
            <a:avLst/>
          </a:prstGeom>
          <a:noFill/>
          <a:ln w="18000">
            <a:solidFill>
              <a:srgbClr val="00FFFF"/>
            </a:solidFill>
            <a:prstDash val="solid"/>
            <a:tailEnd type="arrow"/>
          </a:ln>
        </p:spPr>
      </p:cxnSp>
      <p:sp>
        <p:nvSpPr>
          <p:cNvPr id="14" name="Freeform 13"/>
          <p:cNvSpPr/>
          <p:nvPr/>
        </p:nvSpPr>
        <p:spPr>
          <a:xfrm>
            <a:off x="7523999" y="540000"/>
            <a:ext cx="1655999" cy="1368000"/>
          </a:xfrm>
          <a:custGeom>
            <a:avLst>
              <a:gd name="f0" fmla="val 10800"/>
            </a:avLst>
            <a:gdLst>
              <a:gd name="f1" fmla="val 10800000"/>
              <a:gd name="f2" fmla="val 5400000"/>
              <a:gd name="f3" fmla="val 180"/>
              <a:gd name="f4" fmla="val w"/>
              <a:gd name="f5" fmla="val h"/>
              <a:gd name="f6" fmla="val 0"/>
              <a:gd name="f7" fmla="val 21600"/>
              <a:gd name="f8" fmla="val -2147483647"/>
              <a:gd name="f9" fmla="val 2147483647"/>
              <a:gd name="f10" fmla="+- 0 0 0"/>
              <a:gd name="f11" fmla="*/ f4 1 21600"/>
              <a:gd name="f12" fmla="*/ f5 1 21600"/>
              <a:gd name="f13" fmla="pin 0 f0 21600"/>
              <a:gd name="f14" fmla="*/ f10 f1 1"/>
              <a:gd name="f15" fmla="val f13"/>
              <a:gd name="f16" fmla="*/ f13 1 2"/>
              <a:gd name="f17" fmla="*/ f13 f11 1"/>
              <a:gd name="f18" fmla="*/ f6 f12 1"/>
              <a:gd name="f19" fmla="*/ 18000 f12 1"/>
              <a:gd name="f20" fmla="*/ 10800 f12 1"/>
              <a:gd name="f21" fmla="*/ 10800 f11 1"/>
              <a:gd name="f22" fmla="*/ 0 f12 1"/>
              <a:gd name="f23" fmla="*/ f14 1 f3"/>
              <a:gd name="f24" fmla="*/ 0 f11 1"/>
              <a:gd name="f25" fmla="*/ 21600 f12 1"/>
              <a:gd name="f26" fmla="*/ 21600 f11 1"/>
              <a:gd name="f27" fmla="+- f16 10800 0"/>
              <a:gd name="f28" fmla="+- 21600 0 f15"/>
              <a:gd name="f29" fmla="*/ f16 f11 1"/>
              <a:gd name="f30" fmla="+- f23 0 f2"/>
              <a:gd name="f31" fmla="*/ f28 1 2"/>
              <a:gd name="f32" fmla="*/ f27 f11 1"/>
              <a:gd name="f33" fmla="+- 21600 0 f31"/>
              <a:gd name="f34" fmla="*/ f33 f11 1"/>
            </a:gdLst>
            <a:ahLst>
              <a:ahXY gdRefX="f0" minX="f6" maxX="f7">
                <a:pos x="f17" y="f18"/>
              </a:ahXY>
            </a:ahLst>
            <a:cxnLst>
              <a:cxn ang="3cd4">
                <a:pos x="hc" y="t"/>
              </a:cxn>
              <a:cxn ang="0">
                <a:pos x="r" y="vc"/>
              </a:cxn>
              <a:cxn ang="cd4">
                <a:pos x="hc" y="b"/>
              </a:cxn>
              <a:cxn ang="cd2">
                <a:pos x="l" y="vc"/>
              </a:cxn>
              <a:cxn ang="f30">
                <a:pos x="f21" y="f22"/>
              </a:cxn>
              <a:cxn ang="f30">
                <a:pos x="f29" y="f20"/>
              </a:cxn>
              <a:cxn ang="f30">
                <a:pos x="f24" y="f25"/>
              </a:cxn>
              <a:cxn ang="f30">
                <a:pos x="f21" y="f25"/>
              </a:cxn>
              <a:cxn ang="f30">
                <a:pos x="f26" y="f25"/>
              </a:cxn>
              <a:cxn ang="f30">
                <a:pos x="f34" y="f20"/>
              </a:cxn>
            </a:cxnLst>
            <a:rect l="f29" t="f20" r="f32" b="f19"/>
            <a:pathLst>
              <a:path w="21600" h="21600">
                <a:moveTo>
                  <a:pt x="f15" y="f6"/>
                </a:moveTo>
                <a:lnTo>
                  <a:pt x="f7" y="f7"/>
                </a:lnTo>
                <a:lnTo>
                  <a:pt x="f6" y="f7"/>
                </a:lnTo>
                <a:close/>
              </a:path>
            </a:pathLst>
          </a:custGeom>
          <a:noFill/>
          <a:ln w="180000">
            <a:solidFill>
              <a:srgbClr val="FF0000"/>
            </a:solidFill>
            <a:prstDash val="solid"/>
          </a:ln>
        </p:spPr>
        <p:txBody>
          <a:bodyPr vert="horz" wrap="none" lIns="180000" tIns="135000" rIns="180000" bIns="135000" anchor="ctr" anchorCtr="0" compatLnSpc="0"/>
          <a:lstStyle/>
          <a:p>
            <a:pPr marL="0" marR="0" lvl="0" indent="0" algn="ctr" rtl="0" hangingPunct="0">
              <a:lnSpc>
                <a:spcPct val="100000"/>
              </a:lnSpc>
              <a:spcBef>
                <a:spcPts val="0"/>
              </a:spcBef>
              <a:spcAft>
                <a:spcPts val="0"/>
              </a:spcAft>
              <a:buNone/>
              <a:tabLst/>
            </a:pPr>
            <a:r>
              <a:rPr lang="en-GB" sz="7200" b="0" i="0" u="none" strike="noStrike" kern="1200">
                <a:ln>
                  <a:noFill/>
                </a:ln>
                <a:latin typeface="Liberation Sans" pitchFamily="18"/>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name="page72">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pPr lvl="0"/>
            <a:fld id="{2042D0CD-AE0A-4CE9-803C-2F3147441DA9}" type="slidenum">
              <a:t>72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How big can a Python float be? </a:t>
            </a:r>
            <a:r>
              <a:rPr lang="en-GB">
                <a:latin typeface="Liberation Sans" pitchFamily="34"/>
              </a:rPr>
              <a:t>―</a:t>
            </a:r>
            <a:r>
              <a:rPr lang="en-GB"/>
              <a:t> 1</a:t>
            </a:r>
          </a:p>
        </p:txBody>
      </p:sp>
      <p:sp>
        <p:nvSpPr>
          <p:cNvPr id="3" name="TextBox 2"/>
          <p:cNvSpPr txBox="1"/>
          <p:nvPr/>
        </p:nvSpPr>
        <p:spPr>
          <a:xfrm>
            <a:off x="505799" y="186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186588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65536.0**2</a:t>
            </a:r>
          </a:p>
        </p:txBody>
      </p:sp>
      <p:sp>
        <p:nvSpPr>
          <p:cNvPr id="5" name="TextBox 4"/>
          <p:cNvSpPr txBox="1"/>
          <p:nvPr/>
        </p:nvSpPr>
        <p:spPr>
          <a:xfrm>
            <a:off x="505799" y="2261880"/>
            <a:ext cx="2268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4294967296.0</a:t>
            </a:r>
          </a:p>
        </p:txBody>
      </p:sp>
      <p:sp>
        <p:nvSpPr>
          <p:cNvPr id="6" name="TextBox 5"/>
          <p:cNvSpPr txBox="1"/>
          <p:nvPr/>
        </p:nvSpPr>
        <p:spPr>
          <a:xfrm>
            <a:off x="505799" y="330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1237320" y="330588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4294967296.0**2</a:t>
            </a:r>
          </a:p>
        </p:txBody>
      </p:sp>
      <p:sp>
        <p:nvSpPr>
          <p:cNvPr id="8" name="TextBox 7"/>
          <p:cNvSpPr txBox="1"/>
          <p:nvPr/>
        </p:nvSpPr>
        <p:spPr>
          <a:xfrm>
            <a:off x="505799" y="3701880"/>
            <a:ext cx="40975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1.8446744073709552e+19</a:t>
            </a:r>
          </a:p>
        </p:txBody>
      </p:sp>
      <p:sp>
        <p:nvSpPr>
          <p:cNvPr id="9" name="TextBox 8"/>
          <p:cNvSpPr txBox="1"/>
          <p:nvPr/>
        </p:nvSpPr>
        <p:spPr>
          <a:xfrm>
            <a:off x="7345799" y="1865880"/>
            <a:ext cx="22093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So far, so good.</a:t>
            </a:r>
          </a:p>
        </p:txBody>
      </p:sp>
      <p:sp>
        <p:nvSpPr>
          <p:cNvPr id="10" name="TextBox 9"/>
          <p:cNvSpPr txBox="1"/>
          <p:nvPr/>
        </p:nvSpPr>
        <p:spPr>
          <a:xfrm>
            <a:off x="7346160" y="3306239"/>
            <a:ext cx="2615039"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Switch to</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“scientific notation”</a:t>
            </a:r>
          </a:p>
        </p:txBody>
      </p:sp>
      <p:sp>
        <p:nvSpPr>
          <p:cNvPr id="11" name="TextBox 10"/>
          <p:cNvSpPr txBox="1"/>
          <p:nvPr/>
        </p:nvSpPr>
        <p:spPr>
          <a:xfrm>
            <a:off x="505799" y="5465880"/>
            <a:ext cx="4522680" cy="58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solidFill>
                  <a:srgbClr val="0000FF"/>
                </a:solidFill>
                <a:latin typeface="Liberation Sans" pitchFamily="18"/>
                <a:ea typeface="WenQuanYi Micro Hei" pitchFamily="2"/>
                <a:cs typeface="Lohit Devanagari" pitchFamily="2"/>
              </a:rPr>
              <a:t>1.8446744073709552</a:t>
            </a:r>
          </a:p>
        </p:txBody>
      </p:sp>
      <p:sp>
        <p:nvSpPr>
          <p:cNvPr id="12" name="TextBox 11"/>
          <p:cNvSpPr txBox="1"/>
          <p:nvPr/>
        </p:nvSpPr>
        <p:spPr>
          <a:xfrm>
            <a:off x="505799" y="4745880"/>
            <a:ext cx="4522680" cy="58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solidFill>
                  <a:srgbClr val="0000FF"/>
                </a:solidFill>
                <a:latin typeface="Liberation Sans" pitchFamily="34"/>
                <a:ea typeface="WenQuanYi Micro Hei" pitchFamily="2"/>
                <a:cs typeface="Lohit Devanagari" pitchFamily="2"/>
              </a:rPr>
              <a:t>1.8446744073709552</a:t>
            </a:r>
          </a:p>
        </p:txBody>
      </p:sp>
      <p:sp>
        <p:nvSpPr>
          <p:cNvPr id="13" name="TextBox 12"/>
          <p:cNvSpPr txBox="1"/>
          <p:nvPr/>
        </p:nvSpPr>
        <p:spPr>
          <a:xfrm>
            <a:off x="5185800" y="5465880"/>
            <a:ext cx="1142640" cy="6019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zh-CN" sz="3600" b="0" i="0" u="none" strike="noStrike" kern="1200">
                <a:ln>
                  <a:noFill/>
                </a:ln>
                <a:solidFill>
                  <a:srgbClr val="FF0000"/>
                </a:solidFill>
                <a:latin typeface="Liberation Sans" pitchFamily="18"/>
                <a:ea typeface="WenQuanYi Micro Hei" pitchFamily="2"/>
                <a:cs typeface="Lohit Devanagari" pitchFamily="2"/>
              </a:rPr>
              <a:t>×10</a:t>
            </a:r>
            <a:r>
              <a:rPr lang="en-GB" sz="3600" b="0" i="0" u="none" strike="noStrike" kern="1200" baseline="30000">
                <a:ln>
                  <a:noFill/>
                </a:ln>
                <a:solidFill>
                  <a:srgbClr val="FF0000"/>
                </a:solidFill>
                <a:latin typeface="Liberation Sans" pitchFamily="18"/>
                <a:ea typeface="WenQuanYi Micro Hei" pitchFamily="2"/>
                <a:cs typeface="Lohit Devanagari" pitchFamily="2"/>
              </a:rPr>
              <a:t>19</a:t>
            </a:r>
          </a:p>
        </p:txBody>
      </p:sp>
      <p:sp>
        <p:nvSpPr>
          <p:cNvPr id="14" name="TextBox 13"/>
          <p:cNvSpPr txBox="1"/>
          <p:nvPr/>
        </p:nvSpPr>
        <p:spPr>
          <a:xfrm>
            <a:off x="5185800" y="4745880"/>
            <a:ext cx="1103040" cy="58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solidFill>
                  <a:srgbClr val="FF0000"/>
                </a:solidFill>
                <a:latin typeface="Liberation Sans" pitchFamily="34"/>
                <a:ea typeface="WenQuanYi Micro Hei" pitchFamily="2"/>
                <a:cs typeface="Lohit Devanagari" pitchFamily="2"/>
              </a:rPr>
              <a:t>e+19</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name="page73">
    <p:spTree>
      <p:nvGrpSpPr>
        <p:cNvPr id="1" name=""/>
        <p:cNvGrpSpPr/>
        <p:nvPr/>
      </p:nvGrpSpPr>
      <p:grpSpPr>
        <a:xfrm>
          <a:off x="0" y="0"/>
          <a:ext cx="0" cy="0"/>
          <a:chOff x="0" y="0"/>
          <a:chExt cx="0" cy="0"/>
        </a:xfrm>
      </p:grpSpPr>
      <p:sp>
        <p:nvSpPr>
          <p:cNvPr id="18" name="Slide Number Placeholder 1"/>
          <p:cNvSpPr>
            <a:spLocks noGrp="1"/>
          </p:cNvSpPr>
          <p:nvPr>
            <p:ph type="sldNum" sz="quarter" idx="10"/>
          </p:nvPr>
        </p:nvSpPr>
        <p:spPr/>
        <p:txBody>
          <a:bodyPr/>
          <a:lstStyle/>
          <a:p>
            <a:pPr lvl="0"/>
            <a:fld id="{0777779F-3208-4396-A25A-CE08AD60B12B}" type="slidenum">
              <a:t>73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Floats are not exact</a:t>
            </a:r>
          </a:p>
        </p:txBody>
      </p:sp>
      <p:sp>
        <p:nvSpPr>
          <p:cNvPr id="3" name="TextBox 2"/>
          <p:cNvSpPr txBox="1"/>
          <p:nvPr/>
        </p:nvSpPr>
        <p:spPr>
          <a:xfrm>
            <a:off x="505799" y="330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330588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4294967296**2</a:t>
            </a:r>
          </a:p>
        </p:txBody>
      </p:sp>
      <p:sp>
        <p:nvSpPr>
          <p:cNvPr id="5" name="TextBox 4"/>
          <p:cNvSpPr txBox="1"/>
          <p:nvPr/>
        </p:nvSpPr>
        <p:spPr>
          <a:xfrm>
            <a:off x="505799" y="3701880"/>
            <a:ext cx="37317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Mono" pitchFamily="49"/>
                <a:ea typeface="WenQuanYi Micro Hei" pitchFamily="2"/>
                <a:cs typeface="Lohit Devanagari" pitchFamily="2"/>
              </a:rPr>
              <a:t>18446744073709551616</a:t>
            </a:r>
          </a:p>
        </p:txBody>
      </p:sp>
      <p:sp>
        <p:nvSpPr>
          <p:cNvPr id="6" name="TextBox 5"/>
          <p:cNvSpPr txBox="1"/>
          <p:nvPr/>
        </p:nvSpPr>
        <p:spPr>
          <a:xfrm>
            <a:off x="505799" y="186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1237320" y="186588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4294967296.0**2</a:t>
            </a:r>
          </a:p>
        </p:txBody>
      </p:sp>
      <p:sp>
        <p:nvSpPr>
          <p:cNvPr id="8" name="TextBox 7"/>
          <p:cNvSpPr txBox="1"/>
          <p:nvPr/>
        </p:nvSpPr>
        <p:spPr>
          <a:xfrm>
            <a:off x="505799" y="2261880"/>
            <a:ext cx="40975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1.8446744073709552e+19</a:t>
            </a:r>
          </a:p>
        </p:txBody>
      </p:sp>
      <p:sp>
        <p:nvSpPr>
          <p:cNvPr id="9" name="TextBox 8"/>
          <p:cNvSpPr txBox="1"/>
          <p:nvPr/>
        </p:nvSpPr>
        <p:spPr>
          <a:xfrm>
            <a:off x="7345799" y="3305880"/>
            <a:ext cx="102203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Integer</a:t>
            </a:r>
          </a:p>
        </p:txBody>
      </p:sp>
      <p:sp>
        <p:nvSpPr>
          <p:cNvPr id="10" name="TextBox 9"/>
          <p:cNvSpPr txBox="1"/>
          <p:nvPr/>
        </p:nvSpPr>
        <p:spPr>
          <a:xfrm>
            <a:off x="7345799" y="1865880"/>
            <a:ext cx="19029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Floating point</a:t>
            </a:r>
          </a:p>
        </p:txBody>
      </p:sp>
      <p:sp>
        <p:nvSpPr>
          <p:cNvPr id="11" name="TextBox 10"/>
          <p:cNvSpPr txBox="1"/>
          <p:nvPr/>
        </p:nvSpPr>
        <p:spPr>
          <a:xfrm>
            <a:off x="505799" y="4745880"/>
            <a:ext cx="3754800" cy="4240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1.8446744073709552×10</a:t>
            </a:r>
            <a:r>
              <a:rPr lang="en-GB" sz="2400" b="0" i="0" u="none" strike="noStrike" kern="1200" baseline="30000">
                <a:ln>
                  <a:noFill/>
                </a:ln>
                <a:latin typeface="Liberation Sans" pitchFamily="18"/>
                <a:ea typeface="WenQuanYi Micro Hei" pitchFamily="2"/>
                <a:cs typeface="Lohit Devanagari" pitchFamily="2"/>
              </a:rPr>
              <a:t>19</a:t>
            </a:r>
          </a:p>
        </p:txBody>
      </p:sp>
      <p:sp>
        <p:nvSpPr>
          <p:cNvPr id="12" name="TextBox 11"/>
          <p:cNvSpPr txBox="1"/>
          <p:nvPr/>
        </p:nvSpPr>
        <p:spPr>
          <a:xfrm>
            <a:off x="5545800" y="4745880"/>
            <a:ext cx="34635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18446744073709552000</a:t>
            </a:r>
          </a:p>
        </p:txBody>
      </p:sp>
      <p:sp>
        <p:nvSpPr>
          <p:cNvPr id="13" name="TextBox 12"/>
          <p:cNvSpPr txBox="1"/>
          <p:nvPr/>
        </p:nvSpPr>
        <p:spPr>
          <a:xfrm>
            <a:off x="5545800" y="5465880"/>
            <a:ext cx="34635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Sans" pitchFamily="18"/>
                <a:ea typeface="WenQuanYi Micro Hei" pitchFamily="2"/>
                <a:cs typeface="Lohit Devanagari" pitchFamily="2"/>
              </a:rPr>
              <a:t>18446744073709551616</a:t>
            </a:r>
          </a:p>
        </p:txBody>
      </p:sp>
      <p:sp>
        <p:nvSpPr>
          <p:cNvPr id="14" name="TextBox 13"/>
          <p:cNvSpPr txBox="1"/>
          <p:nvPr/>
        </p:nvSpPr>
        <p:spPr>
          <a:xfrm>
            <a:off x="5114160" y="5466240"/>
            <a:ext cx="1749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t>
            </a:r>
          </a:p>
        </p:txBody>
      </p:sp>
      <p:sp>
        <p:nvSpPr>
          <p:cNvPr id="15" name="Straight Connector 14"/>
          <p:cNvSpPr/>
          <p:nvPr/>
        </p:nvSpPr>
        <p:spPr>
          <a:xfrm>
            <a:off x="5508000" y="6120000"/>
            <a:ext cx="3600000" cy="0"/>
          </a:xfrm>
          <a:prstGeom prst="line">
            <a:avLst/>
          </a:prstGeom>
          <a:noFill/>
          <a:ln w="0">
            <a:solidFill>
              <a:srgbClr val="000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16" name="TextBox 15"/>
          <p:cNvSpPr txBox="1"/>
          <p:nvPr/>
        </p:nvSpPr>
        <p:spPr>
          <a:xfrm>
            <a:off x="8421480" y="6546240"/>
            <a:ext cx="5817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Sans" pitchFamily="18"/>
                <a:ea typeface="WenQuanYi Micro Hei" pitchFamily="2"/>
                <a:cs typeface="Lohit Devanagari" pitchFamily="2"/>
              </a:rPr>
              <a:t>384</a:t>
            </a:r>
          </a:p>
        </p:txBody>
      </p:sp>
      <p:cxnSp>
        <p:nvCxnSpPr>
          <p:cNvPr id="17" name="Straight Arrow Connector 16"/>
          <p:cNvCxnSpPr>
            <a:stCxn id="11" idx="3"/>
            <a:endCxn id="12" idx="1"/>
          </p:cNvCxnSpPr>
          <p:nvPr/>
        </p:nvCxnSpPr>
        <p:spPr>
          <a:xfrm flipV="1">
            <a:off x="4260599" y="4951980"/>
            <a:ext cx="1285201" cy="5940"/>
          </a:xfrm>
          <a:prstGeom prst="straightConnector1">
            <a:avLst/>
          </a:prstGeom>
          <a:noFill/>
          <a:ln w="0">
            <a:solidFill>
              <a:srgbClr val="800080"/>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name="page74">
    <p:spTree>
      <p:nvGrpSpPr>
        <p:cNvPr id="1" name=""/>
        <p:cNvGrpSpPr/>
        <p:nvPr/>
      </p:nvGrpSpPr>
      <p:grpSpPr>
        <a:xfrm>
          <a:off x="0" y="0"/>
          <a:ext cx="0" cy="0"/>
          <a:chOff x="0" y="0"/>
          <a:chExt cx="0" cy="0"/>
        </a:xfrm>
      </p:grpSpPr>
      <p:sp>
        <p:nvSpPr>
          <p:cNvPr id="17" name="Slide Number Placeholder 1"/>
          <p:cNvSpPr>
            <a:spLocks noGrp="1"/>
          </p:cNvSpPr>
          <p:nvPr>
            <p:ph type="sldNum" sz="quarter" idx="10"/>
          </p:nvPr>
        </p:nvSpPr>
        <p:spPr/>
        <p:txBody>
          <a:bodyPr/>
          <a:lstStyle/>
          <a:p>
            <a:pPr lvl="0"/>
            <a:fld id="{B52707A4-2088-493E-98BA-37A8EEEDBFDB}" type="slidenum">
              <a:t>74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How big can a Python float be? </a:t>
            </a:r>
            <a:r>
              <a:rPr lang="en-GB">
                <a:latin typeface="Liberation Sans" pitchFamily="34"/>
              </a:rPr>
              <a:t>―</a:t>
            </a:r>
            <a:r>
              <a:rPr lang="en-GB"/>
              <a:t> 2</a:t>
            </a:r>
          </a:p>
        </p:txBody>
      </p:sp>
      <p:sp>
        <p:nvSpPr>
          <p:cNvPr id="3" name="TextBox 2"/>
          <p:cNvSpPr txBox="1"/>
          <p:nvPr/>
        </p:nvSpPr>
        <p:spPr>
          <a:xfrm>
            <a:off x="505799" y="186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37320" y="1865880"/>
            <a:ext cx="4647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1.8446744073709552e+19**2</a:t>
            </a:r>
          </a:p>
        </p:txBody>
      </p:sp>
      <p:sp>
        <p:nvSpPr>
          <p:cNvPr id="5" name="TextBox 4"/>
          <p:cNvSpPr txBox="1"/>
          <p:nvPr/>
        </p:nvSpPr>
        <p:spPr>
          <a:xfrm>
            <a:off x="505799" y="2261880"/>
            <a:ext cx="39146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3.402823669209385e+38</a:t>
            </a:r>
          </a:p>
        </p:txBody>
      </p:sp>
      <p:sp>
        <p:nvSpPr>
          <p:cNvPr id="6" name="TextBox 5"/>
          <p:cNvSpPr txBox="1"/>
          <p:nvPr/>
        </p:nvSpPr>
        <p:spPr>
          <a:xfrm>
            <a:off x="505799" y="294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1237320" y="2945880"/>
            <a:ext cx="4464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3.402823669209385e+38**2</a:t>
            </a:r>
          </a:p>
        </p:txBody>
      </p:sp>
      <p:sp>
        <p:nvSpPr>
          <p:cNvPr id="8" name="TextBox 7"/>
          <p:cNvSpPr txBox="1"/>
          <p:nvPr/>
        </p:nvSpPr>
        <p:spPr>
          <a:xfrm>
            <a:off x="505799" y="3341880"/>
            <a:ext cx="39146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1.157920892373162e+77</a:t>
            </a:r>
          </a:p>
        </p:txBody>
      </p:sp>
      <p:sp>
        <p:nvSpPr>
          <p:cNvPr id="9" name="TextBox 8"/>
          <p:cNvSpPr txBox="1"/>
          <p:nvPr/>
        </p:nvSpPr>
        <p:spPr>
          <a:xfrm>
            <a:off x="505799" y="402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0" name="TextBox 9"/>
          <p:cNvSpPr txBox="1"/>
          <p:nvPr/>
        </p:nvSpPr>
        <p:spPr>
          <a:xfrm>
            <a:off x="1237320" y="4025880"/>
            <a:ext cx="44647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1.157920892373162e+77**2</a:t>
            </a:r>
          </a:p>
        </p:txBody>
      </p:sp>
      <p:sp>
        <p:nvSpPr>
          <p:cNvPr id="11" name="TextBox 10"/>
          <p:cNvSpPr txBox="1"/>
          <p:nvPr/>
        </p:nvSpPr>
        <p:spPr>
          <a:xfrm>
            <a:off x="505799" y="4421880"/>
            <a:ext cx="42818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1.3407807929942597e+154</a:t>
            </a:r>
          </a:p>
        </p:txBody>
      </p:sp>
      <p:sp>
        <p:nvSpPr>
          <p:cNvPr id="12" name="TextBox 11"/>
          <p:cNvSpPr txBox="1"/>
          <p:nvPr/>
        </p:nvSpPr>
        <p:spPr>
          <a:xfrm>
            <a:off x="505799" y="510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3" name="TextBox 12"/>
          <p:cNvSpPr txBox="1"/>
          <p:nvPr/>
        </p:nvSpPr>
        <p:spPr>
          <a:xfrm>
            <a:off x="1237320" y="5105880"/>
            <a:ext cx="4830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1.3407807929942597e+154**2</a:t>
            </a:r>
          </a:p>
        </p:txBody>
      </p:sp>
      <p:sp>
        <p:nvSpPr>
          <p:cNvPr id="14" name="TextBox 13"/>
          <p:cNvSpPr txBox="1"/>
          <p:nvPr/>
        </p:nvSpPr>
        <p:spPr>
          <a:xfrm>
            <a:off x="505799" y="5537880"/>
            <a:ext cx="5927759" cy="7642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OverflowError: (34,</a:t>
            </a:r>
          </a:p>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'Numerical result out of range')</a:t>
            </a:r>
          </a:p>
        </p:txBody>
      </p:sp>
      <p:sp>
        <p:nvSpPr>
          <p:cNvPr id="15" name="TextBox 14"/>
          <p:cNvSpPr txBox="1"/>
          <p:nvPr/>
        </p:nvSpPr>
        <p:spPr>
          <a:xfrm>
            <a:off x="7346160" y="4026239"/>
            <a:ext cx="22093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So far, so good.</a:t>
            </a:r>
          </a:p>
        </p:txBody>
      </p:sp>
      <p:sp>
        <p:nvSpPr>
          <p:cNvPr id="16" name="TextBox 15"/>
          <p:cNvSpPr txBox="1"/>
          <p:nvPr/>
        </p:nvSpPr>
        <p:spPr>
          <a:xfrm>
            <a:off x="7346520" y="5106600"/>
            <a:ext cx="11412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Too big!</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name="page75">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pPr lvl="0"/>
            <a:fld id="{6A28B03B-702A-48EA-9F85-B6D0FEC340B3}" type="slidenum">
              <a:t>75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Floating point limits</a:t>
            </a:r>
          </a:p>
        </p:txBody>
      </p:sp>
      <p:sp>
        <p:nvSpPr>
          <p:cNvPr id="3" name="TextBox 2"/>
          <p:cNvSpPr txBox="1"/>
          <p:nvPr/>
        </p:nvSpPr>
        <p:spPr>
          <a:xfrm>
            <a:off x="1237320" y="2225880"/>
            <a:ext cx="3366000" cy="41832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1.2345678901234567</a:t>
            </a:r>
          </a:p>
        </p:txBody>
      </p:sp>
      <p:sp>
        <p:nvSpPr>
          <p:cNvPr id="4" name="TextBox 3"/>
          <p:cNvSpPr txBox="1"/>
          <p:nvPr/>
        </p:nvSpPr>
        <p:spPr>
          <a:xfrm>
            <a:off x="4565160" y="2225880"/>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zh-CN" sz="1800" b="0" i="0" u="none" strike="noStrike" kern="1200">
                <a:ln>
                  <a:noFill/>
                </a:ln>
                <a:latin typeface="Liberation Mono" pitchFamily="49"/>
                <a:ea typeface="Liberation Mono" pitchFamily="49"/>
                <a:cs typeface="Liberation Mono" pitchFamily="49"/>
              </a:rPr>
              <a:t>×</a:t>
            </a:r>
          </a:p>
        </p:txBody>
      </p:sp>
      <p:sp>
        <p:nvSpPr>
          <p:cNvPr id="5" name="TextBox 4"/>
          <p:cNvSpPr txBox="1"/>
          <p:nvPr/>
        </p:nvSpPr>
        <p:spPr>
          <a:xfrm>
            <a:off x="4773240" y="2225880"/>
            <a:ext cx="545040" cy="439200"/>
          </a:xfrm>
          <a:prstGeom prst="rect">
            <a:avLst/>
          </a:prstGeom>
          <a:no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Liberation Mono" pitchFamily="49"/>
                <a:cs typeface="Liberation Mono" pitchFamily="49"/>
              </a:rPr>
              <a:t>10</a:t>
            </a:r>
            <a:r>
              <a:rPr lang="en-GB" sz="2400" b="0" i="0" u="none" strike="noStrike" kern="1200" baseline="30000">
                <a:ln>
                  <a:noFill/>
                </a:ln>
                <a:latin typeface="Liberation Mono" pitchFamily="49"/>
                <a:ea typeface="Liberation Mono" pitchFamily="49"/>
                <a:cs typeface="Liberation Mono" pitchFamily="49"/>
              </a:rPr>
              <a:t>N</a:t>
            </a:r>
          </a:p>
        </p:txBody>
      </p:sp>
      <p:sp>
        <p:nvSpPr>
          <p:cNvPr id="6" name="TextBox 5"/>
          <p:cNvSpPr txBox="1"/>
          <p:nvPr/>
        </p:nvSpPr>
        <p:spPr>
          <a:xfrm>
            <a:off x="1495079" y="3305880"/>
            <a:ext cx="28526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Liberation Mono" pitchFamily="49"/>
                <a:cs typeface="Liberation Mono" pitchFamily="49"/>
              </a:rPr>
              <a:t>17 significant figures</a:t>
            </a:r>
          </a:p>
        </p:txBody>
      </p:sp>
      <p:sp>
        <p:nvSpPr>
          <p:cNvPr id="7" name="TextBox 6"/>
          <p:cNvSpPr txBox="1"/>
          <p:nvPr/>
        </p:nvSpPr>
        <p:spPr>
          <a:xfrm>
            <a:off x="3992040" y="4025880"/>
            <a:ext cx="2107439"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Liberation Mono" pitchFamily="49"/>
                <a:cs typeface="Liberation Mono" pitchFamily="49"/>
              </a:rPr>
              <a:t>-325 &lt; N &lt; 308</a:t>
            </a:r>
          </a:p>
        </p:txBody>
      </p:sp>
      <p:cxnSp>
        <p:nvCxnSpPr>
          <p:cNvPr id="8" name="Straight Arrow Connector 7"/>
          <p:cNvCxnSpPr/>
          <p:nvPr/>
        </p:nvCxnSpPr>
        <p:spPr>
          <a:xfrm flipH="1" flipV="1">
            <a:off x="2920320" y="2644200"/>
            <a:ext cx="1080" cy="661680"/>
          </a:xfrm>
          <a:prstGeom prst="straightConnector1">
            <a:avLst/>
          </a:prstGeom>
          <a:noFill/>
          <a:ln w="18000">
            <a:solidFill>
              <a:srgbClr val="00FFFF"/>
            </a:solidFill>
            <a:prstDash val="solid"/>
            <a:tailEnd type="arrow"/>
          </a:ln>
        </p:spPr>
      </p:cxnSp>
      <p:cxnSp>
        <p:nvCxnSpPr>
          <p:cNvPr id="9" name="Straight Arrow Connector 8"/>
          <p:cNvCxnSpPr>
            <a:stCxn id="7" idx="0"/>
            <a:endCxn id="5" idx="2"/>
          </p:cNvCxnSpPr>
          <p:nvPr/>
        </p:nvCxnSpPr>
        <p:spPr>
          <a:xfrm flipV="1">
            <a:off x="5045760" y="2665080"/>
            <a:ext cx="0" cy="1360800"/>
          </a:xfrm>
          <a:prstGeom prst="straightConnector1">
            <a:avLst/>
          </a:prstGeom>
          <a:noFill/>
          <a:ln w="18000">
            <a:solidFill>
              <a:srgbClr val="00FFFF"/>
            </a:solidFill>
            <a:prstDash val="solid"/>
            <a:tailEnd type="arrow"/>
          </a:ln>
        </p:spPr>
      </p:cxnSp>
      <p:sp>
        <p:nvSpPr>
          <p:cNvPr id="10" name="TextBox 9"/>
          <p:cNvSpPr txBox="1"/>
          <p:nvPr/>
        </p:nvSpPr>
        <p:spPr>
          <a:xfrm>
            <a:off x="1237320" y="5825880"/>
            <a:ext cx="6910920" cy="4240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Liberation Mono" pitchFamily="49"/>
                <a:cs typeface="Liberation Mono" pitchFamily="49"/>
              </a:rPr>
              <a:t>4.94065645841×10</a:t>
            </a:r>
            <a:r>
              <a:rPr lang="en-GB" sz="2400" b="0" i="0" u="none" strike="noStrike" kern="1200" baseline="30000">
                <a:ln>
                  <a:noFill/>
                </a:ln>
                <a:latin typeface="Liberation Sans" pitchFamily="18"/>
                <a:ea typeface="Liberation Mono" pitchFamily="49"/>
                <a:cs typeface="Liberation Mono" pitchFamily="49"/>
              </a:rPr>
              <a:t>-324</a:t>
            </a:r>
            <a:r>
              <a:rPr lang="en-GB" sz="2400" b="0" i="0" u="none" strike="noStrike" kern="1200">
                <a:ln>
                  <a:noFill/>
                </a:ln>
                <a:latin typeface="Liberation Sans" pitchFamily="18"/>
                <a:ea typeface="Liberation Mono" pitchFamily="49"/>
                <a:cs typeface="Liberation Mono" pitchFamily="49"/>
              </a:rPr>
              <a:t> &lt; N &lt; 8.98846567431×10</a:t>
            </a:r>
            <a:r>
              <a:rPr lang="en-GB" sz="2400" b="0" i="0" u="none" strike="noStrike" kern="1200" baseline="30000">
                <a:ln>
                  <a:noFill/>
                </a:ln>
                <a:latin typeface="Liberation Sans" pitchFamily="18"/>
                <a:ea typeface="Liberation Mono" pitchFamily="49"/>
                <a:cs typeface="Liberation Mono" pitchFamily="49"/>
              </a:rPr>
              <a:t>307</a:t>
            </a:r>
          </a:p>
        </p:txBody>
      </p:sp>
      <p:sp>
        <p:nvSpPr>
          <p:cNvPr id="11" name="TextBox 10"/>
          <p:cNvSpPr txBox="1"/>
          <p:nvPr/>
        </p:nvSpPr>
        <p:spPr>
          <a:xfrm>
            <a:off x="1237680" y="5285880"/>
            <a:ext cx="21909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Liberation Mono" pitchFamily="49"/>
                <a:cs typeface="Liberation Mono" pitchFamily="49"/>
              </a:rPr>
              <a:t>Positive values: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name="page76">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pPr lvl="0"/>
            <a:fld id="{652CEEE1-A5C3-4C7A-892B-9C22D5085C1C}" type="slidenum">
              <a:t>76</a:t>
            </a:fld>
            <a:endParaRPr lang="en-GB"/>
          </a:p>
        </p:txBody>
      </p:sp>
      <p:sp>
        <p:nvSpPr>
          <p:cNvPr id="2" name="Straight Connector 1"/>
          <p:cNvSpPr/>
          <p:nvPr/>
        </p:nvSpPr>
        <p:spPr>
          <a:xfrm flipV="1">
            <a:off x="6294239" y="3050640"/>
            <a:ext cx="1814760" cy="386279"/>
          </a:xfrm>
          <a:prstGeom prst="line">
            <a:avLst/>
          </a:prstGeom>
          <a:noFill/>
          <a:ln w="36000">
            <a:solidFill>
              <a:srgbClr val="800000"/>
            </a:solidFill>
            <a:prstDash val="solid"/>
            <a:tailEnd type="arrow"/>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3" name="Straight Connector 2"/>
          <p:cNvSpPr/>
          <p:nvPr/>
        </p:nvSpPr>
        <p:spPr>
          <a:xfrm flipV="1">
            <a:off x="6294239" y="2535840"/>
            <a:ext cx="2329921" cy="901079"/>
          </a:xfrm>
          <a:prstGeom prst="line">
            <a:avLst/>
          </a:prstGeom>
          <a:noFill/>
          <a:ln w="36000">
            <a:solidFill>
              <a:srgbClr val="008000"/>
            </a:solidFill>
            <a:prstDash val="solid"/>
            <a:tailEnd type="arrow"/>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4" name="TextBox 3"/>
          <p:cNvSpPr txBox="1"/>
          <p:nvPr/>
        </p:nvSpPr>
        <p:spPr>
          <a:xfrm>
            <a:off x="8037000" y="2906640"/>
            <a:ext cx="333000" cy="43020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2400" b="0" i="1" u="none" strike="noStrike" kern="1200">
                <a:ln>
                  <a:noFill/>
                </a:ln>
                <a:solidFill>
                  <a:srgbClr val="800000"/>
                </a:solidFill>
                <a:latin typeface="Liberation Sans" pitchFamily="18"/>
                <a:ea typeface="WenQuanYi Micro Hei" pitchFamily="2"/>
                <a:cs typeface="Lohit Devanagari" pitchFamily="2"/>
              </a:rPr>
              <a:t>z</a:t>
            </a:r>
          </a:p>
        </p:txBody>
      </p:sp>
      <p:sp>
        <p:nvSpPr>
          <p:cNvPr id="5" name="TextBox 4"/>
          <p:cNvSpPr txBox="1"/>
          <p:nvPr/>
        </p:nvSpPr>
        <p:spPr>
          <a:xfrm>
            <a:off x="8541360" y="2402640"/>
            <a:ext cx="432000" cy="4420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2400" b="0" i="1" u="none" strike="noStrike" kern="1200">
                <a:ln>
                  <a:noFill/>
                </a:ln>
                <a:solidFill>
                  <a:srgbClr val="008000"/>
                </a:solidFill>
                <a:latin typeface="Liberation Sans" pitchFamily="18"/>
                <a:ea typeface="WenQuanYi Micro Hei" pitchFamily="2"/>
                <a:cs typeface="Lohit Devanagari" pitchFamily="2"/>
              </a:rPr>
              <a:t>z</a:t>
            </a:r>
            <a:r>
              <a:rPr lang="en-GB" sz="2400" b="0" i="1" u="none" strike="noStrike" kern="1200" baseline="30000">
                <a:ln>
                  <a:noFill/>
                </a:ln>
                <a:solidFill>
                  <a:srgbClr val="008000"/>
                </a:solidFill>
                <a:latin typeface="Liberation Sans" pitchFamily="18"/>
                <a:ea typeface="WenQuanYi Micro Hei" pitchFamily="2"/>
                <a:cs typeface="Lohit Devanagari" pitchFamily="2"/>
              </a:rPr>
              <a:t>2</a:t>
            </a:r>
          </a:p>
        </p:txBody>
      </p:sp>
      <p:sp>
        <p:nvSpPr>
          <p:cNvPr id="6" name="Title 5"/>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Complex numbers</a:t>
            </a:r>
          </a:p>
        </p:txBody>
      </p:sp>
      <p:sp>
        <p:nvSpPr>
          <p:cNvPr id="7" name="TextBox 6"/>
          <p:cNvSpPr txBox="1"/>
          <p:nvPr/>
        </p:nvSpPr>
        <p:spPr>
          <a:xfrm>
            <a:off x="505799" y="474588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8" name="TextBox 7"/>
          <p:cNvSpPr txBox="1"/>
          <p:nvPr/>
        </p:nvSpPr>
        <p:spPr>
          <a:xfrm>
            <a:off x="1237320" y="474588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Liberation Mono" pitchFamily="49"/>
                <a:cs typeface="Liberation Mono" pitchFamily="49"/>
              </a:rPr>
              <a:t>(1.25+0.5j)**2</a:t>
            </a:r>
          </a:p>
        </p:txBody>
      </p:sp>
      <p:sp>
        <p:nvSpPr>
          <p:cNvPr id="9" name="TextBox 8"/>
          <p:cNvSpPr txBox="1"/>
          <p:nvPr/>
        </p:nvSpPr>
        <p:spPr>
          <a:xfrm>
            <a:off x="505799" y="532188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(1.3125+1.25j)</a:t>
            </a:r>
          </a:p>
        </p:txBody>
      </p:sp>
      <p:sp>
        <p:nvSpPr>
          <p:cNvPr id="10" name="TextBox 9"/>
          <p:cNvSpPr txBox="1"/>
          <p:nvPr/>
        </p:nvSpPr>
        <p:spPr>
          <a:xfrm>
            <a:off x="505799" y="1951560"/>
            <a:ext cx="1458000" cy="213264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14400" b="1" i="0" u="none" strike="noStrike" kern="1200">
                <a:ln>
                  <a:noFill/>
                </a:ln>
                <a:solidFill>
                  <a:srgbClr val="0000FF"/>
                </a:solidFill>
                <a:latin typeface="Liberation Sans" pitchFamily="18"/>
                <a:ea typeface="WenQuanYi Micro Hei" pitchFamily="2"/>
                <a:cs typeface="Lohit Devanagari" pitchFamily="2"/>
              </a:rPr>
              <a:t>ℂ</a:t>
            </a:r>
          </a:p>
        </p:txBody>
      </p:sp>
      <p:sp>
        <p:nvSpPr>
          <p:cNvPr id="11" name="Straight Connector 10"/>
          <p:cNvSpPr/>
          <p:nvPr/>
        </p:nvSpPr>
        <p:spPr>
          <a:xfrm flipV="1">
            <a:off x="6294239" y="1621800"/>
            <a:ext cx="0" cy="3603960"/>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12" name="Straight Connector 11"/>
          <p:cNvSpPr/>
          <p:nvPr/>
        </p:nvSpPr>
        <p:spPr>
          <a:xfrm>
            <a:off x="4492080" y="3423959"/>
            <a:ext cx="4826880" cy="0"/>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13" name="TextBox 12"/>
          <p:cNvSpPr txBox="1"/>
          <p:nvPr/>
        </p:nvSpPr>
        <p:spPr>
          <a:xfrm>
            <a:off x="8739720" y="3436919"/>
            <a:ext cx="3211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ℜ</a:t>
            </a:r>
          </a:p>
        </p:txBody>
      </p:sp>
      <p:sp>
        <p:nvSpPr>
          <p:cNvPr id="14" name="TextBox 13"/>
          <p:cNvSpPr txBox="1"/>
          <p:nvPr/>
        </p:nvSpPr>
        <p:spPr>
          <a:xfrm>
            <a:off x="5934239" y="1827720"/>
            <a:ext cx="2862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ℑ</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name="page77">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pPr lvl="0"/>
            <a:fld id="{6DFA5257-4C9B-46CD-B87A-95FC4342EEE2}" type="slidenum">
              <a:t>77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Progress</a:t>
            </a:r>
          </a:p>
        </p:txBody>
      </p:sp>
      <p:sp>
        <p:nvSpPr>
          <p:cNvPr id="3" name="TextBox 2"/>
          <p:cNvSpPr txBox="1"/>
          <p:nvPr/>
        </p:nvSpPr>
        <p:spPr>
          <a:xfrm>
            <a:off x="505079" y="2160000"/>
            <a:ext cx="14274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Arithmetic</a:t>
            </a:r>
          </a:p>
        </p:txBody>
      </p:sp>
      <p:sp>
        <p:nvSpPr>
          <p:cNvPr id="4" name="TextBox 3"/>
          <p:cNvSpPr txBox="1"/>
          <p:nvPr/>
        </p:nvSpPr>
        <p:spPr>
          <a:xfrm>
            <a:off x="505079" y="3240360"/>
            <a:ext cx="1174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Integers</a:t>
            </a:r>
          </a:p>
        </p:txBody>
      </p:sp>
      <p:sp>
        <p:nvSpPr>
          <p:cNvPr id="5" name="TextBox 4"/>
          <p:cNvSpPr txBox="1"/>
          <p:nvPr/>
        </p:nvSpPr>
        <p:spPr>
          <a:xfrm>
            <a:off x="505439" y="4320720"/>
            <a:ext cx="31741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Floating point numbers</a:t>
            </a:r>
          </a:p>
        </p:txBody>
      </p:sp>
      <p:sp>
        <p:nvSpPr>
          <p:cNvPr id="6" name="TextBox 5"/>
          <p:cNvSpPr txBox="1"/>
          <p:nvPr/>
        </p:nvSpPr>
        <p:spPr>
          <a:xfrm>
            <a:off x="505439" y="5761080"/>
            <a:ext cx="25462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Complex numbers</a:t>
            </a:r>
          </a:p>
        </p:txBody>
      </p:sp>
      <p:sp>
        <p:nvSpPr>
          <p:cNvPr id="7" name="TextBox 6"/>
          <p:cNvSpPr txBox="1"/>
          <p:nvPr/>
        </p:nvSpPr>
        <p:spPr>
          <a:xfrm>
            <a:off x="5545080" y="2160000"/>
            <a:ext cx="295559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	-	*	/	**		%</a:t>
            </a:r>
          </a:p>
        </p:txBody>
      </p:sp>
      <p:sp>
        <p:nvSpPr>
          <p:cNvPr id="8" name="TextBox 7"/>
          <p:cNvSpPr txBox="1"/>
          <p:nvPr/>
        </p:nvSpPr>
        <p:spPr>
          <a:xfrm>
            <a:off x="5545080" y="3240360"/>
            <a:ext cx="13269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Sans" pitchFamily="18"/>
                <a:ea typeface="WenQuanYi Micro Hei" pitchFamily="2"/>
                <a:cs typeface="Lohit Devanagari" pitchFamily="2"/>
              </a:rPr>
              <a:t>No limits!</a:t>
            </a:r>
          </a:p>
        </p:txBody>
      </p:sp>
      <p:sp>
        <p:nvSpPr>
          <p:cNvPr id="9" name="TextBox 8"/>
          <p:cNvSpPr txBox="1"/>
          <p:nvPr/>
        </p:nvSpPr>
        <p:spPr>
          <a:xfrm>
            <a:off x="5545440" y="4320720"/>
            <a:ext cx="168192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Sans" pitchFamily="18"/>
                <a:ea typeface="WenQuanYi Micro Hei" pitchFamily="2"/>
                <a:cs typeface="Lohit Devanagari" pitchFamily="2"/>
              </a:rPr>
              <a:t>Limited size</a:t>
            </a:r>
          </a:p>
        </p:txBody>
      </p:sp>
      <p:sp>
        <p:nvSpPr>
          <p:cNvPr id="10" name="TextBox 9"/>
          <p:cNvSpPr txBox="1"/>
          <p:nvPr/>
        </p:nvSpPr>
        <p:spPr>
          <a:xfrm>
            <a:off x="5545440" y="5041080"/>
            <a:ext cx="23601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Sans" pitchFamily="18"/>
                <a:ea typeface="WenQuanYi Micro Hei" pitchFamily="2"/>
                <a:cs typeface="Lohit Devanagari" pitchFamily="2"/>
              </a:rPr>
              <a:t>Limited precision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name="page78">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pPr lvl="0"/>
            <a:fld id="{895B6BCE-93C8-4A82-BBEC-38664D0A0F6B}" type="slidenum">
              <a:t>78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Exercise 4</a:t>
            </a:r>
          </a:p>
        </p:txBody>
      </p:sp>
      <p:grpSp>
        <p:nvGrpSpPr>
          <p:cNvPr id="3" name="Group 2"/>
          <p:cNvGrpSpPr/>
          <p:nvPr/>
        </p:nvGrpSpPr>
        <p:grpSpPr>
          <a:xfrm>
            <a:off x="7559279" y="6292799"/>
            <a:ext cx="2250360" cy="871200"/>
            <a:chOff x="7559279" y="6292799"/>
            <a:chExt cx="2250360" cy="871200"/>
          </a:xfrm>
        </p:grpSpPr>
        <p:sp>
          <p:nvSpPr>
            <p:cNvPr id="4" name="TextBox 3"/>
            <p:cNvSpPr txBox="1"/>
            <p:nvPr/>
          </p:nvSpPr>
          <p:spPr>
            <a:xfrm>
              <a:off x="8415720" y="6428160"/>
              <a:ext cx="13939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3 minutes</a:t>
              </a:r>
            </a:p>
          </p:txBody>
        </p:sp>
        <p:pic>
          <p:nvPicPr>
            <p:cNvPr id="5" name="Picture 4"/>
            <p:cNvPicPr>
              <a:picLocks noChangeAspect="1"/>
            </p:cNvPicPr>
            <p:nvPr/>
          </p:nvPicPr>
          <p:blipFill>
            <a:blip r:embed="rId3">
              <a:lum/>
              <a:alphaModFix/>
            </a:blip>
            <a:srcRect/>
            <a:stretch>
              <a:fillRect/>
            </a:stretch>
          </p:blipFill>
          <p:spPr>
            <a:xfrm>
              <a:off x="7559279" y="6292799"/>
              <a:ext cx="871200" cy="871200"/>
            </a:xfrm>
            <a:prstGeom prst="rect">
              <a:avLst/>
            </a:prstGeom>
            <a:noFill/>
            <a:ln>
              <a:noFill/>
            </a:ln>
          </p:spPr>
        </p:pic>
      </p:grpSp>
      <p:sp>
        <p:nvSpPr>
          <p:cNvPr id="6" name="TextBox 5"/>
          <p:cNvSpPr txBox="1"/>
          <p:nvPr/>
        </p:nvSpPr>
        <p:spPr>
          <a:xfrm>
            <a:off x="504359" y="2284560"/>
            <a:ext cx="6861960" cy="7794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Replace the </a:t>
            </a:r>
            <a:r>
              <a:rPr lang="en-GB" sz="2400" b="0" i="0" u="none" strike="noStrike" kern="1200">
                <a:ln>
                  <a:noFill/>
                </a:ln>
                <a:solidFill>
                  <a:srgbClr val="800000"/>
                </a:solidFill>
                <a:latin typeface="Liberation Sans" pitchFamily="18"/>
                <a:ea typeface="WenQuanYi Micro Hei" pitchFamily="2"/>
                <a:cs typeface="Lohit Devanagari" pitchFamily="2"/>
              </a:rPr>
              <a:t>XXXX</a:t>
            </a:r>
            <a:r>
              <a:rPr lang="en-GB" sz="2400" b="0" i="0" u="none" strike="noStrike" kern="1200">
                <a:ln>
                  <a:noFill/>
                </a:ln>
                <a:latin typeface="Liberation Sans" pitchFamily="18"/>
                <a:ea typeface="WenQuanYi Micro Hei" pitchFamily="2"/>
                <a:cs typeface="Lohit Devanagari" pitchFamily="2"/>
              </a:rPr>
              <a:t> in </a:t>
            </a:r>
            <a:r>
              <a:rPr lang="en-GB" sz="2400" b="0" i="0" u="none" strike="noStrike" kern="1200">
                <a:ln>
                  <a:noFill/>
                </a:ln>
                <a:solidFill>
                  <a:srgbClr val="0000FF"/>
                </a:solidFill>
                <a:latin typeface="Liberation Mono" pitchFamily="49"/>
                <a:ea typeface="WenQuanYi Micro Hei" pitchFamily="2"/>
                <a:cs typeface="Lohit Devanagari" pitchFamily="2"/>
              </a:rPr>
              <a:t>exercise4.py</a:t>
            </a:r>
            <a:r>
              <a:rPr lang="en-GB" sz="2400" b="0" i="0" u="none" strike="noStrike" kern="1200">
                <a:ln>
                  <a:noFill/>
                </a:ln>
                <a:latin typeface="Liberation Sans" pitchFamily="18"/>
                <a:ea typeface="WenQuanYi Micro Hei" pitchFamily="2"/>
                <a:cs typeface="Lohit Devanagari" pitchFamily="2"/>
              </a:rPr>
              <a:t> to evaluate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and print out the following calculations:</a:t>
            </a:r>
          </a:p>
        </p:txBody>
      </p:sp>
      <p:sp>
        <p:nvSpPr>
          <p:cNvPr id="7" name="TextBox 6"/>
          <p:cNvSpPr txBox="1"/>
          <p:nvPr/>
        </p:nvSpPr>
        <p:spPr>
          <a:xfrm>
            <a:off x="504359" y="3724920"/>
            <a:ext cx="17067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1.	223 ÷ 71</a:t>
            </a:r>
          </a:p>
        </p:txBody>
      </p:sp>
      <p:sp>
        <p:nvSpPr>
          <p:cNvPr id="8" name="TextBox 7"/>
          <p:cNvSpPr txBox="1"/>
          <p:nvPr/>
        </p:nvSpPr>
        <p:spPr>
          <a:xfrm>
            <a:off x="504719" y="4445280"/>
            <a:ext cx="2032919" cy="4240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2.	(1 + 1/10)</a:t>
            </a:r>
            <a:r>
              <a:rPr lang="en-GB" sz="2400" b="0" i="0" u="none" strike="noStrike" kern="1200" baseline="30000">
                <a:ln>
                  <a:noFill/>
                </a:ln>
                <a:latin typeface="Liberation Sans" pitchFamily="18"/>
                <a:ea typeface="WenQuanYi Micro Hei" pitchFamily="2"/>
                <a:cs typeface="Lohit Devanagari" pitchFamily="2"/>
              </a:rPr>
              <a:t>10</a:t>
            </a:r>
          </a:p>
        </p:txBody>
      </p:sp>
      <p:sp>
        <p:nvSpPr>
          <p:cNvPr id="9" name="TextBox 8"/>
          <p:cNvSpPr txBox="1"/>
          <p:nvPr/>
        </p:nvSpPr>
        <p:spPr>
          <a:xfrm>
            <a:off x="505079" y="5165640"/>
            <a:ext cx="2301120" cy="4240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3.	(1 + 1/100)</a:t>
            </a:r>
            <a:r>
              <a:rPr lang="en-GB" sz="2400" b="0" i="0" u="none" strike="noStrike" kern="1200" baseline="30000">
                <a:ln>
                  <a:noFill/>
                </a:ln>
                <a:latin typeface="Liberation Sans" pitchFamily="18"/>
                <a:ea typeface="WenQuanYi Micro Hei" pitchFamily="2"/>
                <a:cs typeface="Lohit Devanagari" pitchFamily="2"/>
              </a:rPr>
              <a:t>100</a:t>
            </a:r>
          </a:p>
        </p:txBody>
      </p:sp>
      <p:sp>
        <p:nvSpPr>
          <p:cNvPr id="10" name="TextBox 9"/>
          <p:cNvSpPr txBox="1"/>
          <p:nvPr/>
        </p:nvSpPr>
        <p:spPr>
          <a:xfrm>
            <a:off x="505439" y="5886000"/>
            <a:ext cx="2569320" cy="4240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4.	(1 + 1/1000)</a:t>
            </a:r>
            <a:r>
              <a:rPr lang="en-GB" sz="2400" b="0" i="0" u="none" strike="noStrike" kern="1200" baseline="30000">
                <a:ln>
                  <a:noFill/>
                </a:ln>
                <a:latin typeface="Liberation Sans" pitchFamily="18"/>
                <a:ea typeface="WenQuanYi Micro Hei" pitchFamily="2"/>
                <a:cs typeface="Lohit Devanagari" pitchFamily="2"/>
              </a:rPr>
              <a:t>1000</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name="page79">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pPr lvl="0"/>
            <a:fld id="{7105E705-4045-487D-A4F3-02BC5FCF6873}" type="slidenum">
              <a:t>79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Comparisons</a:t>
            </a:r>
          </a:p>
        </p:txBody>
      </p:sp>
      <p:sp>
        <p:nvSpPr>
          <p:cNvPr id="3" name="TextBox 2"/>
          <p:cNvSpPr txBox="1"/>
          <p:nvPr/>
        </p:nvSpPr>
        <p:spPr>
          <a:xfrm>
            <a:off x="864000" y="2448000"/>
            <a:ext cx="2640600" cy="10936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7200" b="0" i="0" u="none" strike="noStrike" kern="1200">
                <a:ln>
                  <a:noFill/>
                </a:ln>
                <a:latin typeface="Liberation Sans" pitchFamily="18"/>
                <a:ea typeface="WenQuanYi Micro Hei" pitchFamily="2"/>
                <a:cs typeface="Lohit Devanagari" pitchFamily="2"/>
              </a:rPr>
              <a:t>5 &lt; 10</a:t>
            </a:r>
          </a:p>
        </p:txBody>
      </p:sp>
      <p:sp>
        <p:nvSpPr>
          <p:cNvPr id="4" name="TextBox 3"/>
          <p:cNvSpPr txBox="1"/>
          <p:nvPr/>
        </p:nvSpPr>
        <p:spPr>
          <a:xfrm>
            <a:off x="864359" y="4608000"/>
            <a:ext cx="2640600" cy="10936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7200" b="0" i="0" u="none" strike="noStrike" kern="1200">
                <a:ln>
                  <a:noFill/>
                </a:ln>
                <a:latin typeface="Liberation Sans" pitchFamily="18"/>
                <a:ea typeface="WenQuanYi Micro Hei" pitchFamily="2"/>
                <a:cs typeface="Lohit Devanagari" pitchFamily="2"/>
              </a:rPr>
              <a:t>5 &gt; 10</a:t>
            </a:r>
          </a:p>
        </p:txBody>
      </p:sp>
      <p:sp>
        <p:nvSpPr>
          <p:cNvPr id="5" name="TextBox 4"/>
          <p:cNvSpPr txBox="1"/>
          <p:nvPr/>
        </p:nvSpPr>
        <p:spPr>
          <a:xfrm>
            <a:off x="4896360" y="4681080"/>
            <a:ext cx="695879" cy="942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6000" b="0" i="0" u="none" strike="noStrike" kern="1200">
                <a:ln>
                  <a:noFill/>
                </a:ln>
                <a:solidFill>
                  <a:srgbClr val="800000"/>
                </a:solidFill>
                <a:latin typeface="Liberation Sans" pitchFamily="18"/>
                <a:ea typeface="WenQuanYi Micro Hei" pitchFamily="2"/>
                <a:cs typeface="Lohit Devanagari" pitchFamily="2"/>
              </a:rPr>
              <a:t>✘</a:t>
            </a:r>
          </a:p>
        </p:txBody>
      </p:sp>
      <p:sp>
        <p:nvSpPr>
          <p:cNvPr id="6" name="TextBox 5"/>
          <p:cNvSpPr txBox="1"/>
          <p:nvPr/>
        </p:nvSpPr>
        <p:spPr>
          <a:xfrm>
            <a:off x="4896360" y="4681080"/>
            <a:ext cx="695879" cy="942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6000" b="0" i="0" u="none" strike="noStrike" kern="1200">
                <a:ln>
                  <a:noFill/>
                </a:ln>
                <a:solidFill>
                  <a:srgbClr val="800000"/>
                </a:solidFill>
                <a:latin typeface="Liberation Sans" pitchFamily="18"/>
                <a:ea typeface="WenQuanYi Micro Hei" pitchFamily="2"/>
                <a:cs typeface="Lohit Devanagari" pitchFamily="2"/>
              </a:rPr>
              <a:t>✘</a:t>
            </a:r>
          </a:p>
        </p:txBody>
      </p:sp>
      <p:sp>
        <p:nvSpPr>
          <p:cNvPr id="7" name="TextBox 6"/>
          <p:cNvSpPr txBox="1"/>
          <p:nvPr/>
        </p:nvSpPr>
        <p:spPr>
          <a:xfrm>
            <a:off x="4896360" y="4681080"/>
            <a:ext cx="695879" cy="942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6000" b="0" i="0" u="none" strike="noStrike" kern="1200">
                <a:ln>
                  <a:noFill/>
                </a:ln>
                <a:solidFill>
                  <a:srgbClr val="800000"/>
                </a:solidFill>
                <a:latin typeface="Liberation Sans" pitchFamily="18"/>
                <a:ea typeface="WenQuanYi Micro Hei" pitchFamily="2"/>
                <a:cs typeface="Lohit Devanagari" pitchFamily="2"/>
              </a:rPr>
              <a:t>✘</a:t>
            </a:r>
          </a:p>
        </p:txBody>
      </p:sp>
      <p:sp>
        <p:nvSpPr>
          <p:cNvPr id="8" name="TextBox 7"/>
          <p:cNvSpPr txBox="1"/>
          <p:nvPr/>
        </p:nvSpPr>
        <p:spPr>
          <a:xfrm>
            <a:off x="4896360" y="2448720"/>
            <a:ext cx="955080" cy="11116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7200" b="0" i="0" u="none" strike="noStrike" kern="1200">
                <a:ln>
                  <a:noFill/>
                </a:ln>
                <a:solidFill>
                  <a:srgbClr val="008000"/>
                </a:solidFill>
                <a:latin typeface="Liberation Sans" pitchFamily="18"/>
                <a:ea typeface="WenQuanYi Micro Hei" pitchFamily="2"/>
                <a:cs typeface="Lohit Devanagari" pitchFamily="2"/>
              </a:rPr>
              <a:t>✔</a:t>
            </a:r>
          </a:p>
        </p:txBody>
      </p:sp>
      <p:sp>
        <p:nvSpPr>
          <p:cNvPr id="9" name="TextBox 8"/>
          <p:cNvSpPr txBox="1"/>
          <p:nvPr/>
        </p:nvSpPr>
        <p:spPr>
          <a:xfrm>
            <a:off x="4896360" y="4681080"/>
            <a:ext cx="695879" cy="942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6000" b="0" i="0" u="none" strike="noStrike" kern="1200">
                <a:ln>
                  <a:noFill/>
                </a:ln>
                <a:solidFill>
                  <a:srgbClr val="800000"/>
                </a:solidFill>
                <a:latin typeface="Liberation Sans" pitchFamily="18"/>
                <a:ea typeface="WenQuanYi Micro Hei" pitchFamily="2"/>
                <a:cs typeface="Lohit Devanagari" pitchFamily="2"/>
              </a:rPr>
              <a:t>✘</a:t>
            </a:r>
          </a:p>
        </p:txBody>
      </p:sp>
      <p:sp>
        <p:nvSpPr>
          <p:cNvPr id="10" name="TextBox 9"/>
          <p:cNvSpPr txBox="1"/>
          <p:nvPr/>
        </p:nvSpPr>
        <p:spPr>
          <a:xfrm>
            <a:off x="4896360" y="4681080"/>
            <a:ext cx="695879" cy="942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6000" b="0" i="0" u="none" strike="noStrike" kern="1200">
                <a:ln>
                  <a:noFill/>
                </a:ln>
                <a:solidFill>
                  <a:srgbClr val="800000"/>
                </a:solidFill>
                <a:latin typeface="Liberation Sans" pitchFamily="18"/>
                <a:ea typeface="WenQuanYi Micro Hei" pitchFamily="2"/>
                <a:cs typeface="Lohit Devanagari" pitchFamily="2"/>
              </a:rPr>
              <a:t>✘</a:t>
            </a:r>
          </a:p>
        </p:txBody>
      </p:sp>
      <p:sp>
        <p:nvSpPr>
          <p:cNvPr id="11" name="TextBox 10"/>
          <p:cNvSpPr txBox="1"/>
          <p:nvPr/>
        </p:nvSpPr>
        <p:spPr>
          <a:xfrm>
            <a:off x="4896360" y="4681080"/>
            <a:ext cx="695879" cy="942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6000" b="0" i="0" u="none" strike="noStrike" kern="1200">
                <a:ln>
                  <a:noFill/>
                </a:ln>
                <a:solidFill>
                  <a:srgbClr val="800000"/>
                </a:solidFill>
                <a:latin typeface="Liberation Sans" pitchFamily="18"/>
                <a:ea typeface="WenQuanYi Micro Hei" pitchFamily="2"/>
                <a:cs typeface="Lohit Devanagari" pitchFamily="2"/>
              </a:rPr>
              <a:t>✘</a:t>
            </a:r>
          </a:p>
        </p:txBody>
      </p:sp>
      <p:sp>
        <p:nvSpPr>
          <p:cNvPr id="12" name="TextBox 11"/>
          <p:cNvSpPr txBox="1"/>
          <p:nvPr/>
        </p:nvSpPr>
        <p:spPr>
          <a:xfrm>
            <a:off x="4896360" y="4681080"/>
            <a:ext cx="695879" cy="942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6000" b="0" i="0" u="none" strike="noStrike" kern="1200">
                <a:ln>
                  <a:noFill/>
                </a:ln>
                <a:solidFill>
                  <a:srgbClr val="800000"/>
                </a:solidFill>
                <a:latin typeface="Liberation Sans" pitchFamily="18"/>
                <a:ea typeface="WenQuanYi Micro Hei" pitchFamily="2"/>
                <a:cs typeface="Lohit Devanagari" pitchFamily="2"/>
              </a:rPr>
              <a:t>✘</a:t>
            </a:r>
          </a:p>
        </p:txBody>
      </p:sp>
      <p:sp>
        <p:nvSpPr>
          <p:cNvPr id="13" name="TextBox 12"/>
          <p:cNvSpPr txBox="1"/>
          <p:nvPr/>
        </p:nvSpPr>
        <p:spPr>
          <a:xfrm>
            <a:off x="4896360" y="4681080"/>
            <a:ext cx="695879" cy="942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6000" b="0" i="0" u="none" strike="noStrike" kern="1200">
                <a:ln>
                  <a:noFill/>
                </a:ln>
                <a:solidFill>
                  <a:srgbClr val="800000"/>
                </a:solidFill>
                <a:latin typeface="Liberation Sans" pitchFamily="18"/>
                <a:ea typeface="WenQuanYi Micro Hei" pitchFamily="2"/>
                <a:cs typeface="Lohit Devanagari" pitchFamily="2"/>
              </a:rPr>
              <a:t>✘</a:t>
            </a:r>
          </a:p>
        </p:txBody>
      </p:sp>
      <p:sp>
        <p:nvSpPr>
          <p:cNvPr id="14" name="TextBox 13"/>
          <p:cNvSpPr txBox="1"/>
          <p:nvPr/>
        </p:nvSpPr>
        <p:spPr>
          <a:xfrm>
            <a:off x="4896360" y="4681080"/>
            <a:ext cx="695879" cy="942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6000" b="0" i="0" u="none" strike="noStrike" kern="1200">
                <a:ln>
                  <a:noFill/>
                </a:ln>
                <a:solidFill>
                  <a:srgbClr val="800000"/>
                </a:solidFill>
                <a:latin typeface="Liberation Sans" pitchFamily="18"/>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5" name="Slide Number Placeholder 1"/>
          <p:cNvSpPr>
            <a:spLocks noGrp="1"/>
          </p:cNvSpPr>
          <p:nvPr>
            <p:ph type="sldNum" sz="quarter" idx="10"/>
          </p:nvPr>
        </p:nvSpPr>
        <p:spPr/>
        <p:txBody>
          <a:bodyPr/>
          <a:lstStyle/>
          <a:p>
            <a:pPr lvl="0"/>
            <a:fld id="{D83D4024-45DB-4B19-9E6B-7AD7AC5EAA7A}" type="slidenum">
              <a:t>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Running Python </a:t>
            </a:r>
            <a:r>
              <a:rPr lang="en-GB">
                <a:latin typeface="Liberation Sans" pitchFamily="34"/>
              </a:rPr>
              <a:t>―</a:t>
            </a:r>
            <a:r>
              <a:rPr lang="en-GB"/>
              <a:t> 1</a:t>
            </a:r>
          </a:p>
        </p:txBody>
      </p:sp>
      <p:pic>
        <p:nvPicPr>
          <p:cNvPr id="3" name="Picture 2"/>
          <p:cNvPicPr>
            <a:picLocks noChangeAspect="1"/>
          </p:cNvPicPr>
          <p:nvPr/>
        </p:nvPicPr>
        <p:blipFill>
          <a:blip r:embed="rId3">
            <a:lum/>
            <a:alphaModFix/>
          </a:blip>
          <a:srcRect/>
          <a:stretch>
            <a:fillRect/>
          </a:stretch>
        </p:blipFill>
        <p:spPr>
          <a:xfrm>
            <a:off x="360000" y="1530000"/>
            <a:ext cx="2833200" cy="5670000"/>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3600000" y="1530000"/>
            <a:ext cx="5040000" cy="3067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name="page80">
    <p:spTree>
      <p:nvGrpSpPr>
        <p:cNvPr id="1" name=""/>
        <p:cNvGrpSpPr/>
        <p:nvPr/>
      </p:nvGrpSpPr>
      <p:grpSpPr>
        <a:xfrm>
          <a:off x="0" y="0"/>
          <a:ext cx="0" cy="0"/>
          <a:chOff x="0" y="0"/>
          <a:chExt cx="0" cy="0"/>
        </a:xfrm>
      </p:grpSpPr>
      <p:sp>
        <p:nvSpPr>
          <p:cNvPr id="25" name="Slide Number Placeholder 1"/>
          <p:cNvSpPr>
            <a:spLocks noGrp="1"/>
          </p:cNvSpPr>
          <p:nvPr>
            <p:ph type="sldNum" sz="quarter" idx="10"/>
          </p:nvPr>
        </p:nvSpPr>
        <p:spPr/>
        <p:txBody>
          <a:bodyPr/>
          <a:lstStyle/>
          <a:p>
            <a:pPr lvl="0"/>
            <a:fld id="{B624F51D-0A7A-4BF9-9D2F-F0084FEA7E7D}" type="slidenum">
              <a:t>80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Comparisons</a:t>
            </a:r>
          </a:p>
        </p:txBody>
      </p:sp>
      <p:sp>
        <p:nvSpPr>
          <p:cNvPr id="3" name="TextBox 2"/>
          <p:cNvSpPr txBox="1"/>
          <p:nvPr/>
        </p:nvSpPr>
        <p:spPr>
          <a:xfrm>
            <a:off x="576000" y="223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487519" y="223200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5 &lt; 10</a:t>
            </a:r>
          </a:p>
        </p:txBody>
      </p:sp>
      <p:sp>
        <p:nvSpPr>
          <p:cNvPr id="5" name="TextBox 4"/>
          <p:cNvSpPr txBox="1"/>
          <p:nvPr/>
        </p:nvSpPr>
        <p:spPr>
          <a:xfrm>
            <a:off x="576000" y="277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True</a:t>
            </a:r>
          </a:p>
        </p:txBody>
      </p:sp>
      <p:sp>
        <p:nvSpPr>
          <p:cNvPr id="6" name="TextBox 5"/>
          <p:cNvSpPr txBox="1"/>
          <p:nvPr/>
        </p:nvSpPr>
        <p:spPr>
          <a:xfrm>
            <a:off x="576000" y="439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7" name="TextBox 6"/>
          <p:cNvSpPr txBox="1"/>
          <p:nvPr/>
        </p:nvSpPr>
        <p:spPr>
          <a:xfrm>
            <a:off x="1487519" y="439200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5 &gt; 10</a:t>
            </a:r>
          </a:p>
        </p:txBody>
      </p:sp>
      <p:sp>
        <p:nvSpPr>
          <p:cNvPr id="8" name="TextBox 7"/>
          <p:cNvSpPr txBox="1"/>
          <p:nvPr/>
        </p:nvSpPr>
        <p:spPr>
          <a:xfrm>
            <a:off x="576000" y="4932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False</a:t>
            </a:r>
          </a:p>
        </p:txBody>
      </p:sp>
      <p:sp>
        <p:nvSpPr>
          <p:cNvPr id="9" name="TextBox 8"/>
          <p:cNvSpPr txBox="1"/>
          <p:nvPr/>
        </p:nvSpPr>
        <p:spPr>
          <a:xfrm>
            <a:off x="4896000" y="2232000"/>
            <a:ext cx="27334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Asking the question</a:t>
            </a:r>
          </a:p>
        </p:txBody>
      </p:sp>
      <p:sp>
        <p:nvSpPr>
          <p:cNvPr id="10" name="TextBox 9"/>
          <p:cNvSpPr txBox="1"/>
          <p:nvPr/>
        </p:nvSpPr>
        <p:spPr>
          <a:xfrm>
            <a:off x="4896000" y="4392360"/>
            <a:ext cx="27334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Asking the question</a:t>
            </a:r>
          </a:p>
        </p:txBody>
      </p:sp>
      <p:cxnSp>
        <p:nvCxnSpPr>
          <p:cNvPr id="11" name="Straight Arrow Connector 10"/>
          <p:cNvCxnSpPr/>
          <p:nvPr/>
        </p:nvCxnSpPr>
        <p:spPr>
          <a:xfrm flipH="1">
            <a:off x="2840400" y="2437920"/>
            <a:ext cx="2055600" cy="3240"/>
          </a:xfrm>
          <a:prstGeom prst="straightConnector1">
            <a:avLst/>
          </a:prstGeom>
          <a:noFill/>
          <a:ln w="18000">
            <a:solidFill>
              <a:srgbClr val="00FFFF"/>
            </a:solidFill>
            <a:prstDash val="solid"/>
            <a:tailEnd type="arrow"/>
          </a:ln>
        </p:spPr>
      </p:cxnSp>
      <p:cxnSp>
        <p:nvCxnSpPr>
          <p:cNvPr id="12" name="Straight Arrow Connector 11"/>
          <p:cNvCxnSpPr>
            <a:stCxn id="18" idx="1"/>
            <a:endCxn id="5" idx="3"/>
          </p:cNvCxnSpPr>
          <p:nvPr/>
        </p:nvCxnSpPr>
        <p:spPr>
          <a:xfrm flipH="1" flipV="1">
            <a:off x="1563120" y="2981160"/>
            <a:ext cx="3332880" cy="23040"/>
          </a:xfrm>
          <a:prstGeom prst="straightConnector1">
            <a:avLst/>
          </a:prstGeom>
          <a:noFill/>
          <a:ln w="18000">
            <a:solidFill>
              <a:srgbClr val="00FFFF"/>
            </a:solidFill>
            <a:prstDash val="solid"/>
            <a:tailEnd type="arrow"/>
          </a:ln>
        </p:spPr>
      </p:cxnSp>
      <p:cxnSp>
        <p:nvCxnSpPr>
          <p:cNvPr id="13" name="Straight Arrow Connector 12"/>
          <p:cNvCxnSpPr>
            <a:stCxn id="10" idx="1"/>
            <a:endCxn id="7" idx="3"/>
          </p:cNvCxnSpPr>
          <p:nvPr/>
        </p:nvCxnSpPr>
        <p:spPr>
          <a:xfrm flipH="1">
            <a:off x="2840399" y="4598460"/>
            <a:ext cx="2055601" cy="2700"/>
          </a:xfrm>
          <a:prstGeom prst="straightConnector1">
            <a:avLst/>
          </a:prstGeom>
          <a:noFill/>
          <a:ln w="18000">
            <a:solidFill>
              <a:srgbClr val="00FFFF"/>
            </a:solidFill>
            <a:prstDash val="solid"/>
            <a:tailEnd type="arrow"/>
          </a:ln>
        </p:spPr>
      </p:cxnSp>
      <p:cxnSp>
        <p:nvCxnSpPr>
          <p:cNvPr id="14" name="Straight Arrow Connector 13"/>
          <p:cNvCxnSpPr>
            <a:stCxn id="24" idx="1"/>
          </p:cNvCxnSpPr>
          <p:nvPr/>
        </p:nvCxnSpPr>
        <p:spPr>
          <a:xfrm flipH="1" flipV="1">
            <a:off x="1746000" y="5141160"/>
            <a:ext cx="3150000" cy="10800"/>
          </a:xfrm>
          <a:prstGeom prst="straightConnector1">
            <a:avLst/>
          </a:prstGeom>
          <a:noFill/>
          <a:ln w="18000">
            <a:solidFill>
              <a:srgbClr val="00FFFF"/>
            </a:solidFill>
            <a:prstDash val="solid"/>
            <a:tailEnd type="arrow"/>
          </a:ln>
        </p:spPr>
      </p:cxnSp>
      <p:sp>
        <p:nvSpPr>
          <p:cNvPr id="15" name="TextBox 14"/>
          <p:cNvSpPr txBox="1"/>
          <p:nvPr/>
        </p:nvSpPr>
        <p:spPr>
          <a:xfrm>
            <a:off x="4896000" y="4680720"/>
            <a:ext cx="695879" cy="942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6000" b="0" i="0" u="none" strike="noStrike" kern="1200">
                <a:ln>
                  <a:noFill/>
                </a:ln>
                <a:solidFill>
                  <a:srgbClr val="800000"/>
                </a:solidFill>
                <a:latin typeface="Liberation Sans" pitchFamily="18"/>
                <a:ea typeface="WenQuanYi Micro Hei" pitchFamily="2"/>
                <a:cs typeface="Lohit Devanagari" pitchFamily="2"/>
              </a:rPr>
              <a:t>✘</a:t>
            </a:r>
          </a:p>
        </p:txBody>
      </p:sp>
      <p:sp>
        <p:nvSpPr>
          <p:cNvPr id="16" name="TextBox 15"/>
          <p:cNvSpPr txBox="1"/>
          <p:nvPr/>
        </p:nvSpPr>
        <p:spPr>
          <a:xfrm>
            <a:off x="4896000" y="4680720"/>
            <a:ext cx="695879" cy="942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6000" b="0" i="0" u="none" strike="noStrike" kern="1200">
                <a:ln>
                  <a:noFill/>
                </a:ln>
                <a:solidFill>
                  <a:srgbClr val="800000"/>
                </a:solidFill>
                <a:latin typeface="Liberation Sans" pitchFamily="18"/>
                <a:ea typeface="WenQuanYi Micro Hei" pitchFamily="2"/>
                <a:cs typeface="Lohit Devanagari" pitchFamily="2"/>
              </a:rPr>
              <a:t>✘</a:t>
            </a:r>
          </a:p>
        </p:txBody>
      </p:sp>
      <p:sp>
        <p:nvSpPr>
          <p:cNvPr id="17" name="TextBox 16"/>
          <p:cNvSpPr txBox="1"/>
          <p:nvPr/>
        </p:nvSpPr>
        <p:spPr>
          <a:xfrm>
            <a:off x="4896000" y="4680720"/>
            <a:ext cx="695879" cy="942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6000" b="0" i="0" u="none" strike="noStrike" kern="1200">
                <a:ln>
                  <a:noFill/>
                </a:ln>
                <a:solidFill>
                  <a:srgbClr val="800000"/>
                </a:solidFill>
                <a:latin typeface="Liberation Sans" pitchFamily="18"/>
                <a:ea typeface="WenQuanYi Micro Hei" pitchFamily="2"/>
                <a:cs typeface="Lohit Devanagari" pitchFamily="2"/>
              </a:rPr>
              <a:t>✘</a:t>
            </a:r>
          </a:p>
        </p:txBody>
      </p:sp>
      <p:sp>
        <p:nvSpPr>
          <p:cNvPr id="18" name="TextBox 17"/>
          <p:cNvSpPr txBox="1"/>
          <p:nvPr/>
        </p:nvSpPr>
        <p:spPr>
          <a:xfrm>
            <a:off x="4896000" y="2448360"/>
            <a:ext cx="955080" cy="11116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7200" b="0" i="0" u="none" strike="noStrike" kern="1200">
                <a:ln>
                  <a:noFill/>
                </a:ln>
                <a:solidFill>
                  <a:srgbClr val="008000"/>
                </a:solidFill>
                <a:latin typeface="Liberation Sans" pitchFamily="18"/>
                <a:ea typeface="WenQuanYi Micro Hei" pitchFamily="2"/>
                <a:cs typeface="Lohit Devanagari" pitchFamily="2"/>
              </a:rPr>
              <a:t>✔</a:t>
            </a:r>
          </a:p>
        </p:txBody>
      </p:sp>
      <p:sp>
        <p:nvSpPr>
          <p:cNvPr id="19" name="TextBox 18"/>
          <p:cNvSpPr txBox="1"/>
          <p:nvPr/>
        </p:nvSpPr>
        <p:spPr>
          <a:xfrm>
            <a:off x="4896000" y="4680720"/>
            <a:ext cx="695879" cy="942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6000" b="0" i="0" u="none" strike="noStrike" kern="1200">
                <a:ln>
                  <a:noFill/>
                </a:ln>
                <a:solidFill>
                  <a:srgbClr val="800000"/>
                </a:solidFill>
                <a:latin typeface="Liberation Sans" pitchFamily="18"/>
                <a:ea typeface="WenQuanYi Micro Hei" pitchFamily="2"/>
                <a:cs typeface="Lohit Devanagari" pitchFamily="2"/>
              </a:rPr>
              <a:t>✘</a:t>
            </a:r>
          </a:p>
        </p:txBody>
      </p:sp>
      <p:sp>
        <p:nvSpPr>
          <p:cNvPr id="20" name="TextBox 19"/>
          <p:cNvSpPr txBox="1"/>
          <p:nvPr/>
        </p:nvSpPr>
        <p:spPr>
          <a:xfrm>
            <a:off x="4896000" y="4680720"/>
            <a:ext cx="695879" cy="942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6000" b="0" i="0" u="none" strike="noStrike" kern="1200">
                <a:ln>
                  <a:noFill/>
                </a:ln>
                <a:solidFill>
                  <a:srgbClr val="800000"/>
                </a:solidFill>
                <a:latin typeface="Liberation Sans" pitchFamily="18"/>
                <a:ea typeface="WenQuanYi Micro Hei" pitchFamily="2"/>
                <a:cs typeface="Lohit Devanagari" pitchFamily="2"/>
              </a:rPr>
              <a:t>✘</a:t>
            </a:r>
          </a:p>
        </p:txBody>
      </p:sp>
      <p:sp>
        <p:nvSpPr>
          <p:cNvPr id="21" name="TextBox 20"/>
          <p:cNvSpPr txBox="1"/>
          <p:nvPr/>
        </p:nvSpPr>
        <p:spPr>
          <a:xfrm>
            <a:off x="4896000" y="4680720"/>
            <a:ext cx="695879" cy="942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6000" b="0" i="0" u="none" strike="noStrike" kern="1200">
                <a:ln>
                  <a:noFill/>
                </a:ln>
                <a:solidFill>
                  <a:srgbClr val="800000"/>
                </a:solidFill>
                <a:latin typeface="Liberation Sans" pitchFamily="18"/>
                <a:ea typeface="WenQuanYi Micro Hei" pitchFamily="2"/>
                <a:cs typeface="Lohit Devanagari" pitchFamily="2"/>
              </a:rPr>
              <a:t>✘</a:t>
            </a:r>
          </a:p>
        </p:txBody>
      </p:sp>
      <p:sp>
        <p:nvSpPr>
          <p:cNvPr id="22" name="TextBox 21"/>
          <p:cNvSpPr txBox="1"/>
          <p:nvPr/>
        </p:nvSpPr>
        <p:spPr>
          <a:xfrm>
            <a:off x="4896000" y="4680720"/>
            <a:ext cx="695879" cy="942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6000" b="0" i="0" u="none" strike="noStrike" kern="1200">
                <a:ln>
                  <a:noFill/>
                </a:ln>
                <a:solidFill>
                  <a:srgbClr val="800000"/>
                </a:solidFill>
                <a:latin typeface="Liberation Sans" pitchFamily="18"/>
                <a:ea typeface="WenQuanYi Micro Hei" pitchFamily="2"/>
                <a:cs typeface="Lohit Devanagari" pitchFamily="2"/>
              </a:rPr>
              <a:t>✘</a:t>
            </a:r>
          </a:p>
        </p:txBody>
      </p:sp>
      <p:sp>
        <p:nvSpPr>
          <p:cNvPr id="23" name="TextBox 22"/>
          <p:cNvSpPr txBox="1"/>
          <p:nvPr/>
        </p:nvSpPr>
        <p:spPr>
          <a:xfrm>
            <a:off x="4896000" y="4680720"/>
            <a:ext cx="695879" cy="942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6000" b="0" i="0" u="none" strike="noStrike" kern="1200">
                <a:ln>
                  <a:noFill/>
                </a:ln>
                <a:solidFill>
                  <a:srgbClr val="800000"/>
                </a:solidFill>
                <a:latin typeface="Liberation Sans" pitchFamily="18"/>
                <a:ea typeface="WenQuanYi Micro Hei" pitchFamily="2"/>
                <a:cs typeface="Lohit Devanagari" pitchFamily="2"/>
              </a:rPr>
              <a:t>✘</a:t>
            </a:r>
          </a:p>
        </p:txBody>
      </p:sp>
      <p:sp>
        <p:nvSpPr>
          <p:cNvPr id="24" name="TextBox 23"/>
          <p:cNvSpPr txBox="1"/>
          <p:nvPr/>
        </p:nvSpPr>
        <p:spPr>
          <a:xfrm>
            <a:off x="4896000" y="4680720"/>
            <a:ext cx="695879" cy="942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6000" b="0" i="0" u="none" strike="noStrike" kern="1200">
                <a:ln>
                  <a:noFill/>
                </a:ln>
                <a:solidFill>
                  <a:srgbClr val="800000"/>
                </a:solidFill>
                <a:latin typeface="Liberation Sans" pitchFamily="18"/>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name="page81">
    <p:spTree>
      <p:nvGrpSpPr>
        <p:cNvPr id="1" name=""/>
        <p:cNvGrpSpPr/>
        <p:nvPr/>
      </p:nvGrpSpPr>
      <p:grpSpPr>
        <a:xfrm>
          <a:off x="0" y="0"/>
          <a:ext cx="0" cy="0"/>
          <a:chOff x="0" y="0"/>
          <a:chExt cx="0" cy="0"/>
        </a:xfrm>
      </p:grpSpPr>
      <p:sp>
        <p:nvSpPr>
          <p:cNvPr id="28" name="Slide Number Placeholder 1"/>
          <p:cNvSpPr>
            <a:spLocks noGrp="1"/>
          </p:cNvSpPr>
          <p:nvPr>
            <p:ph type="sldNum" sz="quarter" idx="10"/>
          </p:nvPr>
        </p:nvSpPr>
        <p:spPr/>
        <p:txBody>
          <a:bodyPr/>
          <a:lstStyle/>
          <a:p>
            <a:pPr lvl="0"/>
            <a:fld id="{8D96A851-6878-4567-9DFC-DC0F93A55ED0}" type="slidenum">
              <a:t>81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True &amp; False</a:t>
            </a:r>
          </a:p>
        </p:txBody>
      </p:sp>
      <p:sp>
        <p:nvSpPr>
          <p:cNvPr id="3" name="TextBox 2"/>
          <p:cNvSpPr txBox="1"/>
          <p:nvPr/>
        </p:nvSpPr>
        <p:spPr>
          <a:xfrm>
            <a:off x="576000" y="187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487519" y="187200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type(True)</a:t>
            </a:r>
          </a:p>
        </p:txBody>
      </p:sp>
      <p:sp>
        <p:nvSpPr>
          <p:cNvPr id="5" name="TextBox 4"/>
          <p:cNvSpPr txBox="1"/>
          <p:nvPr/>
        </p:nvSpPr>
        <p:spPr>
          <a:xfrm>
            <a:off x="576000" y="241200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&lt;class 'bool'&gt;</a:t>
            </a:r>
          </a:p>
        </p:txBody>
      </p:sp>
      <p:sp>
        <p:nvSpPr>
          <p:cNvPr id="6" name="TextBox 5"/>
          <p:cNvSpPr txBox="1"/>
          <p:nvPr/>
        </p:nvSpPr>
        <p:spPr>
          <a:xfrm>
            <a:off x="5976000" y="2412000"/>
            <a:ext cx="15480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“Booleans”</a:t>
            </a:r>
          </a:p>
        </p:txBody>
      </p:sp>
      <p:cxnSp>
        <p:nvCxnSpPr>
          <p:cNvPr id="7" name="Straight Arrow Connector 6"/>
          <p:cNvCxnSpPr>
            <a:endCxn id="5" idx="3"/>
          </p:cNvCxnSpPr>
          <p:nvPr/>
        </p:nvCxnSpPr>
        <p:spPr>
          <a:xfrm flipH="1">
            <a:off x="3393360" y="2617920"/>
            <a:ext cx="2582640" cy="3240"/>
          </a:xfrm>
          <a:prstGeom prst="straightConnector1">
            <a:avLst/>
          </a:prstGeom>
          <a:noFill/>
          <a:ln w="18000">
            <a:solidFill>
              <a:srgbClr val="00FFFF"/>
            </a:solidFill>
            <a:prstDash val="solid"/>
            <a:tailEnd type="arrow"/>
          </a:ln>
        </p:spPr>
      </p:cxnSp>
      <p:sp>
        <p:nvSpPr>
          <p:cNvPr id="8" name="TextBox 7"/>
          <p:cNvSpPr txBox="1"/>
          <p:nvPr/>
        </p:nvSpPr>
        <p:spPr>
          <a:xfrm>
            <a:off x="576000" y="3491999"/>
            <a:ext cx="411120" cy="7534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Sans" pitchFamily="18"/>
                <a:ea typeface="WenQuanYi Micro Hei" pitchFamily="2"/>
                <a:cs typeface="Lohit Devanagari" pitchFamily="2"/>
              </a:rPr>
              <a:t>5</a:t>
            </a:r>
          </a:p>
        </p:txBody>
      </p:sp>
      <p:sp>
        <p:nvSpPr>
          <p:cNvPr id="9" name="TextBox 8"/>
          <p:cNvSpPr txBox="1"/>
          <p:nvPr/>
        </p:nvSpPr>
        <p:spPr>
          <a:xfrm>
            <a:off x="1947600" y="3492359"/>
            <a:ext cx="920159" cy="7534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Sans" pitchFamily="18"/>
                <a:ea typeface="WenQuanYi Micro Hei" pitchFamily="2"/>
                <a:cs typeface="Lohit Devanagari" pitchFamily="2"/>
              </a:rPr>
              <a:t>10</a:t>
            </a:r>
          </a:p>
        </p:txBody>
      </p:sp>
      <p:sp>
        <p:nvSpPr>
          <p:cNvPr id="10" name="TextBox 9"/>
          <p:cNvSpPr txBox="1"/>
          <p:nvPr/>
        </p:nvSpPr>
        <p:spPr>
          <a:xfrm>
            <a:off x="1252439" y="3492359"/>
            <a:ext cx="429480" cy="7534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Sans" pitchFamily="18"/>
                <a:ea typeface="WenQuanYi Micro Hei" pitchFamily="2"/>
                <a:cs typeface="Lohit Devanagari" pitchFamily="2"/>
              </a:rPr>
              <a:t>+</a:t>
            </a:r>
          </a:p>
        </p:txBody>
      </p:sp>
      <p:sp>
        <p:nvSpPr>
          <p:cNvPr id="11" name="TextBox 10"/>
          <p:cNvSpPr txBox="1"/>
          <p:nvPr/>
        </p:nvSpPr>
        <p:spPr>
          <a:xfrm>
            <a:off x="576000" y="6012000"/>
            <a:ext cx="411120" cy="7534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Sans" pitchFamily="18"/>
                <a:ea typeface="WenQuanYi Micro Hei" pitchFamily="2"/>
                <a:cs typeface="Lohit Devanagari" pitchFamily="2"/>
              </a:rPr>
              <a:t>5</a:t>
            </a:r>
          </a:p>
        </p:txBody>
      </p:sp>
      <p:sp>
        <p:nvSpPr>
          <p:cNvPr id="12" name="TextBox 11"/>
          <p:cNvSpPr txBox="1"/>
          <p:nvPr/>
        </p:nvSpPr>
        <p:spPr>
          <a:xfrm>
            <a:off x="1947600" y="6012360"/>
            <a:ext cx="920159" cy="7534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Sans" pitchFamily="18"/>
                <a:ea typeface="WenQuanYi Micro Hei" pitchFamily="2"/>
                <a:cs typeface="Lohit Devanagari" pitchFamily="2"/>
              </a:rPr>
              <a:t>10</a:t>
            </a:r>
          </a:p>
        </p:txBody>
      </p:sp>
      <p:sp>
        <p:nvSpPr>
          <p:cNvPr id="13" name="TextBox 12"/>
          <p:cNvSpPr txBox="1"/>
          <p:nvPr/>
        </p:nvSpPr>
        <p:spPr>
          <a:xfrm>
            <a:off x="1252439" y="6012360"/>
            <a:ext cx="429480" cy="7534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Sans" pitchFamily="18"/>
                <a:ea typeface="WenQuanYi Micro Hei" pitchFamily="2"/>
                <a:cs typeface="Lohit Devanagari" pitchFamily="2"/>
              </a:rPr>
              <a:t>&lt;</a:t>
            </a:r>
          </a:p>
        </p:txBody>
      </p:sp>
      <p:sp>
        <p:nvSpPr>
          <p:cNvPr id="14" name="TextBox 13"/>
          <p:cNvSpPr txBox="1"/>
          <p:nvPr/>
        </p:nvSpPr>
        <p:spPr>
          <a:xfrm>
            <a:off x="584640" y="4932000"/>
            <a:ext cx="3942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int</a:t>
            </a:r>
          </a:p>
        </p:txBody>
      </p:sp>
      <p:sp>
        <p:nvSpPr>
          <p:cNvPr id="15" name="TextBox 14"/>
          <p:cNvSpPr txBox="1"/>
          <p:nvPr/>
        </p:nvSpPr>
        <p:spPr>
          <a:xfrm>
            <a:off x="2210040" y="4932360"/>
            <a:ext cx="3942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int</a:t>
            </a:r>
          </a:p>
        </p:txBody>
      </p:sp>
      <p:cxnSp>
        <p:nvCxnSpPr>
          <p:cNvPr id="16" name="Straight Arrow Connector 15"/>
          <p:cNvCxnSpPr>
            <a:stCxn id="14" idx="0"/>
          </p:cNvCxnSpPr>
          <p:nvPr/>
        </p:nvCxnSpPr>
        <p:spPr>
          <a:xfrm flipV="1">
            <a:off x="781559" y="4245480"/>
            <a:ext cx="0" cy="686520"/>
          </a:xfrm>
          <a:prstGeom prst="straightConnector1">
            <a:avLst/>
          </a:prstGeom>
          <a:noFill/>
          <a:ln w="18000">
            <a:solidFill>
              <a:srgbClr val="00FFFF"/>
            </a:solidFill>
            <a:prstDash val="solid"/>
            <a:tailEnd type="arrow"/>
          </a:ln>
        </p:spPr>
      </p:cxnSp>
      <p:cxnSp>
        <p:nvCxnSpPr>
          <p:cNvPr id="17" name="Straight Arrow Connector 16"/>
          <p:cNvCxnSpPr>
            <a:stCxn id="14" idx="2"/>
            <a:endCxn id="11" idx="0"/>
          </p:cNvCxnSpPr>
          <p:nvPr/>
        </p:nvCxnSpPr>
        <p:spPr>
          <a:xfrm flipH="1">
            <a:off x="781560" y="5344200"/>
            <a:ext cx="180" cy="667800"/>
          </a:xfrm>
          <a:prstGeom prst="straightConnector1">
            <a:avLst/>
          </a:prstGeom>
          <a:noFill/>
          <a:ln w="18000">
            <a:solidFill>
              <a:srgbClr val="00FFFF"/>
            </a:solidFill>
            <a:prstDash val="solid"/>
            <a:tailEnd type="arrow"/>
          </a:ln>
        </p:spPr>
      </p:cxnSp>
      <p:cxnSp>
        <p:nvCxnSpPr>
          <p:cNvPr id="18" name="Straight Arrow Connector 17"/>
          <p:cNvCxnSpPr>
            <a:stCxn id="15" idx="0"/>
            <a:endCxn id="9" idx="2"/>
          </p:cNvCxnSpPr>
          <p:nvPr/>
        </p:nvCxnSpPr>
        <p:spPr>
          <a:xfrm flipV="1">
            <a:off x="2407140" y="4245839"/>
            <a:ext cx="540" cy="686521"/>
          </a:xfrm>
          <a:prstGeom prst="straightConnector1">
            <a:avLst/>
          </a:prstGeom>
          <a:noFill/>
          <a:ln w="18000">
            <a:solidFill>
              <a:srgbClr val="00FFFF"/>
            </a:solidFill>
            <a:prstDash val="solid"/>
            <a:tailEnd type="arrow"/>
          </a:ln>
        </p:spPr>
      </p:cxnSp>
      <p:cxnSp>
        <p:nvCxnSpPr>
          <p:cNvPr id="19" name="Straight Arrow Connector 18"/>
          <p:cNvCxnSpPr>
            <a:stCxn id="15" idx="2"/>
          </p:cNvCxnSpPr>
          <p:nvPr/>
        </p:nvCxnSpPr>
        <p:spPr>
          <a:xfrm>
            <a:off x="2406960" y="5344560"/>
            <a:ext cx="720" cy="667800"/>
          </a:xfrm>
          <a:prstGeom prst="straightConnector1">
            <a:avLst/>
          </a:prstGeom>
          <a:noFill/>
          <a:ln w="18000">
            <a:solidFill>
              <a:srgbClr val="00FFFF"/>
            </a:solidFill>
            <a:prstDash val="solid"/>
            <a:tailEnd type="arrow"/>
          </a:ln>
        </p:spPr>
      </p:cxnSp>
      <p:sp>
        <p:nvSpPr>
          <p:cNvPr id="20" name="TextBox 19"/>
          <p:cNvSpPr txBox="1"/>
          <p:nvPr/>
        </p:nvSpPr>
        <p:spPr>
          <a:xfrm>
            <a:off x="5907600" y="3492720"/>
            <a:ext cx="920159" cy="7534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Sans" pitchFamily="18"/>
                <a:ea typeface="WenQuanYi Micro Hei" pitchFamily="2"/>
                <a:cs typeface="Lohit Devanagari" pitchFamily="2"/>
              </a:rPr>
              <a:t>15</a:t>
            </a:r>
          </a:p>
        </p:txBody>
      </p:sp>
      <p:sp>
        <p:nvSpPr>
          <p:cNvPr id="21" name="TextBox 20"/>
          <p:cNvSpPr txBox="1"/>
          <p:nvPr/>
        </p:nvSpPr>
        <p:spPr>
          <a:xfrm>
            <a:off x="5907600" y="6012719"/>
            <a:ext cx="1473119" cy="7534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Sans" pitchFamily="18"/>
                <a:ea typeface="WenQuanYi Micro Hei" pitchFamily="2"/>
                <a:cs typeface="Lohit Devanagari" pitchFamily="2"/>
              </a:rPr>
              <a:t>True</a:t>
            </a:r>
          </a:p>
        </p:txBody>
      </p:sp>
      <p:cxnSp>
        <p:nvCxnSpPr>
          <p:cNvPr id="22" name="Straight Arrow Connector 21"/>
          <p:cNvCxnSpPr>
            <a:stCxn id="9" idx="3"/>
          </p:cNvCxnSpPr>
          <p:nvPr/>
        </p:nvCxnSpPr>
        <p:spPr>
          <a:xfrm>
            <a:off x="2867760" y="3868919"/>
            <a:ext cx="3039840" cy="360"/>
          </a:xfrm>
          <a:prstGeom prst="straightConnector1">
            <a:avLst/>
          </a:prstGeom>
          <a:noFill/>
          <a:ln w="18000">
            <a:solidFill>
              <a:srgbClr val="800080"/>
            </a:solidFill>
            <a:prstDash val="solid"/>
            <a:tailEnd type="arrow"/>
          </a:ln>
        </p:spPr>
      </p:cxnSp>
      <p:cxnSp>
        <p:nvCxnSpPr>
          <p:cNvPr id="23" name="Straight Arrow Connector 22"/>
          <p:cNvCxnSpPr>
            <a:stCxn id="12" idx="3"/>
          </p:cNvCxnSpPr>
          <p:nvPr/>
        </p:nvCxnSpPr>
        <p:spPr>
          <a:xfrm>
            <a:off x="2867760" y="6388920"/>
            <a:ext cx="3039840" cy="359"/>
          </a:xfrm>
          <a:prstGeom prst="straightConnector1">
            <a:avLst/>
          </a:prstGeom>
          <a:noFill/>
          <a:ln w="18000">
            <a:solidFill>
              <a:srgbClr val="800080"/>
            </a:solidFill>
            <a:prstDash val="solid"/>
            <a:tailEnd type="arrow"/>
          </a:ln>
        </p:spPr>
      </p:cxnSp>
      <p:sp>
        <p:nvSpPr>
          <p:cNvPr id="24" name="TextBox 23"/>
          <p:cNvSpPr txBox="1"/>
          <p:nvPr/>
        </p:nvSpPr>
        <p:spPr>
          <a:xfrm>
            <a:off x="8330400" y="3663360"/>
            <a:ext cx="3942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int</a:t>
            </a:r>
          </a:p>
        </p:txBody>
      </p:sp>
      <p:sp>
        <p:nvSpPr>
          <p:cNvPr id="25" name="TextBox 24"/>
          <p:cNvSpPr txBox="1"/>
          <p:nvPr/>
        </p:nvSpPr>
        <p:spPr>
          <a:xfrm>
            <a:off x="8330760" y="6183720"/>
            <a:ext cx="6487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bool</a:t>
            </a:r>
          </a:p>
        </p:txBody>
      </p:sp>
      <p:cxnSp>
        <p:nvCxnSpPr>
          <p:cNvPr id="26" name="Straight Arrow Connector 25"/>
          <p:cNvCxnSpPr>
            <a:stCxn id="24" idx="1"/>
          </p:cNvCxnSpPr>
          <p:nvPr/>
        </p:nvCxnSpPr>
        <p:spPr>
          <a:xfrm flipH="1">
            <a:off x="6827759" y="3869279"/>
            <a:ext cx="1502641" cy="0"/>
          </a:xfrm>
          <a:prstGeom prst="straightConnector1">
            <a:avLst/>
          </a:prstGeom>
          <a:noFill/>
          <a:ln w="18000">
            <a:solidFill>
              <a:srgbClr val="00FFFF"/>
            </a:solidFill>
            <a:prstDash val="solid"/>
            <a:tailEnd type="arrow"/>
          </a:ln>
        </p:spPr>
      </p:cxnSp>
      <p:cxnSp>
        <p:nvCxnSpPr>
          <p:cNvPr id="27" name="Straight Arrow Connector 26"/>
          <p:cNvCxnSpPr>
            <a:stCxn id="25" idx="1"/>
          </p:cNvCxnSpPr>
          <p:nvPr/>
        </p:nvCxnSpPr>
        <p:spPr>
          <a:xfrm flipH="1" flipV="1">
            <a:off x="7380720" y="6389279"/>
            <a:ext cx="950040" cy="361"/>
          </a:xfrm>
          <a:prstGeom prst="straightConnector1">
            <a:avLst/>
          </a:prstGeom>
          <a:noFill/>
          <a:ln w="18000">
            <a:solidFill>
              <a:srgbClr val="00FFFF"/>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name="page82">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pPr lvl="0"/>
            <a:fld id="{ED23F977-ACC9-496A-851F-E7152CEF429B}" type="slidenum">
              <a:t>82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True &amp; False</a:t>
            </a:r>
          </a:p>
        </p:txBody>
      </p:sp>
      <p:grpSp>
        <p:nvGrpSpPr>
          <p:cNvPr id="3" name="Group 2"/>
          <p:cNvGrpSpPr/>
          <p:nvPr/>
        </p:nvGrpSpPr>
        <p:grpSpPr>
          <a:xfrm>
            <a:off x="720000" y="2670120"/>
            <a:ext cx="1836360" cy="864000"/>
            <a:chOff x="720000" y="2670120"/>
            <a:chExt cx="1836360" cy="864000"/>
          </a:xfrm>
        </p:grpSpPr>
        <p:sp>
          <p:nvSpPr>
            <p:cNvPr id="4" name="Freeform 3"/>
            <p:cNvSpPr/>
            <p:nvPr/>
          </p:nvSpPr>
          <p:spPr>
            <a:xfrm>
              <a:off x="720000" y="2670120"/>
              <a:ext cx="183636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bool</a:t>
              </a:r>
            </a:p>
          </p:txBody>
        </p:sp>
        <p:sp>
          <p:nvSpPr>
            <p:cNvPr id="5" name="Freeform 4"/>
            <p:cNvSpPr/>
            <p:nvPr/>
          </p:nvSpPr>
          <p:spPr>
            <a:xfrm>
              <a:off x="1853640" y="2813760"/>
              <a:ext cx="4863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r" rtl="0" hangingPunct="0">
                <a:lnSpc>
                  <a:spcPct val="100000"/>
                </a:lnSpc>
                <a:spcBef>
                  <a:spcPts val="0"/>
                </a:spcBef>
                <a:spcAft>
                  <a:spcPts val="0"/>
                </a:spcAft>
                <a:buNone/>
                <a:tabLst/>
              </a:pPr>
              <a:r>
                <a:rPr lang="zh-CN" sz="3200" b="0" i="0" u="none" strike="noStrike" kern="1200">
                  <a:ln>
                    <a:noFill/>
                  </a:ln>
                  <a:solidFill>
                    <a:srgbClr val="008000"/>
                  </a:solidFill>
                  <a:latin typeface="Liberation Mono" pitchFamily="49"/>
                  <a:ea typeface="WenQuanYi Micro Hei" pitchFamily="2"/>
                  <a:cs typeface="Lohit Devanagari" pitchFamily="2"/>
                </a:rPr>
                <a:t>✓</a:t>
              </a:r>
            </a:p>
          </p:txBody>
        </p:sp>
      </p:grpSp>
      <p:grpSp>
        <p:nvGrpSpPr>
          <p:cNvPr id="6" name="Group 5"/>
          <p:cNvGrpSpPr/>
          <p:nvPr/>
        </p:nvGrpSpPr>
        <p:grpSpPr>
          <a:xfrm>
            <a:off x="719640" y="3749760"/>
            <a:ext cx="1836360" cy="864000"/>
            <a:chOff x="719640" y="3749760"/>
            <a:chExt cx="1836360" cy="864000"/>
          </a:xfrm>
        </p:grpSpPr>
        <p:sp>
          <p:nvSpPr>
            <p:cNvPr id="7" name="Freeform 6"/>
            <p:cNvSpPr/>
            <p:nvPr/>
          </p:nvSpPr>
          <p:spPr>
            <a:xfrm>
              <a:off x="719640" y="3749760"/>
              <a:ext cx="183636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bool</a:t>
              </a:r>
            </a:p>
          </p:txBody>
        </p:sp>
        <p:sp>
          <p:nvSpPr>
            <p:cNvPr id="8" name="Freeform 7"/>
            <p:cNvSpPr/>
            <p:nvPr/>
          </p:nvSpPr>
          <p:spPr>
            <a:xfrm>
              <a:off x="1853280" y="3893400"/>
              <a:ext cx="4863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r" rtl="0" hangingPunct="0">
                <a:lnSpc>
                  <a:spcPct val="100000"/>
                </a:lnSpc>
                <a:spcBef>
                  <a:spcPts val="0"/>
                </a:spcBef>
                <a:spcAft>
                  <a:spcPts val="0"/>
                </a:spcAft>
                <a:buNone/>
                <a:tabLst/>
              </a:pPr>
              <a:r>
                <a:rPr lang="zh-CN" sz="3200" b="0" i="0" u="none" strike="noStrike" kern="1200">
                  <a:ln>
                    <a:noFill/>
                  </a:ln>
                  <a:solidFill>
                    <a:srgbClr val="800000"/>
                  </a:solidFill>
                  <a:latin typeface="Liberation Mono" pitchFamily="49"/>
                  <a:ea typeface="WenQuanYi Micro Hei" pitchFamily="2"/>
                  <a:cs typeface="Lohit Devanagari" pitchFamily="2"/>
                </a:rPr>
                <a:t>✗</a:t>
              </a:r>
            </a:p>
          </p:txBody>
        </p:sp>
      </p:grpSp>
      <p:sp>
        <p:nvSpPr>
          <p:cNvPr id="9" name="TextBox 8"/>
          <p:cNvSpPr txBox="1"/>
          <p:nvPr/>
        </p:nvSpPr>
        <p:spPr>
          <a:xfrm>
            <a:off x="2916359" y="289296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True</a:t>
            </a:r>
          </a:p>
        </p:txBody>
      </p:sp>
      <p:sp>
        <p:nvSpPr>
          <p:cNvPr id="10" name="TextBox 9"/>
          <p:cNvSpPr txBox="1"/>
          <p:nvPr/>
        </p:nvSpPr>
        <p:spPr>
          <a:xfrm>
            <a:off x="2916359" y="39726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False</a:t>
            </a:r>
          </a:p>
        </p:txBody>
      </p:sp>
      <p:sp>
        <p:nvSpPr>
          <p:cNvPr id="11" name="Freeform 10"/>
          <p:cNvSpPr/>
          <p:nvPr/>
        </p:nvSpPr>
        <p:spPr>
          <a:xfrm>
            <a:off x="4054680" y="2483640"/>
            <a:ext cx="476280" cy="231660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18000">
            <a:solidFill>
              <a:srgbClr val="00FFFF"/>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Liberation Sans" pitchFamily="18"/>
              <a:ea typeface="WenQuanYi Micro Hei" pitchFamily="2"/>
              <a:cs typeface="Lohit Devanagari" pitchFamily="2"/>
            </a:endParaRPr>
          </a:p>
        </p:txBody>
      </p:sp>
      <p:sp>
        <p:nvSpPr>
          <p:cNvPr id="12" name="TextBox 11"/>
          <p:cNvSpPr txBox="1"/>
          <p:nvPr/>
        </p:nvSpPr>
        <p:spPr>
          <a:xfrm>
            <a:off x="4865400" y="3435839"/>
            <a:ext cx="22244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Only two values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name="page83">
    <p:spTree>
      <p:nvGrpSpPr>
        <p:cNvPr id="1" name=""/>
        <p:cNvGrpSpPr/>
        <p:nvPr/>
      </p:nvGrpSpPr>
      <p:grpSpPr>
        <a:xfrm>
          <a:off x="0" y="0"/>
          <a:ext cx="0" cy="0"/>
          <a:chOff x="0" y="0"/>
          <a:chExt cx="0" cy="0"/>
        </a:xfrm>
      </p:grpSpPr>
      <p:sp>
        <p:nvSpPr>
          <p:cNvPr id="18" name="Slide Number Placeholder 1"/>
          <p:cNvSpPr>
            <a:spLocks noGrp="1"/>
          </p:cNvSpPr>
          <p:nvPr>
            <p:ph type="sldNum" sz="quarter" idx="10"/>
          </p:nvPr>
        </p:nvSpPr>
        <p:spPr/>
        <p:txBody>
          <a:bodyPr/>
          <a:lstStyle/>
          <a:p>
            <a:pPr lvl="0"/>
            <a:fld id="{B4966E53-DD7C-4493-94A6-7C55BBF6391F}" type="slidenum">
              <a:t>83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Six comparisons</a:t>
            </a:r>
          </a:p>
        </p:txBody>
      </p:sp>
      <p:sp>
        <p:nvSpPr>
          <p:cNvPr id="3" name="TextBox 2"/>
          <p:cNvSpPr txBox="1"/>
          <p:nvPr/>
        </p:nvSpPr>
        <p:spPr>
          <a:xfrm>
            <a:off x="1296000" y="1872000"/>
            <a:ext cx="9032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Maths</a:t>
            </a:r>
          </a:p>
        </p:txBody>
      </p:sp>
      <p:sp>
        <p:nvSpPr>
          <p:cNvPr id="4" name="TextBox 3"/>
          <p:cNvSpPr txBox="1"/>
          <p:nvPr/>
        </p:nvSpPr>
        <p:spPr>
          <a:xfrm>
            <a:off x="1442160" y="2592360"/>
            <a:ext cx="330120" cy="5781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solidFill>
                  <a:srgbClr val="000080"/>
                </a:solidFill>
                <a:latin typeface="Liberation Serif" pitchFamily="18"/>
                <a:ea typeface="WenQuanYi Micro Hei" pitchFamily="2"/>
                <a:cs typeface="Lohit Devanagari" pitchFamily="2"/>
              </a:rPr>
              <a:t>=</a:t>
            </a:r>
          </a:p>
        </p:txBody>
      </p:sp>
      <p:sp>
        <p:nvSpPr>
          <p:cNvPr id="5" name="TextBox 4"/>
          <p:cNvSpPr txBox="1"/>
          <p:nvPr/>
        </p:nvSpPr>
        <p:spPr>
          <a:xfrm>
            <a:off x="1442160" y="3312720"/>
            <a:ext cx="324360" cy="5781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solidFill>
                  <a:srgbClr val="000080"/>
                </a:solidFill>
                <a:latin typeface="Liberation Serif" pitchFamily="18"/>
                <a:ea typeface="Liberation Sans" pitchFamily="34"/>
                <a:cs typeface="Liberation Sans" pitchFamily="34"/>
              </a:rPr>
              <a:t>≠</a:t>
            </a:r>
          </a:p>
        </p:txBody>
      </p:sp>
      <p:sp>
        <p:nvSpPr>
          <p:cNvPr id="6" name="TextBox 5"/>
          <p:cNvSpPr txBox="1"/>
          <p:nvPr/>
        </p:nvSpPr>
        <p:spPr>
          <a:xfrm>
            <a:off x="1442160" y="4033080"/>
            <a:ext cx="330120" cy="5781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solidFill>
                  <a:srgbClr val="000080"/>
                </a:solidFill>
                <a:latin typeface="Liberation Serif" pitchFamily="18"/>
                <a:ea typeface="WenQuanYi Micro Hei" pitchFamily="2"/>
                <a:cs typeface="Lohit Devanagari" pitchFamily="2"/>
              </a:rPr>
              <a:t>&lt;</a:t>
            </a:r>
          </a:p>
        </p:txBody>
      </p:sp>
      <p:sp>
        <p:nvSpPr>
          <p:cNvPr id="7" name="TextBox 6"/>
          <p:cNvSpPr txBox="1"/>
          <p:nvPr/>
        </p:nvSpPr>
        <p:spPr>
          <a:xfrm>
            <a:off x="1442160" y="4753440"/>
            <a:ext cx="330120" cy="5781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solidFill>
                  <a:srgbClr val="000080"/>
                </a:solidFill>
                <a:latin typeface="Liberation Serif" pitchFamily="18"/>
                <a:ea typeface="WenQuanYi Micro Hei" pitchFamily="2"/>
                <a:cs typeface="Lohit Devanagari" pitchFamily="2"/>
              </a:rPr>
              <a:t>&gt;</a:t>
            </a:r>
          </a:p>
        </p:txBody>
      </p:sp>
      <p:sp>
        <p:nvSpPr>
          <p:cNvPr id="8" name="TextBox 7"/>
          <p:cNvSpPr txBox="1"/>
          <p:nvPr/>
        </p:nvSpPr>
        <p:spPr>
          <a:xfrm>
            <a:off x="1442160" y="5473800"/>
            <a:ext cx="324360" cy="5781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solidFill>
                  <a:srgbClr val="000080"/>
                </a:solidFill>
                <a:latin typeface="Liberation Serif" pitchFamily="18"/>
                <a:ea typeface="Liberation Sans" pitchFamily="34"/>
                <a:cs typeface="Liberation Sans" pitchFamily="34"/>
              </a:rPr>
              <a:t>≤</a:t>
            </a:r>
          </a:p>
        </p:txBody>
      </p:sp>
      <p:sp>
        <p:nvSpPr>
          <p:cNvPr id="9" name="TextBox 8"/>
          <p:cNvSpPr txBox="1"/>
          <p:nvPr/>
        </p:nvSpPr>
        <p:spPr>
          <a:xfrm>
            <a:off x="1442160" y="6194160"/>
            <a:ext cx="324360" cy="57816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solidFill>
                  <a:srgbClr val="000080"/>
                </a:solidFill>
                <a:latin typeface="Liberation Serif" pitchFamily="18"/>
                <a:ea typeface="Liberation Sans" pitchFamily="34"/>
                <a:cs typeface="Liberation Sans" pitchFamily="34"/>
              </a:rPr>
              <a:t>≥</a:t>
            </a:r>
          </a:p>
        </p:txBody>
      </p:sp>
      <p:sp>
        <p:nvSpPr>
          <p:cNvPr id="10" name="TextBox 9"/>
          <p:cNvSpPr txBox="1"/>
          <p:nvPr/>
        </p:nvSpPr>
        <p:spPr>
          <a:xfrm>
            <a:off x="4176359" y="1872360"/>
            <a:ext cx="102203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Python</a:t>
            </a:r>
          </a:p>
        </p:txBody>
      </p:sp>
      <p:sp>
        <p:nvSpPr>
          <p:cNvPr id="11" name="TextBox 10"/>
          <p:cNvSpPr txBox="1"/>
          <p:nvPr/>
        </p:nvSpPr>
        <p:spPr>
          <a:xfrm>
            <a:off x="4201200" y="2592720"/>
            <a:ext cx="621360" cy="5904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solidFill>
                  <a:srgbClr val="000080"/>
                </a:solidFill>
                <a:latin typeface="Liberation Mono" pitchFamily="49"/>
                <a:ea typeface="WenQuanYi Micro Hei" pitchFamily="2"/>
                <a:cs typeface="Lohit Devanagari" pitchFamily="2"/>
              </a:rPr>
              <a:t>==</a:t>
            </a:r>
          </a:p>
        </p:txBody>
      </p:sp>
      <p:sp>
        <p:nvSpPr>
          <p:cNvPr id="12" name="TextBox 11"/>
          <p:cNvSpPr txBox="1"/>
          <p:nvPr/>
        </p:nvSpPr>
        <p:spPr>
          <a:xfrm>
            <a:off x="4206240" y="3313080"/>
            <a:ext cx="621360" cy="5904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solidFill>
                  <a:srgbClr val="000080"/>
                </a:solidFill>
                <a:latin typeface="Liberation Mono" pitchFamily="49"/>
                <a:ea typeface="Liberation Sans" pitchFamily="34"/>
                <a:cs typeface="Liberation Sans" pitchFamily="34"/>
              </a:rPr>
              <a:t>!=</a:t>
            </a:r>
          </a:p>
        </p:txBody>
      </p:sp>
      <p:sp>
        <p:nvSpPr>
          <p:cNvPr id="13" name="TextBox 12"/>
          <p:cNvSpPr txBox="1"/>
          <p:nvPr/>
        </p:nvSpPr>
        <p:spPr>
          <a:xfrm>
            <a:off x="4201200" y="4033439"/>
            <a:ext cx="347040" cy="5904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solidFill>
                  <a:srgbClr val="000080"/>
                </a:solidFill>
                <a:latin typeface="Liberation Mono" pitchFamily="49"/>
                <a:ea typeface="WenQuanYi Micro Hei" pitchFamily="2"/>
                <a:cs typeface="Lohit Devanagari" pitchFamily="2"/>
              </a:rPr>
              <a:t>&lt;</a:t>
            </a:r>
          </a:p>
        </p:txBody>
      </p:sp>
      <p:sp>
        <p:nvSpPr>
          <p:cNvPr id="14" name="TextBox 13"/>
          <p:cNvSpPr txBox="1"/>
          <p:nvPr/>
        </p:nvSpPr>
        <p:spPr>
          <a:xfrm>
            <a:off x="4201200" y="4753800"/>
            <a:ext cx="347040" cy="5904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solidFill>
                  <a:srgbClr val="000080"/>
                </a:solidFill>
                <a:latin typeface="Liberation Mono" pitchFamily="49"/>
                <a:ea typeface="WenQuanYi Micro Hei" pitchFamily="2"/>
                <a:cs typeface="Lohit Devanagari" pitchFamily="2"/>
              </a:rPr>
              <a:t>&gt;</a:t>
            </a:r>
          </a:p>
        </p:txBody>
      </p:sp>
      <p:sp>
        <p:nvSpPr>
          <p:cNvPr id="15" name="TextBox 14"/>
          <p:cNvSpPr txBox="1"/>
          <p:nvPr/>
        </p:nvSpPr>
        <p:spPr>
          <a:xfrm>
            <a:off x="4206240" y="5474160"/>
            <a:ext cx="621360" cy="5904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solidFill>
                  <a:srgbClr val="000080"/>
                </a:solidFill>
                <a:latin typeface="Liberation Mono" pitchFamily="49"/>
                <a:ea typeface="Liberation Sans" pitchFamily="34"/>
                <a:cs typeface="Liberation Sans" pitchFamily="34"/>
              </a:rPr>
              <a:t>&lt;=</a:t>
            </a:r>
          </a:p>
        </p:txBody>
      </p:sp>
      <p:sp>
        <p:nvSpPr>
          <p:cNvPr id="16" name="TextBox 15"/>
          <p:cNvSpPr txBox="1"/>
          <p:nvPr/>
        </p:nvSpPr>
        <p:spPr>
          <a:xfrm>
            <a:off x="4206240" y="6194520"/>
            <a:ext cx="621360" cy="5904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3600" b="0" i="0" u="none" strike="noStrike" kern="1200">
                <a:ln>
                  <a:noFill/>
                </a:ln>
                <a:solidFill>
                  <a:srgbClr val="000080"/>
                </a:solidFill>
                <a:latin typeface="Liberation Mono" pitchFamily="49"/>
                <a:ea typeface="Liberation Sans" pitchFamily="34"/>
                <a:cs typeface="Liberation Sans" pitchFamily="34"/>
              </a:rPr>
              <a:t>&gt;=</a:t>
            </a:r>
          </a:p>
        </p:txBody>
      </p:sp>
      <p:sp>
        <p:nvSpPr>
          <p:cNvPr id="17" name="TextBox 16"/>
          <p:cNvSpPr txBox="1"/>
          <p:nvPr/>
        </p:nvSpPr>
        <p:spPr>
          <a:xfrm>
            <a:off x="6302520" y="2592720"/>
            <a:ext cx="26665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1" u="none" strike="noStrike" kern="1200">
                <a:ln>
                  <a:noFill/>
                </a:ln>
                <a:latin typeface="Liberation Sans" pitchFamily="18"/>
                <a:ea typeface="WenQuanYi Micro Hei" pitchFamily="2"/>
                <a:cs typeface="Lohit Devanagari" pitchFamily="2"/>
              </a:rPr>
              <a:t>Double</a:t>
            </a:r>
            <a:r>
              <a:rPr lang="en-GB" sz="2400" b="0" i="0" u="none" strike="noStrike" kern="1200">
                <a:ln>
                  <a:noFill/>
                </a:ln>
                <a:latin typeface="Liberation Sans" pitchFamily="18"/>
                <a:ea typeface="WenQuanYi Micro Hei" pitchFamily="2"/>
                <a:cs typeface="Lohit Devanagari" pitchFamily="2"/>
              </a:rPr>
              <a:t> equals sign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name="page84">
    <p:spTree>
      <p:nvGrpSpPr>
        <p:cNvPr id="1" name=""/>
        <p:cNvGrpSpPr/>
        <p:nvPr/>
      </p:nvGrpSpPr>
      <p:grpSpPr>
        <a:xfrm>
          <a:off x="0" y="0"/>
          <a:ext cx="0" cy="0"/>
          <a:chOff x="0" y="0"/>
          <a:chExt cx="0" cy="0"/>
        </a:xfrm>
      </p:grpSpPr>
      <p:sp>
        <p:nvSpPr>
          <p:cNvPr id="9" name="Slide Number Placeholder 1"/>
          <p:cNvSpPr>
            <a:spLocks noGrp="1"/>
          </p:cNvSpPr>
          <p:nvPr>
            <p:ph type="sldNum" sz="quarter" idx="10"/>
          </p:nvPr>
        </p:nvSpPr>
        <p:spPr/>
        <p:txBody>
          <a:bodyPr/>
          <a:lstStyle/>
          <a:p>
            <a:pPr lvl="0"/>
            <a:fld id="{1547273D-0514-4BC9-8DB9-9A5BCBFB027B}" type="slidenum">
              <a:t>84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Equality comparison &amp; assignment</a:t>
            </a:r>
          </a:p>
        </p:txBody>
      </p:sp>
      <p:sp>
        <p:nvSpPr>
          <p:cNvPr id="3" name="TextBox 2"/>
          <p:cNvSpPr txBox="1"/>
          <p:nvPr/>
        </p:nvSpPr>
        <p:spPr>
          <a:xfrm>
            <a:off x="5616000" y="2448000"/>
            <a:ext cx="22672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FF0000"/>
                </a:solidFill>
                <a:latin typeface="Liberation Mono" pitchFamily="49"/>
                <a:ea typeface="WenQuanYi Micro Hei" pitchFamily="2"/>
                <a:cs typeface="Lohit Devanagari" pitchFamily="2"/>
              </a:rPr>
              <a:t>name</a:t>
            </a:r>
            <a:r>
              <a:rPr lang="en-GB" sz="2400" b="0" i="0" u="none" strike="noStrike" kern="1200">
                <a:ln>
                  <a:noFill/>
                </a:ln>
                <a:latin typeface="Liberation Mono" pitchFamily="49"/>
                <a:ea typeface="WenQuanYi Micro Hei" pitchFamily="2"/>
                <a:cs typeface="Lohit Devanagari" pitchFamily="2"/>
              </a:rPr>
              <a:t> = </a:t>
            </a:r>
            <a:r>
              <a:rPr lang="en-GB" sz="2400" b="0" i="0" u="none" strike="noStrike" kern="1200">
                <a:ln>
                  <a:noFill/>
                </a:ln>
                <a:solidFill>
                  <a:srgbClr val="0000FF"/>
                </a:solidFill>
                <a:latin typeface="Liberation Mono" pitchFamily="49"/>
                <a:ea typeface="WenQuanYi Micro Hei" pitchFamily="2"/>
                <a:cs typeface="Lohit Devanagari" pitchFamily="2"/>
              </a:rPr>
              <a:t>value</a:t>
            </a:r>
          </a:p>
        </p:txBody>
      </p:sp>
      <p:sp>
        <p:nvSpPr>
          <p:cNvPr id="4" name="TextBox 3"/>
          <p:cNvSpPr txBox="1"/>
          <p:nvPr/>
        </p:nvSpPr>
        <p:spPr>
          <a:xfrm>
            <a:off x="503999" y="2448000"/>
            <a:ext cx="529920" cy="9349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6000" b="0" i="0" u="none" strike="noStrike" kern="1200">
                <a:ln>
                  <a:noFill/>
                </a:ln>
                <a:latin typeface="Liberation Mono" pitchFamily="49"/>
                <a:ea typeface="WenQuanYi Micro Hei" pitchFamily="2"/>
                <a:cs typeface="Lohit Devanagari" pitchFamily="2"/>
              </a:rPr>
              <a:t>=</a:t>
            </a:r>
          </a:p>
        </p:txBody>
      </p:sp>
      <p:sp>
        <p:nvSpPr>
          <p:cNvPr id="5" name="TextBox 4"/>
          <p:cNvSpPr txBox="1"/>
          <p:nvPr/>
        </p:nvSpPr>
        <p:spPr>
          <a:xfrm>
            <a:off x="5616000" y="4968360"/>
            <a:ext cx="2846160" cy="5076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value</a:t>
            </a:r>
            <a:r>
              <a:rPr lang="en-GB" sz="2400" b="0" i="0" u="none" strike="noStrike" kern="1200" baseline="-25000">
                <a:ln>
                  <a:noFill/>
                </a:ln>
                <a:solidFill>
                  <a:srgbClr val="0000FF"/>
                </a:solidFill>
                <a:latin typeface="Liberation Mono" pitchFamily="49"/>
                <a:ea typeface="WenQuanYi Micro Hei" pitchFamily="2"/>
                <a:cs typeface="Lohit Devanagari" pitchFamily="2"/>
              </a:rPr>
              <a:t>1</a:t>
            </a:r>
            <a:r>
              <a:rPr lang="en-GB" sz="2400" b="0" i="0" u="none" strike="noStrike" kern="1200">
                <a:ln>
                  <a:noFill/>
                </a:ln>
                <a:latin typeface="Liberation Mono" pitchFamily="49"/>
                <a:ea typeface="WenQuanYi Micro Hei" pitchFamily="2"/>
                <a:cs typeface="Lohit Devanagari" pitchFamily="2"/>
              </a:rPr>
              <a:t> == </a:t>
            </a:r>
            <a:r>
              <a:rPr lang="en-GB" sz="2400" b="0" i="0" u="none" strike="noStrike" kern="1200">
                <a:ln>
                  <a:noFill/>
                </a:ln>
                <a:solidFill>
                  <a:srgbClr val="0000FF"/>
                </a:solidFill>
                <a:latin typeface="Liberation Mono" pitchFamily="49"/>
                <a:ea typeface="WenQuanYi Micro Hei" pitchFamily="2"/>
                <a:cs typeface="Lohit Devanagari" pitchFamily="2"/>
              </a:rPr>
              <a:t>value</a:t>
            </a:r>
            <a:r>
              <a:rPr lang="en-GB" sz="2400" b="0" i="0" u="none" strike="noStrike" kern="1200" baseline="-25000">
                <a:ln>
                  <a:noFill/>
                </a:ln>
                <a:solidFill>
                  <a:srgbClr val="0000FF"/>
                </a:solidFill>
                <a:latin typeface="Liberation Mono" pitchFamily="49"/>
                <a:ea typeface="WenQuanYi Micro Hei" pitchFamily="2"/>
                <a:cs typeface="Lohit Devanagari" pitchFamily="2"/>
              </a:rPr>
              <a:t>2</a:t>
            </a:r>
          </a:p>
        </p:txBody>
      </p:sp>
      <p:sp>
        <p:nvSpPr>
          <p:cNvPr id="6" name="TextBox 5"/>
          <p:cNvSpPr txBox="1"/>
          <p:nvPr/>
        </p:nvSpPr>
        <p:spPr>
          <a:xfrm>
            <a:off x="503999" y="4968360"/>
            <a:ext cx="987120" cy="9349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60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5616000" y="3168000"/>
            <a:ext cx="35305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Attach a name to a value.</a:t>
            </a:r>
          </a:p>
        </p:txBody>
      </p:sp>
      <p:sp>
        <p:nvSpPr>
          <p:cNvPr id="8" name="TextBox 7"/>
          <p:cNvSpPr txBox="1"/>
          <p:nvPr/>
        </p:nvSpPr>
        <p:spPr>
          <a:xfrm>
            <a:off x="5616000" y="5688360"/>
            <a:ext cx="28526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Compare two values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name="page85">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pPr lvl="0"/>
            <a:fld id="{61CAA8BE-775C-4C35-9A9F-80D73F6C67A4}" type="slidenum">
              <a:t>85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Textual comparisons</a:t>
            </a:r>
          </a:p>
        </p:txBody>
      </p:sp>
      <p:sp>
        <p:nvSpPr>
          <p:cNvPr id="3" name="TextBox 2"/>
          <p:cNvSpPr txBox="1"/>
          <p:nvPr/>
        </p:nvSpPr>
        <p:spPr>
          <a:xfrm>
            <a:off x="576360" y="223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96360" y="223200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'cat' &lt; 'dog'</a:t>
            </a:r>
          </a:p>
        </p:txBody>
      </p:sp>
      <p:sp>
        <p:nvSpPr>
          <p:cNvPr id="5" name="TextBox 4"/>
          <p:cNvSpPr txBox="1"/>
          <p:nvPr/>
        </p:nvSpPr>
        <p:spPr>
          <a:xfrm>
            <a:off x="576360" y="2951999"/>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True</a:t>
            </a:r>
          </a:p>
        </p:txBody>
      </p:sp>
      <p:sp>
        <p:nvSpPr>
          <p:cNvPr id="6" name="TextBox 5"/>
          <p:cNvSpPr txBox="1"/>
          <p:nvPr/>
        </p:nvSpPr>
        <p:spPr>
          <a:xfrm>
            <a:off x="5616360" y="2232000"/>
            <a:ext cx="27000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Alphabetic ordering</a:t>
            </a:r>
          </a:p>
        </p:txBody>
      </p:sp>
      <p:sp>
        <p:nvSpPr>
          <p:cNvPr id="7" name="TextBox 6"/>
          <p:cNvSpPr txBox="1"/>
          <p:nvPr/>
        </p:nvSpPr>
        <p:spPr>
          <a:xfrm>
            <a:off x="576360" y="4031999"/>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8" name="TextBox 7"/>
          <p:cNvSpPr txBox="1"/>
          <p:nvPr/>
        </p:nvSpPr>
        <p:spPr>
          <a:xfrm>
            <a:off x="1296360" y="4031999"/>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'Cat' &lt; 'cat'</a:t>
            </a:r>
          </a:p>
        </p:txBody>
      </p:sp>
      <p:sp>
        <p:nvSpPr>
          <p:cNvPr id="9" name="TextBox 8"/>
          <p:cNvSpPr txBox="1"/>
          <p:nvPr/>
        </p:nvSpPr>
        <p:spPr>
          <a:xfrm>
            <a:off x="576360" y="4752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True</a:t>
            </a:r>
          </a:p>
        </p:txBody>
      </p:sp>
      <p:sp>
        <p:nvSpPr>
          <p:cNvPr id="10" name="TextBox 9"/>
          <p:cNvSpPr txBox="1"/>
          <p:nvPr/>
        </p:nvSpPr>
        <p:spPr>
          <a:xfrm>
            <a:off x="576360" y="583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1" name="TextBox 10"/>
          <p:cNvSpPr txBox="1"/>
          <p:nvPr/>
        </p:nvSpPr>
        <p:spPr>
          <a:xfrm>
            <a:off x="1296360" y="5832000"/>
            <a:ext cx="2451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'Dog' &lt; 'cat'</a:t>
            </a:r>
          </a:p>
        </p:txBody>
      </p:sp>
      <p:sp>
        <p:nvSpPr>
          <p:cNvPr id="12" name="TextBox 11"/>
          <p:cNvSpPr txBox="1"/>
          <p:nvPr/>
        </p:nvSpPr>
        <p:spPr>
          <a:xfrm>
            <a:off x="576360" y="6552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True</a:t>
            </a:r>
          </a:p>
        </p:txBody>
      </p:sp>
      <p:sp>
        <p:nvSpPr>
          <p:cNvPr id="13" name="TextBox 12"/>
          <p:cNvSpPr txBox="1"/>
          <p:nvPr/>
        </p:nvSpPr>
        <p:spPr>
          <a:xfrm>
            <a:off x="5607360" y="4023360"/>
            <a:ext cx="39542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Uppercase before lowercase</a:t>
            </a:r>
          </a:p>
        </p:txBody>
      </p:sp>
      <p:sp>
        <p:nvSpPr>
          <p:cNvPr id="14" name="TextBox 13"/>
          <p:cNvSpPr txBox="1"/>
          <p:nvPr/>
        </p:nvSpPr>
        <p:spPr>
          <a:xfrm>
            <a:off x="5598360" y="5814720"/>
            <a:ext cx="43261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1" u="none" strike="noStrike" kern="1200">
                <a:ln>
                  <a:noFill/>
                </a:ln>
                <a:latin typeface="Liberation Sans" pitchFamily="18"/>
                <a:ea typeface="WenQuanYi Micro Hei" pitchFamily="2"/>
                <a:cs typeface="Lohit Devanagari" pitchFamily="2"/>
              </a:rPr>
              <a:t>All</a:t>
            </a:r>
            <a:r>
              <a:rPr lang="en-GB" sz="2400" b="0" i="0" u="none" strike="noStrike" kern="1200">
                <a:ln>
                  <a:noFill/>
                </a:ln>
                <a:latin typeface="Liberation Sans" pitchFamily="18"/>
                <a:ea typeface="WenQuanYi Micro Hei" pitchFamily="2"/>
                <a:cs typeface="Lohit Devanagari" pitchFamily="2"/>
              </a:rPr>
              <a:t> uppercase before lowercase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name="page86">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pPr lvl="0"/>
            <a:fld id="{F1A5BBDB-B456-4EBE-BCAE-3626CA9FD169}" type="slidenum">
              <a:t>86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Ordering text is </a:t>
            </a:r>
            <a:r>
              <a:rPr lang="en-GB" i="1"/>
              <a:t>complicated</a:t>
            </a:r>
          </a:p>
        </p:txBody>
      </p:sp>
      <p:sp>
        <p:nvSpPr>
          <p:cNvPr id="3" name="TextBox 2"/>
          <p:cNvSpPr txBox="1"/>
          <p:nvPr/>
        </p:nvSpPr>
        <p:spPr>
          <a:xfrm>
            <a:off x="576360" y="5832000"/>
            <a:ext cx="125855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German:</a:t>
            </a:r>
          </a:p>
        </p:txBody>
      </p:sp>
      <p:sp>
        <p:nvSpPr>
          <p:cNvPr id="4" name="TextBox 3"/>
          <p:cNvSpPr txBox="1"/>
          <p:nvPr/>
        </p:nvSpPr>
        <p:spPr>
          <a:xfrm>
            <a:off x="576360" y="6552360"/>
            <a:ext cx="131004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Swedish:</a:t>
            </a:r>
          </a:p>
        </p:txBody>
      </p:sp>
      <p:sp>
        <p:nvSpPr>
          <p:cNvPr id="5" name="TextBox 4"/>
          <p:cNvSpPr txBox="1"/>
          <p:nvPr/>
        </p:nvSpPr>
        <p:spPr>
          <a:xfrm>
            <a:off x="2376720" y="5832000"/>
            <a:ext cx="7416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z &lt; ö</a:t>
            </a:r>
          </a:p>
        </p:txBody>
      </p:sp>
      <p:sp>
        <p:nvSpPr>
          <p:cNvPr id="6" name="TextBox 5"/>
          <p:cNvSpPr txBox="1"/>
          <p:nvPr/>
        </p:nvSpPr>
        <p:spPr>
          <a:xfrm>
            <a:off x="2376720" y="6552360"/>
            <a:ext cx="7416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ö &lt; z</a:t>
            </a:r>
          </a:p>
        </p:txBody>
      </p:sp>
      <p:sp>
        <p:nvSpPr>
          <p:cNvPr id="7" name="TextBox 6"/>
          <p:cNvSpPr txBox="1"/>
          <p:nvPr/>
        </p:nvSpPr>
        <p:spPr>
          <a:xfrm>
            <a:off x="576360" y="1872360"/>
            <a:ext cx="71244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Python inequalities use Unicode character numbers.</a:t>
            </a:r>
          </a:p>
        </p:txBody>
      </p:sp>
      <p:sp>
        <p:nvSpPr>
          <p:cNvPr id="8" name="TextBox 7"/>
          <p:cNvSpPr txBox="1"/>
          <p:nvPr/>
        </p:nvSpPr>
        <p:spPr>
          <a:xfrm>
            <a:off x="576720" y="2592720"/>
            <a:ext cx="48672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This is over-simplistic for “real” use.</a:t>
            </a:r>
          </a:p>
        </p:txBody>
      </p:sp>
      <p:sp>
        <p:nvSpPr>
          <p:cNvPr id="9" name="TextBox 8"/>
          <p:cNvSpPr txBox="1"/>
          <p:nvPr/>
        </p:nvSpPr>
        <p:spPr>
          <a:xfrm>
            <a:off x="576360" y="5112360"/>
            <a:ext cx="27000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Alphabetical order?</a:t>
            </a:r>
          </a:p>
        </p:txBody>
      </p:sp>
      <p:sp>
        <p:nvSpPr>
          <p:cNvPr id="10" name="TextBox 9"/>
          <p:cNvSpPr txBox="1"/>
          <p:nvPr/>
        </p:nvSpPr>
        <p:spPr>
          <a:xfrm>
            <a:off x="5616360" y="5832360"/>
            <a:ext cx="15130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Dictionary:</a:t>
            </a:r>
          </a:p>
        </p:txBody>
      </p:sp>
      <p:sp>
        <p:nvSpPr>
          <p:cNvPr id="11" name="TextBox 10"/>
          <p:cNvSpPr txBox="1"/>
          <p:nvPr/>
        </p:nvSpPr>
        <p:spPr>
          <a:xfrm>
            <a:off x="5616360" y="6552719"/>
            <a:ext cx="17856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Phone book:</a:t>
            </a:r>
          </a:p>
        </p:txBody>
      </p:sp>
      <p:sp>
        <p:nvSpPr>
          <p:cNvPr id="12" name="TextBox 11"/>
          <p:cNvSpPr txBox="1"/>
          <p:nvPr/>
        </p:nvSpPr>
        <p:spPr>
          <a:xfrm>
            <a:off x="8136720" y="5832360"/>
            <a:ext cx="9291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of &lt; öf</a:t>
            </a:r>
          </a:p>
        </p:txBody>
      </p:sp>
      <p:sp>
        <p:nvSpPr>
          <p:cNvPr id="13" name="TextBox 12"/>
          <p:cNvSpPr txBox="1"/>
          <p:nvPr/>
        </p:nvSpPr>
        <p:spPr>
          <a:xfrm>
            <a:off x="8136720" y="6552719"/>
            <a:ext cx="9291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öf &lt; of</a:t>
            </a:r>
          </a:p>
        </p:txBody>
      </p:sp>
      <p:sp>
        <p:nvSpPr>
          <p:cNvPr id="14" name="TextBox 13"/>
          <p:cNvSpPr txBox="1"/>
          <p:nvPr/>
        </p:nvSpPr>
        <p:spPr>
          <a:xfrm>
            <a:off x="5616360" y="5112720"/>
            <a:ext cx="375623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Traditional German usage?</a:t>
            </a:r>
          </a:p>
        </p:txBody>
      </p:sp>
      <p:sp>
        <p:nvSpPr>
          <p:cNvPr id="15" name="TextBox 14"/>
          <p:cNvSpPr txBox="1"/>
          <p:nvPr/>
        </p:nvSpPr>
        <p:spPr>
          <a:xfrm>
            <a:off x="577080" y="3313080"/>
            <a:ext cx="6412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Sans" pitchFamily="18"/>
                <a:ea typeface="WenQuanYi Micro Hei" pitchFamily="2"/>
                <a:cs typeface="Lohit Devanagari" pitchFamily="2"/>
              </a:rPr>
              <a:t>“Collation” is a whole field of computing in itself</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name="page87">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pPr lvl="0"/>
            <a:fld id="{67677E63-9D29-4E9A-8F03-870B5C4980C2}" type="slidenum">
              <a:t>87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“Syntactic sugar”</a:t>
            </a:r>
          </a:p>
        </p:txBody>
      </p:sp>
      <p:sp>
        <p:nvSpPr>
          <p:cNvPr id="3" name="TextBox 2"/>
          <p:cNvSpPr txBox="1"/>
          <p:nvPr/>
        </p:nvSpPr>
        <p:spPr>
          <a:xfrm>
            <a:off x="576360" y="2592000"/>
            <a:ext cx="3000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0 &lt; number &lt; 10</a:t>
            </a:r>
          </a:p>
        </p:txBody>
      </p:sp>
      <p:grpSp>
        <p:nvGrpSpPr>
          <p:cNvPr id="4" name="Group 3"/>
          <p:cNvGrpSpPr/>
          <p:nvPr/>
        </p:nvGrpSpPr>
        <p:grpSpPr>
          <a:xfrm>
            <a:off x="6336360" y="1872000"/>
            <a:ext cx="2085839" cy="1858319"/>
            <a:chOff x="6336360" y="1872000"/>
            <a:chExt cx="2085839" cy="1858319"/>
          </a:xfrm>
        </p:grpSpPr>
        <p:sp>
          <p:nvSpPr>
            <p:cNvPr id="5" name="TextBox 4"/>
            <p:cNvSpPr txBox="1"/>
            <p:nvPr/>
          </p:nvSpPr>
          <p:spPr>
            <a:xfrm>
              <a:off x="6336360" y="187200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0 &lt; number</a:t>
              </a:r>
            </a:p>
          </p:txBody>
        </p:sp>
        <p:sp>
          <p:nvSpPr>
            <p:cNvPr id="6" name="TextBox 5"/>
            <p:cNvSpPr txBox="1"/>
            <p:nvPr/>
          </p:nvSpPr>
          <p:spPr>
            <a:xfrm>
              <a:off x="7067880" y="259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and</a:t>
              </a:r>
            </a:p>
          </p:txBody>
        </p:sp>
        <p:sp>
          <p:nvSpPr>
            <p:cNvPr id="7" name="TextBox 6"/>
            <p:cNvSpPr txBox="1"/>
            <p:nvPr/>
          </p:nvSpPr>
          <p:spPr>
            <a:xfrm>
              <a:off x="6336360" y="3311999"/>
              <a:ext cx="208583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number &lt; 10</a:t>
              </a:r>
            </a:p>
          </p:txBody>
        </p:sp>
      </p:grpSp>
      <p:cxnSp>
        <p:nvCxnSpPr>
          <p:cNvPr id="8" name="Straight Arrow Connector 7"/>
          <p:cNvCxnSpPr>
            <a:stCxn id="3" idx="3"/>
          </p:cNvCxnSpPr>
          <p:nvPr/>
        </p:nvCxnSpPr>
        <p:spPr>
          <a:xfrm>
            <a:off x="3576600" y="2801160"/>
            <a:ext cx="2759760" cy="0"/>
          </a:xfrm>
          <a:prstGeom prst="straightConnector1">
            <a:avLst/>
          </a:prstGeom>
          <a:noFill/>
          <a:ln w="72000">
            <a:solidFill>
              <a:srgbClr val="800080"/>
            </a:solidFill>
            <a:prstDash val="solid"/>
            <a:tailEnd type="arrow"/>
          </a:ln>
        </p:spPr>
      </p:cxnSp>
      <p:sp>
        <p:nvSpPr>
          <p:cNvPr id="9" name="TextBox 8"/>
          <p:cNvSpPr txBox="1"/>
          <p:nvPr/>
        </p:nvSpPr>
        <p:spPr>
          <a:xfrm>
            <a:off x="576360" y="511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0" name="TextBox 9"/>
          <p:cNvSpPr txBox="1"/>
          <p:nvPr/>
        </p:nvSpPr>
        <p:spPr>
          <a:xfrm>
            <a:off x="1296360" y="5112000"/>
            <a:ext cx="19029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number = 5</a:t>
            </a:r>
          </a:p>
        </p:txBody>
      </p:sp>
      <p:sp>
        <p:nvSpPr>
          <p:cNvPr id="11" name="TextBox 10"/>
          <p:cNvSpPr txBox="1"/>
          <p:nvPr/>
        </p:nvSpPr>
        <p:spPr>
          <a:xfrm>
            <a:off x="576360" y="583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2" name="TextBox 11"/>
          <p:cNvSpPr txBox="1"/>
          <p:nvPr/>
        </p:nvSpPr>
        <p:spPr>
          <a:xfrm>
            <a:off x="1296360" y="583200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0 &lt; number &lt; 10</a:t>
            </a:r>
          </a:p>
        </p:txBody>
      </p:sp>
      <p:sp>
        <p:nvSpPr>
          <p:cNvPr id="13" name="TextBox 12"/>
          <p:cNvSpPr txBox="1"/>
          <p:nvPr/>
        </p:nvSpPr>
        <p:spPr>
          <a:xfrm>
            <a:off x="576360" y="6552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True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name="page88">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pPr lvl="0"/>
            <a:fld id="{16386706-691C-4CA2-AA97-2AEAE857B25B}" type="slidenum">
              <a:t>88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Converting to booleans</a:t>
            </a:r>
          </a:p>
        </p:txBody>
      </p:sp>
      <p:sp>
        <p:nvSpPr>
          <p:cNvPr id="3" name="TextBox 2"/>
          <p:cNvSpPr txBox="1"/>
          <p:nvPr/>
        </p:nvSpPr>
        <p:spPr>
          <a:xfrm>
            <a:off x="576000" y="187200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float()</a:t>
            </a:r>
          </a:p>
        </p:txBody>
      </p:sp>
      <p:sp>
        <p:nvSpPr>
          <p:cNvPr id="4" name="TextBox 3"/>
          <p:cNvSpPr txBox="1"/>
          <p:nvPr/>
        </p:nvSpPr>
        <p:spPr>
          <a:xfrm>
            <a:off x="4896000" y="1872000"/>
            <a:ext cx="47163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Converts to floating point numbers</a:t>
            </a:r>
          </a:p>
        </p:txBody>
      </p:sp>
      <p:sp>
        <p:nvSpPr>
          <p:cNvPr id="5" name="TextBox 4"/>
          <p:cNvSpPr txBox="1"/>
          <p:nvPr/>
        </p:nvSpPr>
        <p:spPr>
          <a:xfrm>
            <a:off x="576360" y="2951999"/>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int()</a:t>
            </a:r>
          </a:p>
        </p:txBody>
      </p:sp>
      <p:sp>
        <p:nvSpPr>
          <p:cNvPr id="6" name="TextBox 5"/>
          <p:cNvSpPr txBox="1"/>
          <p:nvPr/>
        </p:nvSpPr>
        <p:spPr>
          <a:xfrm>
            <a:off x="4896360" y="2951999"/>
            <a:ext cx="28008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Converts to integers</a:t>
            </a:r>
          </a:p>
        </p:txBody>
      </p:sp>
      <p:sp>
        <p:nvSpPr>
          <p:cNvPr id="7" name="TextBox 6"/>
          <p:cNvSpPr txBox="1"/>
          <p:nvPr/>
        </p:nvSpPr>
        <p:spPr>
          <a:xfrm>
            <a:off x="576720" y="4031999"/>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str()</a:t>
            </a:r>
          </a:p>
        </p:txBody>
      </p:sp>
      <p:sp>
        <p:nvSpPr>
          <p:cNvPr id="8" name="TextBox 7"/>
          <p:cNvSpPr txBox="1"/>
          <p:nvPr/>
        </p:nvSpPr>
        <p:spPr>
          <a:xfrm>
            <a:off x="4896720" y="4031999"/>
            <a:ext cx="261468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Converts to strings</a:t>
            </a:r>
          </a:p>
        </p:txBody>
      </p:sp>
      <p:sp>
        <p:nvSpPr>
          <p:cNvPr id="9" name="TextBox 8"/>
          <p:cNvSpPr txBox="1"/>
          <p:nvPr/>
        </p:nvSpPr>
        <p:spPr>
          <a:xfrm>
            <a:off x="577080" y="5832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800000"/>
                </a:solidFill>
                <a:latin typeface="Liberation Mono" pitchFamily="49"/>
                <a:ea typeface="WenQuanYi Micro Hei" pitchFamily="2"/>
                <a:cs typeface="Lohit Devanagari" pitchFamily="2"/>
              </a:rPr>
              <a:t>bool</a:t>
            </a:r>
            <a:r>
              <a:rPr lang="en-GB" sz="2400" b="0" i="0" u="none" strike="noStrike" kern="1200">
                <a:ln>
                  <a:noFill/>
                </a:ln>
                <a:solidFill>
                  <a:srgbClr val="800000"/>
                </a:solidFill>
                <a:latin typeface="Liberation Mono" pitchFamily="49"/>
                <a:ea typeface="WenQuanYi Micro Hei" pitchFamily="2"/>
                <a:cs typeface="Lohit Devanagari" pitchFamily="2"/>
              </a:rPr>
              <a:t>()</a:t>
            </a:r>
          </a:p>
        </p:txBody>
      </p:sp>
      <p:sp>
        <p:nvSpPr>
          <p:cNvPr id="10" name="TextBox 9"/>
          <p:cNvSpPr txBox="1"/>
          <p:nvPr/>
        </p:nvSpPr>
        <p:spPr>
          <a:xfrm>
            <a:off x="4897080" y="5832000"/>
            <a:ext cx="2954519"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Converts to booleans</a:t>
            </a:r>
          </a:p>
        </p:txBody>
      </p:sp>
      <p:sp>
        <p:nvSpPr>
          <p:cNvPr id="11" name="TextBox 10"/>
          <p:cNvSpPr txBox="1"/>
          <p:nvPr/>
        </p:nvSpPr>
        <p:spPr>
          <a:xfrm>
            <a:off x="4896000" y="2412000"/>
            <a:ext cx="3000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&lt;class 'float'&gt;</a:t>
            </a:r>
          </a:p>
        </p:txBody>
      </p:sp>
      <p:sp>
        <p:nvSpPr>
          <p:cNvPr id="12" name="TextBox 11"/>
          <p:cNvSpPr txBox="1"/>
          <p:nvPr/>
        </p:nvSpPr>
        <p:spPr>
          <a:xfrm>
            <a:off x="4896000" y="3491999"/>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&lt;class 'int'&gt;</a:t>
            </a:r>
          </a:p>
        </p:txBody>
      </p:sp>
      <p:sp>
        <p:nvSpPr>
          <p:cNvPr id="13" name="TextBox 12"/>
          <p:cNvSpPr txBox="1"/>
          <p:nvPr/>
        </p:nvSpPr>
        <p:spPr>
          <a:xfrm>
            <a:off x="4896000" y="457200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&lt;class 'str'&gt;</a:t>
            </a:r>
          </a:p>
        </p:txBody>
      </p:sp>
      <p:sp>
        <p:nvSpPr>
          <p:cNvPr id="14" name="TextBox 13"/>
          <p:cNvSpPr txBox="1"/>
          <p:nvPr/>
        </p:nvSpPr>
        <p:spPr>
          <a:xfrm>
            <a:off x="4896000" y="637200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&lt;class 'bool'&gt;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name="page89">
    <p:spTree>
      <p:nvGrpSpPr>
        <p:cNvPr id="1" name=""/>
        <p:cNvGrpSpPr/>
        <p:nvPr/>
      </p:nvGrpSpPr>
      <p:grpSpPr>
        <a:xfrm>
          <a:off x="0" y="0"/>
          <a:ext cx="0" cy="0"/>
          <a:chOff x="0" y="0"/>
          <a:chExt cx="0" cy="0"/>
        </a:xfrm>
      </p:grpSpPr>
      <p:sp>
        <p:nvSpPr>
          <p:cNvPr id="25" name="Slide Number Placeholder 1"/>
          <p:cNvSpPr>
            <a:spLocks noGrp="1"/>
          </p:cNvSpPr>
          <p:nvPr>
            <p:ph type="sldNum" sz="quarter" idx="10"/>
          </p:nvPr>
        </p:nvSpPr>
        <p:spPr/>
        <p:txBody>
          <a:bodyPr/>
          <a:lstStyle/>
          <a:p>
            <a:pPr lvl="0"/>
            <a:fld id="{F9425889-101F-4579-B5EB-5979D0FECE85}" type="slidenum">
              <a:t>89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Useful conversions</a:t>
            </a:r>
          </a:p>
        </p:txBody>
      </p:sp>
      <p:sp>
        <p:nvSpPr>
          <p:cNvPr id="3" name="TextBox 2"/>
          <p:cNvSpPr txBox="1"/>
          <p:nvPr/>
        </p:nvSpPr>
        <p:spPr>
          <a:xfrm>
            <a:off x="576360" y="2951999"/>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'Fred'</a:t>
            </a:r>
          </a:p>
        </p:txBody>
      </p:sp>
      <p:sp>
        <p:nvSpPr>
          <p:cNvPr id="4" name="TextBox 3"/>
          <p:cNvSpPr txBox="1"/>
          <p:nvPr/>
        </p:nvSpPr>
        <p:spPr>
          <a:xfrm>
            <a:off x="3096359" y="2951999"/>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True</a:t>
            </a:r>
          </a:p>
        </p:txBody>
      </p:sp>
      <p:cxnSp>
        <p:nvCxnSpPr>
          <p:cNvPr id="5" name="Straight Arrow Connector 4"/>
          <p:cNvCxnSpPr>
            <a:stCxn id="3" idx="3"/>
            <a:endCxn id="4" idx="1"/>
          </p:cNvCxnSpPr>
          <p:nvPr/>
        </p:nvCxnSpPr>
        <p:spPr>
          <a:xfrm>
            <a:off x="1746360" y="3161159"/>
            <a:ext cx="1349999" cy="0"/>
          </a:xfrm>
          <a:prstGeom prst="straightConnector1">
            <a:avLst/>
          </a:prstGeom>
          <a:noFill/>
          <a:ln w="18000">
            <a:solidFill>
              <a:srgbClr val="800080"/>
            </a:solidFill>
            <a:prstDash val="solid"/>
            <a:tailEnd type="arrow"/>
          </a:ln>
        </p:spPr>
      </p:cxnSp>
      <p:sp>
        <p:nvSpPr>
          <p:cNvPr id="6" name="TextBox 5"/>
          <p:cNvSpPr txBox="1"/>
          <p:nvPr/>
        </p:nvSpPr>
        <p:spPr>
          <a:xfrm>
            <a:off x="576360" y="223200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7" name="TextBox 6"/>
          <p:cNvSpPr txBox="1"/>
          <p:nvPr/>
        </p:nvSpPr>
        <p:spPr>
          <a:xfrm>
            <a:off x="3096359" y="223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False</a:t>
            </a:r>
          </a:p>
        </p:txBody>
      </p:sp>
      <p:cxnSp>
        <p:nvCxnSpPr>
          <p:cNvPr id="8" name="Straight Arrow Connector 7"/>
          <p:cNvCxnSpPr>
            <a:stCxn id="6" idx="3"/>
            <a:endCxn id="7" idx="1"/>
          </p:cNvCxnSpPr>
          <p:nvPr/>
        </p:nvCxnSpPr>
        <p:spPr>
          <a:xfrm>
            <a:off x="1014840" y="2441160"/>
            <a:ext cx="2081519" cy="0"/>
          </a:xfrm>
          <a:prstGeom prst="straightConnector1">
            <a:avLst/>
          </a:prstGeom>
          <a:noFill/>
          <a:ln w="18000">
            <a:solidFill>
              <a:srgbClr val="800080"/>
            </a:solidFill>
            <a:prstDash val="solid"/>
            <a:tailEnd type="arrow"/>
          </a:ln>
        </p:spPr>
      </p:cxnSp>
      <p:sp>
        <p:nvSpPr>
          <p:cNvPr id="9" name="TextBox 8"/>
          <p:cNvSpPr txBox="1"/>
          <p:nvPr/>
        </p:nvSpPr>
        <p:spPr>
          <a:xfrm>
            <a:off x="4896360" y="2951999"/>
            <a:ext cx="23936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Non-empty string</a:t>
            </a:r>
          </a:p>
        </p:txBody>
      </p:sp>
      <p:sp>
        <p:nvSpPr>
          <p:cNvPr id="10" name="TextBox 9"/>
          <p:cNvSpPr txBox="1"/>
          <p:nvPr/>
        </p:nvSpPr>
        <p:spPr>
          <a:xfrm>
            <a:off x="4896360" y="2232000"/>
            <a:ext cx="17672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Empty string</a:t>
            </a:r>
          </a:p>
        </p:txBody>
      </p:sp>
      <p:sp>
        <p:nvSpPr>
          <p:cNvPr id="11" name="TextBox 10"/>
          <p:cNvSpPr txBox="1"/>
          <p:nvPr/>
        </p:nvSpPr>
        <p:spPr>
          <a:xfrm>
            <a:off x="576360" y="546300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sp>
        <p:nvSpPr>
          <p:cNvPr id="12" name="TextBox 11"/>
          <p:cNvSpPr txBox="1"/>
          <p:nvPr/>
        </p:nvSpPr>
        <p:spPr>
          <a:xfrm>
            <a:off x="3096359" y="5463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True</a:t>
            </a:r>
          </a:p>
        </p:txBody>
      </p:sp>
      <p:cxnSp>
        <p:nvCxnSpPr>
          <p:cNvPr id="13" name="Straight Arrow Connector 12"/>
          <p:cNvCxnSpPr>
            <a:stCxn id="11" idx="3"/>
            <a:endCxn id="12" idx="1"/>
          </p:cNvCxnSpPr>
          <p:nvPr/>
        </p:nvCxnSpPr>
        <p:spPr>
          <a:xfrm>
            <a:off x="1014840" y="5672160"/>
            <a:ext cx="2081519" cy="0"/>
          </a:xfrm>
          <a:prstGeom prst="straightConnector1">
            <a:avLst/>
          </a:prstGeom>
          <a:noFill/>
          <a:ln w="18000">
            <a:solidFill>
              <a:srgbClr val="800080"/>
            </a:solidFill>
            <a:prstDash val="solid"/>
            <a:tailEnd type="arrow"/>
          </a:ln>
        </p:spPr>
      </p:cxnSp>
      <p:sp>
        <p:nvSpPr>
          <p:cNvPr id="14" name="TextBox 13"/>
          <p:cNvSpPr txBox="1"/>
          <p:nvPr/>
        </p:nvSpPr>
        <p:spPr>
          <a:xfrm>
            <a:off x="576360" y="474300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0</a:t>
            </a:r>
          </a:p>
        </p:txBody>
      </p:sp>
      <p:sp>
        <p:nvSpPr>
          <p:cNvPr id="15" name="TextBox 14"/>
          <p:cNvSpPr txBox="1"/>
          <p:nvPr/>
        </p:nvSpPr>
        <p:spPr>
          <a:xfrm>
            <a:off x="3096359" y="4743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False</a:t>
            </a:r>
          </a:p>
        </p:txBody>
      </p:sp>
      <p:cxnSp>
        <p:nvCxnSpPr>
          <p:cNvPr id="16" name="Straight Arrow Connector 15"/>
          <p:cNvCxnSpPr>
            <a:stCxn id="14" idx="3"/>
            <a:endCxn id="15" idx="1"/>
          </p:cNvCxnSpPr>
          <p:nvPr/>
        </p:nvCxnSpPr>
        <p:spPr>
          <a:xfrm>
            <a:off x="1014840" y="4952160"/>
            <a:ext cx="2081519" cy="0"/>
          </a:xfrm>
          <a:prstGeom prst="straightConnector1">
            <a:avLst/>
          </a:prstGeom>
          <a:noFill/>
          <a:ln w="18000">
            <a:solidFill>
              <a:srgbClr val="800080"/>
            </a:solidFill>
            <a:prstDash val="solid"/>
            <a:tailEnd type="arrow"/>
          </a:ln>
        </p:spPr>
      </p:cxnSp>
      <p:sp>
        <p:nvSpPr>
          <p:cNvPr id="17" name="TextBox 16"/>
          <p:cNvSpPr txBox="1"/>
          <p:nvPr/>
        </p:nvSpPr>
        <p:spPr>
          <a:xfrm>
            <a:off x="4896360" y="5463000"/>
            <a:ext cx="13269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Non-zero</a:t>
            </a:r>
          </a:p>
        </p:txBody>
      </p:sp>
      <p:sp>
        <p:nvSpPr>
          <p:cNvPr id="18" name="TextBox 17"/>
          <p:cNvSpPr txBox="1"/>
          <p:nvPr/>
        </p:nvSpPr>
        <p:spPr>
          <a:xfrm>
            <a:off x="4896360" y="4743000"/>
            <a:ext cx="6991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Zero</a:t>
            </a:r>
          </a:p>
        </p:txBody>
      </p:sp>
      <p:sp>
        <p:nvSpPr>
          <p:cNvPr id="19" name="TextBox 18"/>
          <p:cNvSpPr txBox="1"/>
          <p:nvPr/>
        </p:nvSpPr>
        <p:spPr>
          <a:xfrm>
            <a:off x="576360" y="617400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12</a:t>
            </a:r>
          </a:p>
        </p:txBody>
      </p:sp>
      <p:sp>
        <p:nvSpPr>
          <p:cNvPr id="20" name="TextBox 19"/>
          <p:cNvSpPr txBox="1"/>
          <p:nvPr/>
        </p:nvSpPr>
        <p:spPr>
          <a:xfrm>
            <a:off x="3096359" y="6174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True</a:t>
            </a:r>
          </a:p>
        </p:txBody>
      </p:sp>
      <p:cxnSp>
        <p:nvCxnSpPr>
          <p:cNvPr id="21" name="Straight Arrow Connector 20"/>
          <p:cNvCxnSpPr>
            <a:stCxn id="19" idx="3"/>
            <a:endCxn id="20" idx="1"/>
          </p:cNvCxnSpPr>
          <p:nvPr/>
        </p:nvCxnSpPr>
        <p:spPr>
          <a:xfrm>
            <a:off x="1014840" y="6383160"/>
            <a:ext cx="2081519" cy="0"/>
          </a:xfrm>
          <a:prstGeom prst="straightConnector1">
            <a:avLst/>
          </a:prstGeom>
          <a:noFill/>
          <a:ln w="18000">
            <a:solidFill>
              <a:srgbClr val="800080"/>
            </a:solidFill>
            <a:prstDash val="solid"/>
            <a:tailEnd type="arrow"/>
          </a:ln>
        </p:spPr>
      </p:cxnSp>
      <p:sp>
        <p:nvSpPr>
          <p:cNvPr id="22" name="TextBox 21"/>
          <p:cNvSpPr txBox="1"/>
          <p:nvPr/>
        </p:nvSpPr>
        <p:spPr>
          <a:xfrm>
            <a:off x="576360" y="688500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-1</a:t>
            </a:r>
          </a:p>
        </p:txBody>
      </p:sp>
      <p:sp>
        <p:nvSpPr>
          <p:cNvPr id="23" name="TextBox 22"/>
          <p:cNvSpPr txBox="1"/>
          <p:nvPr/>
        </p:nvSpPr>
        <p:spPr>
          <a:xfrm>
            <a:off x="3096359" y="6885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True</a:t>
            </a:r>
          </a:p>
        </p:txBody>
      </p:sp>
      <p:cxnSp>
        <p:nvCxnSpPr>
          <p:cNvPr id="24" name="Straight Arrow Connector 23"/>
          <p:cNvCxnSpPr>
            <a:stCxn id="22" idx="3"/>
            <a:endCxn id="23" idx="1"/>
          </p:cNvCxnSpPr>
          <p:nvPr/>
        </p:nvCxnSpPr>
        <p:spPr>
          <a:xfrm>
            <a:off x="1014840" y="7094160"/>
            <a:ext cx="2081519" cy="0"/>
          </a:xfrm>
          <a:prstGeom prst="straightConnector1">
            <a:avLst/>
          </a:prstGeom>
          <a:noFill/>
          <a:ln w="18000">
            <a:solidFill>
              <a:srgbClr val="800080"/>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0" name="Slide Number Placeholder 1"/>
          <p:cNvSpPr>
            <a:spLocks noGrp="1"/>
          </p:cNvSpPr>
          <p:nvPr>
            <p:ph type="sldNum" sz="quarter" idx="10"/>
          </p:nvPr>
        </p:nvSpPr>
        <p:spPr/>
        <p:txBody>
          <a:bodyPr/>
          <a:lstStyle/>
          <a:p>
            <a:pPr lvl="0"/>
            <a:fld id="{DFAE444B-F383-4822-BC0F-377B65DF43E6}" type="slidenum">
              <a:t>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Running Python </a:t>
            </a:r>
            <a:r>
              <a:rPr lang="en-GB">
                <a:latin typeface="Liberation Sans" pitchFamily="34"/>
              </a:rPr>
              <a:t>―</a:t>
            </a:r>
            <a:r>
              <a:rPr lang="en-GB"/>
              <a:t> 2</a:t>
            </a:r>
          </a:p>
        </p:txBody>
      </p:sp>
      <p:sp>
        <p:nvSpPr>
          <p:cNvPr id="3" name="TextBox 2"/>
          <p:cNvSpPr txBox="1"/>
          <p:nvPr/>
        </p:nvSpPr>
        <p:spPr>
          <a:xfrm>
            <a:off x="505799" y="3674519"/>
            <a:ext cx="2556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t>
            </a:r>
          </a:p>
        </p:txBody>
      </p:sp>
      <p:sp>
        <p:nvSpPr>
          <p:cNvPr id="4" name="TextBox 3"/>
          <p:cNvSpPr txBox="1"/>
          <p:nvPr/>
        </p:nvSpPr>
        <p:spPr>
          <a:xfrm>
            <a:off x="871559" y="3674519"/>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python3</a:t>
            </a:r>
          </a:p>
        </p:txBody>
      </p:sp>
      <p:sp>
        <p:nvSpPr>
          <p:cNvPr id="5" name="TextBox 4"/>
          <p:cNvSpPr txBox="1"/>
          <p:nvPr/>
        </p:nvSpPr>
        <p:spPr>
          <a:xfrm>
            <a:off x="6625799" y="1874520"/>
            <a:ext cx="17172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Unix prompt</a:t>
            </a:r>
          </a:p>
        </p:txBody>
      </p:sp>
      <p:sp>
        <p:nvSpPr>
          <p:cNvPr id="6" name="TextBox 5"/>
          <p:cNvSpPr txBox="1"/>
          <p:nvPr/>
        </p:nvSpPr>
        <p:spPr>
          <a:xfrm>
            <a:off x="6625799" y="2594880"/>
            <a:ext cx="21056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Unix command</a:t>
            </a:r>
          </a:p>
        </p:txBody>
      </p:sp>
      <p:cxnSp>
        <p:nvCxnSpPr>
          <p:cNvPr id="7" name="Elbow Connector 6"/>
          <p:cNvCxnSpPr>
            <a:stCxn id="5" idx="1"/>
            <a:endCxn id="3" idx="0"/>
          </p:cNvCxnSpPr>
          <p:nvPr/>
        </p:nvCxnSpPr>
        <p:spPr>
          <a:xfrm rot="10800000" flipV="1">
            <a:off x="633599" y="2080619"/>
            <a:ext cx="5992200" cy="1593899"/>
          </a:xfrm>
          <a:prstGeom prst="bentConnector2">
            <a:avLst/>
          </a:prstGeom>
          <a:noFill/>
          <a:ln w="18000">
            <a:solidFill>
              <a:srgbClr val="00FFFF"/>
            </a:solidFill>
            <a:prstDash val="solid"/>
            <a:tailEnd type="arrow"/>
          </a:ln>
        </p:spPr>
      </p:cxnSp>
      <p:cxnSp>
        <p:nvCxnSpPr>
          <p:cNvPr id="8" name="Elbow Connector 7"/>
          <p:cNvCxnSpPr>
            <a:stCxn id="6" idx="1"/>
            <a:endCxn id="4" idx="0"/>
          </p:cNvCxnSpPr>
          <p:nvPr/>
        </p:nvCxnSpPr>
        <p:spPr>
          <a:xfrm rot="10800000" flipV="1">
            <a:off x="1547999" y="2800979"/>
            <a:ext cx="5077800" cy="873539"/>
          </a:xfrm>
          <a:prstGeom prst="bentConnector2">
            <a:avLst/>
          </a:prstGeom>
          <a:noFill/>
          <a:ln w="18000">
            <a:solidFill>
              <a:srgbClr val="00FFFF"/>
            </a:solidFill>
            <a:prstDash val="solid"/>
            <a:tailEnd type="arrow"/>
          </a:ln>
        </p:spPr>
      </p:cxnSp>
      <p:sp>
        <p:nvSpPr>
          <p:cNvPr id="9" name="TextBox 8"/>
          <p:cNvSpPr txBox="1"/>
          <p:nvPr/>
        </p:nvSpPr>
        <p:spPr>
          <a:xfrm>
            <a:off x="6607800" y="3297240"/>
            <a:ext cx="24454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Introductory blurb</a:t>
            </a:r>
          </a:p>
        </p:txBody>
      </p:sp>
      <p:sp>
        <p:nvSpPr>
          <p:cNvPr id="10" name="TextBox 9"/>
          <p:cNvSpPr txBox="1"/>
          <p:nvPr/>
        </p:nvSpPr>
        <p:spPr>
          <a:xfrm>
            <a:off x="6590160" y="5799600"/>
            <a:ext cx="20556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Python prompt</a:t>
            </a:r>
          </a:p>
        </p:txBody>
      </p:sp>
      <p:cxnSp>
        <p:nvCxnSpPr>
          <p:cNvPr id="11" name="Elbow Connector 10"/>
          <p:cNvCxnSpPr>
            <a:stCxn id="10" idx="1"/>
            <a:endCxn id="19" idx="2"/>
          </p:cNvCxnSpPr>
          <p:nvPr/>
        </p:nvCxnSpPr>
        <p:spPr>
          <a:xfrm rot="10800000">
            <a:off x="907920" y="5532840"/>
            <a:ext cx="5682241" cy="472860"/>
          </a:xfrm>
          <a:prstGeom prst="bentConnector2">
            <a:avLst/>
          </a:prstGeom>
          <a:noFill/>
          <a:ln w="18000">
            <a:solidFill>
              <a:srgbClr val="00FFFF"/>
            </a:solidFill>
            <a:prstDash val="solid"/>
            <a:tailEnd type="arrow"/>
          </a:ln>
        </p:spPr>
      </p:cxnSp>
      <p:sp>
        <p:nvSpPr>
          <p:cNvPr id="12" name="TextBox 11"/>
          <p:cNvSpPr txBox="1"/>
          <p:nvPr/>
        </p:nvSpPr>
        <p:spPr>
          <a:xfrm>
            <a:off x="505799" y="4380480"/>
            <a:ext cx="39146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[GCC 4.6.3] on linux2</a:t>
            </a:r>
          </a:p>
        </p:txBody>
      </p:sp>
      <p:sp>
        <p:nvSpPr>
          <p:cNvPr id="13" name="TextBox 12"/>
          <p:cNvSpPr txBox="1"/>
          <p:nvPr/>
        </p:nvSpPr>
        <p:spPr>
          <a:xfrm>
            <a:off x="2883240" y="4034519"/>
            <a:ext cx="5927759"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(default, May  3 2012, 15:54:42)</a:t>
            </a:r>
          </a:p>
        </p:txBody>
      </p:sp>
      <p:cxnSp>
        <p:nvCxnSpPr>
          <p:cNvPr id="14" name="Elbow Connector 13"/>
          <p:cNvCxnSpPr>
            <a:stCxn id="9" idx="1"/>
          </p:cNvCxnSpPr>
          <p:nvPr/>
        </p:nvCxnSpPr>
        <p:spPr>
          <a:xfrm flipH="1">
            <a:off x="5847119" y="3503159"/>
            <a:ext cx="760681" cy="531360"/>
          </a:xfrm>
          <a:prstGeom prst="bentConnector3">
            <a:avLst/>
          </a:prstGeom>
          <a:noFill/>
          <a:ln w="18000">
            <a:solidFill>
              <a:srgbClr val="00FFFF"/>
            </a:solidFill>
            <a:prstDash val="solid"/>
            <a:tailEnd type="arrow"/>
          </a:ln>
        </p:spPr>
      </p:cxnSp>
      <p:sp>
        <p:nvSpPr>
          <p:cNvPr id="15" name="TextBox 14"/>
          <p:cNvSpPr txBox="1"/>
          <p:nvPr/>
        </p:nvSpPr>
        <p:spPr>
          <a:xfrm>
            <a:off x="6572160" y="5061960"/>
            <a:ext cx="208908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Python version</a:t>
            </a:r>
          </a:p>
        </p:txBody>
      </p:sp>
      <p:sp>
        <p:nvSpPr>
          <p:cNvPr id="16" name="TextBox 15"/>
          <p:cNvSpPr txBox="1"/>
          <p:nvPr/>
        </p:nvSpPr>
        <p:spPr>
          <a:xfrm>
            <a:off x="505799" y="4034519"/>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Python</a:t>
            </a:r>
          </a:p>
        </p:txBody>
      </p:sp>
      <p:sp>
        <p:nvSpPr>
          <p:cNvPr id="17" name="TextBox 16"/>
          <p:cNvSpPr txBox="1"/>
          <p:nvPr/>
        </p:nvSpPr>
        <p:spPr>
          <a:xfrm>
            <a:off x="1785960" y="4034519"/>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3.2.3</a:t>
            </a:r>
          </a:p>
        </p:txBody>
      </p:sp>
      <p:cxnSp>
        <p:nvCxnSpPr>
          <p:cNvPr id="18" name="Elbow Connector 17"/>
          <p:cNvCxnSpPr>
            <a:stCxn id="15" idx="1"/>
            <a:endCxn id="17" idx="2"/>
          </p:cNvCxnSpPr>
          <p:nvPr/>
        </p:nvCxnSpPr>
        <p:spPr>
          <a:xfrm rot="10800000">
            <a:off x="2279520" y="4452840"/>
            <a:ext cx="4292640" cy="815221"/>
          </a:xfrm>
          <a:prstGeom prst="bentConnector2">
            <a:avLst/>
          </a:prstGeom>
          <a:noFill/>
          <a:ln w="18000">
            <a:solidFill>
              <a:srgbClr val="00FFFF"/>
            </a:solidFill>
            <a:prstDash val="solid"/>
            <a:tailEnd type="arrow"/>
          </a:ln>
        </p:spPr>
      </p:cxnSp>
      <p:sp>
        <p:nvSpPr>
          <p:cNvPr id="19" name="TextBox 18"/>
          <p:cNvSpPr txBox="1"/>
          <p:nvPr/>
        </p:nvSpPr>
        <p:spPr>
          <a:xfrm>
            <a:off x="505799" y="511452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name="page90">
    <p:spTree>
      <p:nvGrpSpPr>
        <p:cNvPr id="1" name=""/>
        <p:cNvGrpSpPr/>
        <p:nvPr/>
      </p:nvGrpSpPr>
      <p:grpSpPr>
        <a:xfrm>
          <a:off x="0" y="0"/>
          <a:ext cx="0" cy="0"/>
          <a:chOff x="0" y="0"/>
          <a:chExt cx="0" cy="0"/>
        </a:xfrm>
      </p:grpSpPr>
      <p:sp>
        <p:nvSpPr>
          <p:cNvPr id="24" name="Slide Number Placeholder 1"/>
          <p:cNvSpPr>
            <a:spLocks noGrp="1"/>
          </p:cNvSpPr>
          <p:nvPr>
            <p:ph type="sldNum" sz="quarter" idx="10"/>
          </p:nvPr>
        </p:nvSpPr>
        <p:spPr/>
        <p:txBody>
          <a:bodyPr/>
          <a:lstStyle/>
          <a:p>
            <a:pPr lvl="0"/>
            <a:fld id="{934AF913-DA92-4ECC-8FA1-A8762DC1FA93}" type="slidenum">
              <a:t>90</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Boolean operations</a:t>
            </a:r>
          </a:p>
        </p:txBody>
      </p:sp>
      <p:sp>
        <p:nvSpPr>
          <p:cNvPr id="3" name="TextBox 2"/>
          <p:cNvSpPr txBox="1"/>
          <p:nvPr/>
        </p:nvSpPr>
        <p:spPr>
          <a:xfrm>
            <a:off x="576360" y="4752000"/>
            <a:ext cx="333576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Numbers have </a:t>
            </a:r>
            <a:r>
              <a:rPr lang="en-GB" sz="2400" b="0" i="0" u="none" strike="noStrike" kern="1200">
                <a:ln>
                  <a:noFill/>
                </a:ln>
                <a:solidFill>
                  <a:srgbClr val="0000FF"/>
                </a:solidFill>
                <a:latin typeface="Liberation Sans" pitchFamily="18"/>
                <a:ea typeface="WenQuanYi Micro Hei" pitchFamily="2"/>
                <a:cs typeface="Lohit Devanagari" pitchFamily="2"/>
              </a:rPr>
              <a:t>+</a:t>
            </a:r>
            <a:r>
              <a:rPr lang="en-GB" sz="2400" b="0" i="0" u="none" strike="noStrike" kern="1200">
                <a:ln>
                  <a:noFill/>
                </a:ln>
                <a:latin typeface="Liberation Sans" pitchFamily="18"/>
                <a:ea typeface="WenQuanYi Micro Hei" pitchFamily="2"/>
                <a:cs typeface="Lohit Devanagari" pitchFamily="2"/>
              </a:rPr>
              <a:t>, </a:t>
            </a:r>
            <a:r>
              <a:rPr lang="en-GB" sz="2400" b="0" i="0" u="none" strike="noStrike" kern="1200">
                <a:ln>
                  <a:noFill/>
                </a:ln>
                <a:solidFill>
                  <a:srgbClr val="0000FF"/>
                </a:solidFill>
                <a:latin typeface="Liberation Sans" pitchFamily="34"/>
                <a:ea typeface="Liberation Sans" pitchFamily="34"/>
                <a:cs typeface="Liberation Sans" pitchFamily="34"/>
              </a:rPr>
              <a:t>–</a:t>
            </a:r>
            <a:r>
              <a:rPr lang="en-GB" sz="2400" b="0" i="0" u="none" strike="noStrike" kern="1200">
                <a:ln>
                  <a:noFill/>
                </a:ln>
                <a:latin typeface="Liberation Sans" pitchFamily="18"/>
                <a:ea typeface="WenQuanYi Micro Hei" pitchFamily="2"/>
                <a:cs typeface="Lohit Devanagari" pitchFamily="2"/>
              </a:rPr>
              <a:t>, </a:t>
            </a:r>
            <a:r>
              <a:rPr lang="en-GB" sz="2400" b="0" i="0" u="none" strike="noStrike" kern="1200">
                <a:ln>
                  <a:noFill/>
                </a:ln>
                <a:solidFill>
                  <a:srgbClr val="0000FF"/>
                </a:solidFill>
                <a:latin typeface="Liberation Sans" pitchFamily="18"/>
                <a:ea typeface="WenQuanYi Micro Hei" pitchFamily="2"/>
                <a:cs typeface="Lohit Devanagari" pitchFamily="2"/>
              </a:rPr>
              <a:t>*</a:t>
            </a:r>
            <a:r>
              <a:rPr lang="en-GB" sz="2400" b="0" i="0" u="none" strike="noStrike" kern="1200">
                <a:ln>
                  <a:noFill/>
                </a:ln>
                <a:latin typeface="Liberation Sans" pitchFamily="18"/>
                <a:ea typeface="WenQuanYi Micro Hei" pitchFamily="2"/>
                <a:cs typeface="Lohit Devanagari" pitchFamily="2"/>
              </a:rPr>
              <a:t> </a:t>
            </a:r>
            <a:r>
              <a:rPr lang="en-GB" sz="2400" b="0" i="0" u="none" strike="noStrike" kern="1200">
                <a:ln>
                  <a:noFill/>
                </a:ln>
                <a:latin typeface="Liberation Sans" pitchFamily="34"/>
                <a:ea typeface="Liberation Sans" pitchFamily="34"/>
                <a:cs typeface="Liberation Sans" pitchFamily="34"/>
              </a:rPr>
              <a:t>…</a:t>
            </a:r>
          </a:p>
        </p:txBody>
      </p:sp>
      <p:sp>
        <p:nvSpPr>
          <p:cNvPr id="4" name="TextBox 3"/>
          <p:cNvSpPr txBox="1"/>
          <p:nvPr/>
        </p:nvSpPr>
        <p:spPr>
          <a:xfrm>
            <a:off x="576360" y="5832360"/>
            <a:ext cx="3447000" cy="41220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What do booleans have?</a:t>
            </a:r>
          </a:p>
        </p:txBody>
      </p:sp>
      <p:grpSp>
        <p:nvGrpSpPr>
          <p:cNvPr id="5" name="Group 4"/>
          <p:cNvGrpSpPr/>
          <p:nvPr/>
        </p:nvGrpSpPr>
        <p:grpSpPr>
          <a:xfrm>
            <a:off x="6479279" y="4470120"/>
            <a:ext cx="1836360" cy="864000"/>
            <a:chOff x="6479279" y="4470120"/>
            <a:chExt cx="1836360" cy="864000"/>
          </a:xfrm>
        </p:grpSpPr>
        <p:sp>
          <p:nvSpPr>
            <p:cNvPr id="6" name="Freeform 5"/>
            <p:cNvSpPr/>
            <p:nvPr/>
          </p:nvSpPr>
          <p:spPr>
            <a:xfrm>
              <a:off x="6479279" y="4470120"/>
              <a:ext cx="183636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bool</a:t>
              </a:r>
            </a:p>
          </p:txBody>
        </p:sp>
        <p:sp>
          <p:nvSpPr>
            <p:cNvPr id="7" name="Freeform 6"/>
            <p:cNvSpPr/>
            <p:nvPr/>
          </p:nvSpPr>
          <p:spPr>
            <a:xfrm>
              <a:off x="7612920" y="4613760"/>
              <a:ext cx="4863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r" rtl="0" hangingPunct="0">
                <a:lnSpc>
                  <a:spcPct val="100000"/>
                </a:lnSpc>
                <a:spcBef>
                  <a:spcPts val="0"/>
                </a:spcBef>
                <a:spcAft>
                  <a:spcPts val="0"/>
                </a:spcAft>
                <a:buNone/>
                <a:tabLst/>
              </a:pPr>
              <a:r>
                <a:rPr lang="zh-CN" sz="3200" b="0" i="0" u="none" strike="noStrike" kern="1200">
                  <a:ln>
                    <a:noFill/>
                  </a:ln>
                  <a:solidFill>
                    <a:srgbClr val="008000"/>
                  </a:solidFill>
                  <a:latin typeface="Liberation Mono" pitchFamily="49"/>
                  <a:ea typeface="WenQuanYi Micro Hei" pitchFamily="2"/>
                  <a:cs typeface="Lohit Devanagari" pitchFamily="2"/>
                </a:rPr>
                <a:t>✓</a:t>
              </a:r>
            </a:p>
          </p:txBody>
        </p:sp>
      </p:grpSp>
      <p:grpSp>
        <p:nvGrpSpPr>
          <p:cNvPr id="8" name="Group 7"/>
          <p:cNvGrpSpPr/>
          <p:nvPr/>
        </p:nvGrpSpPr>
        <p:grpSpPr>
          <a:xfrm>
            <a:off x="6478920" y="5549760"/>
            <a:ext cx="1836360" cy="864000"/>
            <a:chOff x="6478920" y="5549760"/>
            <a:chExt cx="1836360" cy="864000"/>
          </a:xfrm>
        </p:grpSpPr>
        <p:sp>
          <p:nvSpPr>
            <p:cNvPr id="9" name="Freeform 8"/>
            <p:cNvSpPr/>
            <p:nvPr/>
          </p:nvSpPr>
          <p:spPr>
            <a:xfrm>
              <a:off x="6478920" y="5549760"/>
              <a:ext cx="183636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bool</a:t>
              </a:r>
            </a:p>
          </p:txBody>
        </p:sp>
        <p:sp>
          <p:nvSpPr>
            <p:cNvPr id="10" name="Freeform 9"/>
            <p:cNvSpPr/>
            <p:nvPr/>
          </p:nvSpPr>
          <p:spPr>
            <a:xfrm>
              <a:off x="7612560" y="5693400"/>
              <a:ext cx="4863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algn="r" rtl="0" hangingPunct="0">
                <a:lnSpc>
                  <a:spcPct val="100000"/>
                </a:lnSpc>
                <a:spcBef>
                  <a:spcPts val="0"/>
                </a:spcBef>
                <a:spcAft>
                  <a:spcPts val="0"/>
                </a:spcAft>
                <a:buNone/>
                <a:tabLst/>
              </a:pPr>
              <a:r>
                <a:rPr lang="zh-CN" sz="3200" b="0" i="0" u="none" strike="noStrike" kern="1200">
                  <a:ln>
                    <a:noFill/>
                  </a:ln>
                  <a:solidFill>
                    <a:srgbClr val="800000"/>
                  </a:solidFill>
                  <a:latin typeface="Liberation Mono" pitchFamily="49"/>
                  <a:ea typeface="WenQuanYi Micro Hei" pitchFamily="2"/>
                  <a:cs typeface="Lohit Devanagari" pitchFamily="2"/>
                </a:rPr>
                <a:t>✗</a:t>
              </a:r>
            </a:p>
          </p:txBody>
        </p:sp>
      </p:grpSp>
      <p:grpSp>
        <p:nvGrpSpPr>
          <p:cNvPr id="11" name="Group 10"/>
          <p:cNvGrpSpPr/>
          <p:nvPr/>
        </p:nvGrpSpPr>
        <p:grpSpPr>
          <a:xfrm>
            <a:off x="718560" y="1590120"/>
            <a:ext cx="1836360" cy="864000"/>
            <a:chOff x="718560" y="1590120"/>
            <a:chExt cx="1836360" cy="864000"/>
          </a:xfrm>
        </p:grpSpPr>
        <p:sp>
          <p:nvSpPr>
            <p:cNvPr id="12" name="Freeform 11"/>
            <p:cNvSpPr/>
            <p:nvPr/>
          </p:nvSpPr>
          <p:spPr>
            <a:xfrm>
              <a:off x="718560" y="1590120"/>
              <a:ext cx="183636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bool</a:t>
              </a:r>
            </a:p>
          </p:txBody>
        </p:sp>
        <p:sp>
          <p:nvSpPr>
            <p:cNvPr id="13" name="Freeform 12"/>
            <p:cNvSpPr/>
            <p:nvPr/>
          </p:nvSpPr>
          <p:spPr>
            <a:xfrm>
              <a:off x="1852199" y="1733760"/>
              <a:ext cx="4863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grpSp>
      <p:grpSp>
        <p:nvGrpSpPr>
          <p:cNvPr id="14" name="Group 13"/>
          <p:cNvGrpSpPr/>
          <p:nvPr/>
        </p:nvGrpSpPr>
        <p:grpSpPr>
          <a:xfrm>
            <a:off x="718200" y="2669760"/>
            <a:ext cx="1836360" cy="864000"/>
            <a:chOff x="718200" y="2669760"/>
            <a:chExt cx="1836360" cy="864000"/>
          </a:xfrm>
        </p:grpSpPr>
        <p:sp>
          <p:nvSpPr>
            <p:cNvPr id="15" name="Freeform 14"/>
            <p:cNvSpPr/>
            <p:nvPr/>
          </p:nvSpPr>
          <p:spPr>
            <a:xfrm>
              <a:off x="718200" y="2669760"/>
              <a:ext cx="183636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bool</a:t>
              </a:r>
            </a:p>
          </p:txBody>
        </p:sp>
        <p:sp>
          <p:nvSpPr>
            <p:cNvPr id="16" name="Freeform 15"/>
            <p:cNvSpPr/>
            <p:nvPr/>
          </p:nvSpPr>
          <p:spPr>
            <a:xfrm>
              <a:off x="1851839" y="2813400"/>
              <a:ext cx="4863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grpSp>
      <p:grpSp>
        <p:nvGrpSpPr>
          <p:cNvPr id="17" name="Group 16"/>
          <p:cNvGrpSpPr/>
          <p:nvPr/>
        </p:nvGrpSpPr>
        <p:grpSpPr>
          <a:xfrm>
            <a:off x="6478199" y="2129760"/>
            <a:ext cx="1836360" cy="864000"/>
            <a:chOff x="6478199" y="2129760"/>
            <a:chExt cx="1836360" cy="864000"/>
          </a:xfrm>
        </p:grpSpPr>
        <p:sp>
          <p:nvSpPr>
            <p:cNvPr id="18" name="Freeform 17"/>
            <p:cNvSpPr/>
            <p:nvPr/>
          </p:nvSpPr>
          <p:spPr>
            <a:xfrm>
              <a:off x="6478199" y="2129760"/>
              <a:ext cx="183636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bool</a:t>
              </a:r>
            </a:p>
          </p:txBody>
        </p:sp>
        <p:sp>
          <p:nvSpPr>
            <p:cNvPr id="19" name="Freeform 18"/>
            <p:cNvSpPr/>
            <p:nvPr/>
          </p:nvSpPr>
          <p:spPr>
            <a:xfrm>
              <a:off x="7611840" y="2273400"/>
              <a:ext cx="4863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grpSp>
      <p:sp>
        <p:nvSpPr>
          <p:cNvPr id="20" name="Freeform 19"/>
          <p:cNvSpPr/>
          <p:nvPr/>
        </p:nvSpPr>
        <p:spPr>
          <a:xfrm>
            <a:off x="4193279" y="2190240"/>
            <a:ext cx="696960" cy="743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FF"/>
          </a:solidFill>
          <a:ln w="0">
            <a:solidFill>
              <a:srgbClr val="80808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3600" b="0" i="0" u="none" strike="noStrike" kern="1200">
                <a:ln>
                  <a:noFill/>
                </a:ln>
                <a:latin typeface="Liberation Sans" pitchFamily="18"/>
                <a:ea typeface="WenQuanYi Micro Hei" pitchFamily="2"/>
                <a:cs typeface="Lohit Devanagari" pitchFamily="2"/>
              </a:rPr>
              <a:t>?</a:t>
            </a:r>
          </a:p>
        </p:txBody>
      </p:sp>
      <p:cxnSp>
        <p:nvCxnSpPr>
          <p:cNvPr id="21" name="Curved Connector 20"/>
          <p:cNvCxnSpPr/>
          <p:nvPr/>
        </p:nvCxnSpPr>
        <p:spPr>
          <a:xfrm>
            <a:off x="2554920" y="2022119"/>
            <a:ext cx="1638359" cy="383401"/>
          </a:xfrm>
          <a:prstGeom prst="curvedConnector3">
            <a:avLst/>
          </a:prstGeom>
          <a:noFill/>
          <a:ln w="18000">
            <a:solidFill>
              <a:srgbClr val="800080"/>
            </a:solidFill>
            <a:prstDash val="solid"/>
            <a:tailEnd type="arrow"/>
          </a:ln>
        </p:spPr>
      </p:cxnSp>
      <p:cxnSp>
        <p:nvCxnSpPr>
          <p:cNvPr id="22" name="Curved Connector 21"/>
          <p:cNvCxnSpPr/>
          <p:nvPr/>
        </p:nvCxnSpPr>
        <p:spPr>
          <a:xfrm flipV="1">
            <a:off x="2554560" y="2695320"/>
            <a:ext cx="1650600" cy="406440"/>
          </a:xfrm>
          <a:prstGeom prst="curvedConnector3">
            <a:avLst/>
          </a:prstGeom>
          <a:noFill/>
          <a:ln w="18000">
            <a:solidFill>
              <a:srgbClr val="800080"/>
            </a:solidFill>
            <a:prstDash val="solid"/>
            <a:tailEnd type="arrow"/>
          </a:ln>
        </p:spPr>
      </p:cxnSp>
      <p:cxnSp>
        <p:nvCxnSpPr>
          <p:cNvPr id="23" name="Straight Arrow Connector 22"/>
          <p:cNvCxnSpPr>
            <a:stCxn id="20" idx="1"/>
          </p:cNvCxnSpPr>
          <p:nvPr/>
        </p:nvCxnSpPr>
        <p:spPr>
          <a:xfrm flipV="1">
            <a:off x="4890239" y="2561760"/>
            <a:ext cx="1587960" cy="180"/>
          </a:xfrm>
          <a:prstGeom prst="straightConnector1">
            <a:avLst/>
          </a:prstGeom>
          <a:noFill/>
          <a:ln w="18000">
            <a:solidFill>
              <a:srgbClr val="800080"/>
            </a:solidFill>
            <a:prstDash val="solid"/>
            <a:tailEnd type="arrow"/>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name="page91">
    <p:spTree>
      <p:nvGrpSpPr>
        <p:cNvPr id="1" name=""/>
        <p:cNvGrpSpPr/>
        <p:nvPr/>
      </p:nvGrpSpPr>
      <p:grpSpPr>
        <a:xfrm>
          <a:off x="0" y="0"/>
          <a:ext cx="0" cy="0"/>
          <a:chOff x="0" y="0"/>
          <a:chExt cx="0" cy="0"/>
        </a:xfrm>
      </p:grpSpPr>
      <p:sp>
        <p:nvSpPr>
          <p:cNvPr id="37" name="Slide Number Placeholder 1"/>
          <p:cNvSpPr>
            <a:spLocks noGrp="1"/>
          </p:cNvSpPr>
          <p:nvPr>
            <p:ph type="sldNum" sz="quarter" idx="10"/>
          </p:nvPr>
        </p:nvSpPr>
        <p:spPr/>
        <p:txBody>
          <a:bodyPr/>
          <a:lstStyle/>
          <a:p>
            <a:pPr lvl="0"/>
            <a:fld id="{ACEE9F12-6E2D-4B27-B674-63FAAA20EF80}" type="slidenum">
              <a:t>91</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Boolean operations </a:t>
            </a:r>
            <a:r>
              <a:rPr lang="en-GB">
                <a:latin typeface="Liberation Sans" pitchFamily="34"/>
              </a:rPr>
              <a:t>―</a:t>
            </a:r>
            <a:r>
              <a:rPr lang="en-GB"/>
              <a:t> “</a:t>
            </a:r>
            <a:r>
              <a:rPr lang="en-GB">
                <a:solidFill>
                  <a:srgbClr val="0000FF"/>
                </a:solidFill>
                <a:latin typeface="Liberation Mono" pitchFamily="49"/>
              </a:rPr>
              <a:t>and</a:t>
            </a:r>
            <a:r>
              <a:rPr lang="en-GB"/>
              <a:t>”</a:t>
            </a:r>
          </a:p>
        </p:txBody>
      </p:sp>
      <p:grpSp>
        <p:nvGrpSpPr>
          <p:cNvPr id="3" name="Group 2"/>
          <p:cNvGrpSpPr/>
          <p:nvPr/>
        </p:nvGrpSpPr>
        <p:grpSpPr>
          <a:xfrm>
            <a:off x="718200" y="1590120"/>
            <a:ext cx="1836360" cy="864000"/>
            <a:chOff x="718200" y="1590120"/>
            <a:chExt cx="1836360" cy="864000"/>
          </a:xfrm>
        </p:grpSpPr>
        <p:sp>
          <p:nvSpPr>
            <p:cNvPr id="4" name="Freeform 3"/>
            <p:cNvSpPr/>
            <p:nvPr/>
          </p:nvSpPr>
          <p:spPr>
            <a:xfrm>
              <a:off x="718200" y="1590120"/>
              <a:ext cx="183636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bool</a:t>
              </a:r>
            </a:p>
          </p:txBody>
        </p:sp>
        <p:sp>
          <p:nvSpPr>
            <p:cNvPr id="5" name="Freeform 4"/>
            <p:cNvSpPr/>
            <p:nvPr/>
          </p:nvSpPr>
          <p:spPr>
            <a:xfrm>
              <a:off x="1851839" y="1733760"/>
              <a:ext cx="4863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grpSp>
      <p:grpSp>
        <p:nvGrpSpPr>
          <p:cNvPr id="6" name="Group 5"/>
          <p:cNvGrpSpPr/>
          <p:nvPr/>
        </p:nvGrpSpPr>
        <p:grpSpPr>
          <a:xfrm>
            <a:off x="717840" y="2669760"/>
            <a:ext cx="1836360" cy="864000"/>
            <a:chOff x="717840" y="2669760"/>
            <a:chExt cx="1836360" cy="864000"/>
          </a:xfrm>
        </p:grpSpPr>
        <p:sp>
          <p:nvSpPr>
            <p:cNvPr id="7" name="Freeform 6"/>
            <p:cNvSpPr/>
            <p:nvPr/>
          </p:nvSpPr>
          <p:spPr>
            <a:xfrm>
              <a:off x="717840" y="2669760"/>
              <a:ext cx="183636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bool</a:t>
              </a:r>
            </a:p>
          </p:txBody>
        </p:sp>
        <p:sp>
          <p:nvSpPr>
            <p:cNvPr id="8" name="Freeform 7"/>
            <p:cNvSpPr/>
            <p:nvPr/>
          </p:nvSpPr>
          <p:spPr>
            <a:xfrm>
              <a:off x="1851480" y="2813400"/>
              <a:ext cx="4863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grpSp>
      <p:grpSp>
        <p:nvGrpSpPr>
          <p:cNvPr id="9" name="Group 8"/>
          <p:cNvGrpSpPr/>
          <p:nvPr/>
        </p:nvGrpSpPr>
        <p:grpSpPr>
          <a:xfrm>
            <a:off x="6477840" y="2129760"/>
            <a:ext cx="1836360" cy="864000"/>
            <a:chOff x="6477840" y="2129760"/>
            <a:chExt cx="1836360" cy="864000"/>
          </a:xfrm>
        </p:grpSpPr>
        <p:sp>
          <p:nvSpPr>
            <p:cNvPr id="10" name="Freeform 9"/>
            <p:cNvSpPr/>
            <p:nvPr/>
          </p:nvSpPr>
          <p:spPr>
            <a:xfrm>
              <a:off x="6477840" y="2129760"/>
              <a:ext cx="183636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bool</a:t>
              </a:r>
            </a:p>
          </p:txBody>
        </p:sp>
        <p:sp>
          <p:nvSpPr>
            <p:cNvPr id="11" name="Freeform 10"/>
            <p:cNvSpPr/>
            <p:nvPr/>
          </p:nvSpPr>
          <p:spPr>
            <a:xfrm>
              <a:off x="7611480" y="2273400"/>
              <a:ext cx="4863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grpSp>
      <p:sp>
        <p:nvSpPr>
          <p:cNvPr id="12" name="Freeform 11"/>
          <p:cNvSpPr/>
          <p:nvPr/>
        </p:nvSpPr>
        <p:spPr>
          <a:xfrm>
            <a:off x="4192919" y="2190240"/>
            <a:ext cx="696960" cy="743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FF"/>
          </a:solidFill>
          <a:ln w="0">
            <a:solidFill>
              <a:srgbClr val="80808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and</a:t>
            </a:r>
          </a:p>
        </p:txBody>
      </p:sp>
      <p:cxnSp>
        <p:nvCxnSpPr>
          <p:cNvPr id="13" name="Curved Connector 12"/>
          <p:cNvCxnSpPr/>
          <p:nvPr/>
        </p:nvCxnSpPr>
        <p:spPr>
          <a:xfrm>
            <a:off x="2554560" y="2022119"/>
            <a:ext cx="1638359" cy="383401"/>
          </a:xfrm>
          <a:prstGeom prst="curvedConnector3">
            <a:avLst/>
          </a:prstGeom>
          <a:noFill/>
          <a:ln w="18000">
            <a:solidFill>
              <a:srgbClr val="800080"/>
            </a:solidFill>
            <a:prstDash val="solid"/>
            <a:tailEnd type="arrow"/>
          </a:ln>
        </p:spPr>
      </p:cxnSp>
      <p:cxnSp>
        <p:nvCxnSpPr>
          <p:cNvPr id="14" name="Curved Connector 13"/>
          <p:cNvCxnSpPr/>
          <p:nvPr/>
        </p:nvCxnSpPr>
        <p:spPr>
          <a:xfrm flipV="1">
            <a:off x="2554200" y="2695320"/>
            <a:ext cx="1650600" cy="406440"/>
          </a:xfrm>
          <a:prstGeom prst="curvedConnector3">
            <a:avLst/>
          </a:prstGeom>
          <a:noFill/>
          <a:ln w="18000">
            <a:solidFill>
              <a:srgbClr val="800080"/>
            </a:solidFill>
            <a:prstDash val="solid"/>
            <a:tailEnd type="arrow"/>
          </a:ln>
        </p:spPr>
      </p:cxnSp>
      <p:cxnSp>
        <p:nvCxnSpPr>
          <p:cNvPr id="15" name="Straight Arrow Connector 14"/>
          <p:cNvCxnSpPr>
            <a:stCxn id="12" idx="1"/>
          </p:cNvCxnSpPr>
          <p:nvPr/>
        </p:nvCxnSpPr>
        <p:spPr>
          <a:xfrm flipV="1">
            <a:off x="4889879" y="2561760"/>
            <a:ext cx="1587961" cy="180"/>
          </a:xfrm>
          <a:prstGeom prst="straightConnector1">
            <a:avLst/>
          </a:prstGeom>
          <a:noFill/>
          <a:ln w="18000">
            <a:solidFill>
              <a:srgbClr val="800080"/>
            </a:solidFill>
            <a:prstDash val="solid"/>
            <a:tailEnd type="arrow"/>
          </a:ln>
        </p:spPr>
      </p:cxnSp>
      <p:sp>
        <p:nvSpPr>
          <p:cNvPr id="16" name="TextBox 15"/>
          <p:cNvSpPr txBox="1"/>
          <p:nvPr/>
        </p:nvSpPr>
        <p:spPr>
          <a:xfrm>
            <a:off x="576360" y="4392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True</a:t>
            </a:r>
          </a:p>
        </p:txBody>
      </p:sp>
      <p:sp>
        <p:nvSpPr>
          <p:cNvPr id="17" name="TextBox 16"/>
          <p:cNvSpPr txBox="1"/>
          <p:nvPr/>
        </p:nvSpPr>
        <p:spPr>
          <a:xfrm>
            <a:off x="2405160" y="4392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True</a:t>
            </a:r>
          </a:p>
        </p:txBody>
      </p:sp>
      <p:sp>
        <p:nvSpPr>
          <p:cNvPr id="18" name="TextBox 17"/>
          <p:cNvSpPr txBox="1"/>
          <p:nvPr/>
        </p:nvSpPr>
        <p:spPr>
          <a:xfrm>
            <a:off x="1673640" y="439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and</a:t>
            </a:r>
          </a:p>
        </p:txBody>
      </p:sp>
      <p:sp>
        <p:nvSpPr>
          <p:cNvPr id="19" name="TextBox 18"/>
          <p:cNvSpPr txBox="1"/>
          <p:nvPr/>
        </p:nvSpPr>
        <p:spPr>
          <a:xfrm>
            <a:off x="576360" y="5112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True</a:t>
            </a:r>
          </a:p>
        </p:txBody>
      </p:sp>
      <p:sp>
        <p:nvSpPr>
          <p:cNvPr id="20" name="TextBox 19"/>
          <p:cNvSpPr txBox="1"/>
          <p:nvPr/>
        </p:nvSpPr>
        <p:spPr>
          <a:xfrm>
            <a:off x="2405160" y="511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False</a:t>
            </a:r>
          </a:p>
        </p:txBody>
      </p:sp>
      <p:sp>
        <p:nvSpPr>
          <p:cNvPr id="21" name="TextBox 20"/>
          <p:cNvSpPr txBox="1"/>
          <p:nvPr/>
        </p:nvSpPr>
        <p:spPr>
          <a:xfrm>
            <a:off x="1673640" y="511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and</a:t>
            </a:r>
          </a:p>
        </p:txBody>
      </p:sp>
      <p:sp>
        <p:nvSpPr>
          <p:cNvPr id="22" name="TextBox 21"/>
          <p:cNvSpPr txBox="1"/>
          <p:nvPr/>
        </p:nvSpPr>
        <p:spPr>
          <a:xfrm>
            <a:off x="576360" y="583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False</a:t>
            </a:r>
          </a:p>
        </p:txBody>
      </p:sp>
      <p:sp>
        <p:nvSpPr>
          <p:cNvPr id="23" name="TextBox 22"/>
          <p:cNvSpPr txBox="1"/>
          <p:nvPr/>
        </p:nvSpPr>
        <p:spPr>
          <a:xfrm>
            <a:off x="2405160" y="5832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True</a:t>
            </a:r>
          </a:p>
        </p:txBody>
      </p:sp>
      <p:sp>
        <p:nvSpPr>
          <p:cNvPr id="24" name="TextBox 23"/>
          <p:cNvSpPr txBox="1"/>
          <p:nvPr/>
        </p:nvSpPr>
        <p:spPr>
          <a:xfrm>
            <a:off x="1673640" y="583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and</a:t>
            </a:r>
          </a:p>
        </p:txBody>
      </p:sp>
      <p:sp>
        <p:nvSpPr>
          <p:cNvPr id="25" name="TextBox 24"/>
          <p:cNvSpPr txBox="1"/>
          <p:nvPr/>
        </p:nvSpPr>
        <p:spPr>
          <a:xfrm>
            <a:off x="576360" y="655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False</a:t>
            </a:r>
          </a:p>
        </p:txBody>
      </p:sp>
      <p:sp>
        <p:nvSpPr>
          <p:cNvPr id="26" name="TextBox 25"/>
          <p:cNvSpPr txBox="1"/>
          <p:nvPr/>
        </p:nvSpPr>
        <p:spPr>
          <a:xfrm>
            <a:off x="2405160" y="655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False</a:t>
            </a:r>
          </a:p>
        </p:txBody>
      </p:sp>
      <p:sp>
        <p:nvSpPr>
          <p:cNvPr id="27" name="TextBox 26"/>
          <p:cNvSpPr txBox="1"/>
          <p:nvPr/>
        </p:nvSpPr>
        <p:spPr>
          <a:xfrm>
            <a:off x="1673640" y="655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and</a:t>
            </a:r>
          </a:p>
        </p:txBody>
      </p:sp>
      <p:sp>
        <p:nvSpPr>
          <p:cNvPr id="28" name="TextBox 27"/>
          <p:cNvSpPr txBox="1"/>
          <p:nvPr/>
        </p:nvSpPr>
        <p:spPr>
          <a:xfrm>
            <a:off x="6725160" y="4392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True</a:t>
            </a:r>
          </a:p>
        </p:txBody>
      </p:sp>
      <p:sp>
        <p:nvSpPr>
          <p:cNvPr id="29" name="TextBox 28"/>
          <p:cNvSpPr txBox="1"/>
          <p:nvPr/>
        </p:nvSpPr>
        <p:spPr>
          <a:xfrm>
            <a:off x="6725160" y="511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False</a:t>
            </a:r>
          </a:p>
        </p:txBody>
      </p:sp>
      <p:sp>
        <p:nvSpPr>
          <p:cNvPr id="30" name="TextBox 29"/>
          <p:cNvSpPr txBox="1"/>
          <p:nvPr/>
        </p:nvSpPr>
        <p:spPr>
          <a:xfrm>
            <a:off x="6725160" y="655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False</a:t>
            </a:r>
          </a:p>
        </p:txBody>
      </p:sp>
      <p:sp>
        <p:nvSpPr>
          <p:cNvPr id="31" name="TextBox 30"/>
          <p:cNvSpPr txBox="1"/>
          <p:nvPr/>
        </p:nvSpPr>
        <p:spPr>
          <a:xfrm>
            <a:off x="6725160" y="583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False</a:t>
            </a:r>
          </a:p>
        </p:txBody>
      </p:sp>
      <p:sp>
        <p:nvSpPr>
          <p:cNvPr id="32" name="Straight Connector 31"/>
          <p:cNvSpPr/>
          <p:nvPr/>
        </p:nvSpPr>
        <p:spPr>
          <a:xfrm>
            <a:off x="3705479" y="4601160"/>
            <a:ext cx="2648521" cy="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33" name="Straight Connector 32"/>
          <p:cNvSpPr/>
          <p:nvPr/>
        </p:nvSpPr>
        <p:spPr>
          <a:xfrm>
            <a:off x="3696840" y="5330160"/>
            <a:ext cx="2648520" cy="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34" name="Straight Connector 33"/>
          <p:cNvSpPr/>
          <p:nvPr/>
        </p:nvSpPr>
        <p:spPr>
          <a:xfrm>
            <a:off x="3688199" y="6059160"/>
            <a:ext cx="2648521" cy="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35" name="Straight Connector 34"/>
          <p:cNvSpPr/>
          <p:nvPr/>
        </p:nvSpPr>
        <p:spPr>
          <a:xfrm>
            <a:off x="3679559" y="6788160"/>
            <a:ext cx="2648521" cy="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36" name="TextBox 35"/>
          <p:cNvSpPr txBox="1"/>
          <p:nvPr/>
        </p:nvSpPr>
        <p:spPr>
          <a:xfrm>
            <a:off x="8165160" y="4392000"/>
            <a:ext cx="1531080" cy="75204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Both have</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to be True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name="page92">
    <p:spTree>
      <p:nvGrpSpPr>
        <p:cNvPr id="1" name=""/>
        <p:cNvGrpSpPr/>
        <p:nvPr/>
      </p:nvGrpSpPr>
      <p:grpSpPr>
        <a:xfrm>
          <a:off x="0" y="0"/>
          <a:ext cx="0" cy="0"/>
          <a:chOff x="0" y="0"/>
          <a:chExt cx="0" cy="0"/>
        </a:xfrm>
      </p:grpSpPr>
      <p:sp>
        <p:nvSpPr>
          <p:cNvPr id="31" name="Slide Number Placeholder 1"/>
          <p:cNvSpPr>
            <a:spLocks noGrp="1"/>
          </p:cNvSpPr>
          <p:nvPr>
            <p:ph type="sldNum" sz="quarter" idx="10"/>
          </p:nvPr>
        </p:nvSpPr>
        <p:spPr/>
        <p:txBody>
          <a:bodyPr/>
          <a:lstStyle/>
          <a:p>
            <a:pPr lvl="0"/>
            <a:fld id="{A54B0647-76C5-4ABB-A2FD-7F17CF08733F}" type="slidenum">
              <a:t>92</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Boolean operations </a:t>
            </a:r>
            <a:r>
              <a:rPr lang="en-GB">
                <a:latin typeface="Liberation Sans" pitchFamily="34"/>
              </a:rPr>
              <a:t>―</a:t>
            </a:r>
            <a:r>
              <a:rPr lang="en-GB"/>
              <a:t> “</a:t>
            </a:r>
            <a:r>
              <a:rPr lang="en-GB">
                <a:solidFill>
                  <a:srgbClr val="0000FF"/>
                </a:solidFill>
                <a:latin typeface="Liberation Mono" pitchFamily="49"/>
              </a:rPr>
              <a:t>and</a:t>
            </a:r>
            <a:r>
              <a:rPr lang="en-GB"/>
              <a:t>”</a:t>
            </a:r>
          </a:p>
        </p:txBody>
      </p:sp>
      <p:sp>
        <p:nvSpPr>
          <p:cNvPr id="3" name="TextBox 2"/>
          <p:cNvSpPr txBox="1"/>
          <p:nvPr/>
        </p:nvSpPr>
        <p:spPr>
          <a:xfrm>
            <a:off x="576360" y="223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96360" y="223200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4 &lt; 5 and 6 &lt; 7</a:t>
            </a:r>
          </a:p>
        </p:txBody>
      </p:sp>
      <p:sp>
        <p:nvSpPr>
          <p:cNvPr id="5" name="TextBox 4"/>
          <p:cNvSpPr txBox="1"/>
          <p:nvPr/>
        </p:nvSpPr>
        <p:spPr>
          <a:xfrm>
            <a:off x="576360" y="2951999"/>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True</a:t>
            </a:r>
          </a:p>
        </p:txBody>
      </p:sp>
      <p:sp>
        <p:nvSpPr>
          <p:cNvPr id="6" name="TextBox 5"/>
          <p:cNvSpPr txBox="1"/>
          <p:nvPr/>
        </p:nvSpPr>
        <p:spPr>
          <a:xfrm>
            <a:off x="5076360" y="223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4 &lt; 5</a:t>
            </a:r>
          </a:p>
        </p:txBody>
      </p:sp>
      <p:sp>
        <p:nvSpPr>
          <p:cNvPr id="7" name="TextBox 6"/>
          <p:cNvSpPr txBox="1"/>
          <p:nvPr/>
        </p:nvSpPr>
        <p:spPr>
          <a:xfrm>
            <a:off x="5076360" y="2951999"/>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6 &lt; 7</a:t>
            </a:r>
          </a:p>
        </p:txBody>
      </p:sp>
      <p:sp>
        <p:nvSpPr>
          <p:cNvPr id="8" name="TextBox 7"/>
          <p:cNvSpPr txBox="1"/>
          <p:nvPr/>
        </p:nvSpPr>
        <p:spPr>
          <a:xfrm>
            <a:off x="6516360" y="223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True</a:t>
            </a:r>
          </a:p>
        </p:txBody>
      </p:sp>
      <p:sp>
        <p:nvSpPr>
          <p:cNvPr id="9" name="TextBox 8"/>
          <p:cNvSpPr txBox="1"/>
          <p:nvPr/>
        </p:nvSpPr>
        <p:spPr>
          <a:xfrm>
            <a:off x="6516360" y="2951999"/>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True</a:t>
            </a:r>
          </a:p>
        </p:txBody>
      </p:sp>
      <p:cxnSp>
        <p:nvCxnSpPr>
          <p:cNvPr id="10" name="Straight Arrow Connector 9"/>
          <p:cNvCxnSpPr>
            <a:stCxn id="6" idx="3"/>
            <a:endCxn id="8" idx="1"/>
          </p:cNvCxnSpPr>
          <p:nvPr/>
        </p:nvCxnSpPr>
        <p:spPr>
          <a:xfrm>
            <a:off x="6063480" y="2441160"/>
            <a:ext cx="452880" cy="0"/>
          </a:xfrm>
          <a:prstGeom prst="straightConnector1">
            <a:avLst/>
          </a:prstGeom>
          <a:noFill/>
          <a:ln w="18000">
            <a:solidFill>
              <a:srgbClr val="800080"/>
            </a:solidFill>
            <a:prstDash val="solid"/>
            <a:tailEnd type="arrow"/>
          </a:ln>
        </p:spPr>
      </p:cxnSp>
      <p:cxnSp>
        <p:nvCxnSpPr>
          <p:cNvPr id="11" name="Straight Arrow Connector 10"/>
          <p:cNvCxnSpPr>
            <a:stCxn id="7" idx="3"/>
            <a:endCxn id="9" idx="1"/>
          </p:cNvCxnSpPr>
          <p:nvPr/>
        </p:nvCxnSpPr>
        <p:spPr>
          <a:xfrm>
            <a:off x="6063480" y="3161159"/>
            <a:ext cx="452880" cy="0"/>
          </a:xfrm>
          <a:prstGeom prst="straightConnector1">
            <a:avLst/>
          </a:prstGeom>
          <a:noFill/>
          <a:ln w="18000">
            <a:solidFill>
              <a:srgbClr val="800080"/>
            </a:solidFill>
            <a:prstDash val="solid"/>
            <a:tailEnd type="arrow"/>
          </a:ln>
        </p:spPr>
      </p:cxnSp>
      <p:sp>
        <p:nvSpPr>
          <p:cNvPr id="12" name="TextBox 11"/>
          <p:cNvSpPr txBox="1"/>
          <p:nvPr/>
        </p:nvSpPr>
        <p:spPr>
          <a:xfrm>
            <a:off x="7776360" y="259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Mono" pitchFamily="49"/>
                <a:ea typeface="WenQuanYi Micro Hei" pitchFamily="2"/>
                <a:cs typeface="Lohit Devanagari" pitchFamily="2"/>
              </a:rPr>
              <a:t>and</a:t>
            </a:r>
          </a:p>
        </p:txBody>
      </p:sp>
      <p:sp>
        <p:nvSpPr>
          <p:cNvPr id="13" name="TextBox 12"/>
          <p:cNvSpPr txBox="1"/>
          <p:nvPr/>
        </p:nvSpPr>
        <p:spPr>
          <a:xfrm>
            <a:off x="8856360" y="2592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True</a:t>
            </a:r>
          </a:p>
        </p:txBody>
      </p:sp>
      <p:cxnSp>
        <p:nvCxnSpPr>
          <p:cNvPr id="14" name="Straight Arrow Connector 13"/>
          <p:cNvCxnSpPr>
            <a:stCxn id="12" idx="3"/>
          </p:cNvCxnSpPr>
          <p:nvPr/>
        </p:nvCxnSpPr>
        <p:spPr>
          <a:xfrm>
            <a:off x="8397720" y="2801160"/>
            <a:ext cx="458640" cy="0"/>
          </a:xfrm>
          <a:prstGeom prst="straightConnector1">
            <a:avLst/>
          </a:prstGeom>
          <a:noFill/>
          <a:ln w="18000">
            <a:solidFill>
              <a:srgbClr val="800080"/>
            </a:solidFill>
            <a:prstDash val="solid"/>
            <a:tailEnd type="arrow"/>
          </a:ln>
        </p:spPr>
      </p:cxnSp>
      <p:cxnSp>
        <p:nvCxnSpPr>
          <p:cNvPr id="15" name="Curved Connector 14"/>
          <p:cNvCxnSpPr>
            <a:stCxn id="8" idx="3"/>
            <a:endCxn id="12" idx="1"/>
          </p:cNvCxnSpPr>
          <p:nvPr/>
        </p:nvCxnSpPr>
        <p:spPr>
          <a:xfrm>
            <a:off x="7503480" y="2441160"/>
            <a:ext cx="272880" cy="360000"/>
          </a:xfrm>
          <a:prstGeom prst="curvedConnector3">
            <a:avLst/>
          </a:prstGeom>
          <a:noFill/>
          <a:ln w="18000">
            <a:solidFill>
              <a:srgbClr val="800080"/>
            </a:solidFill>
            <a:prstDash val="solid"/>
          </a:ln>
        </p:spPr>
      </p:cxnSp>
      <p:cxnSp>
        <p:nvCxnSpPr>
          <p:cNvPr id="16" name="Curved Connector 15"/>
          <p:cNvCxnSpPr>
            <a:stCxn id="9" idx="3"/>
            <a:endCxn id="12" idx="1"/>
          </p:cNvCxnSpPr>
          <p:nvPr/>
        </p:nvCxnSpPr>
        <p:spPr>
          <a:xfrm flipV="1">
            <a:off x="7503480" y="2801160"/>
            <a:ext cx="272880" cy="359999"/>
          </a:xfrm>
          <a:prstGeom prst="curvedConnector3">
            <a:avLst/>
          </a:prstGeom>
          <a:noFill/>
          <a:ln w="18000">
            <a:solidFill>
              <a:srgbClr val="800080"/>
            </a:solidFill>
            <a:prstDash val="solid"/>
          </a:ln>
        </p:spPr>
      </p:cxnSp>
      <p:sp>
        <p:nvSpPr>
          <p:cNvPr id="17" name="TextBox 16"/>
          <p:cNvSpPr txBox="1"/>
          <p:nvPr/>
        </p:nvSpPr>
        <p:spPr>
          <a:xfrm>
            <a:off x="576360" y="511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8" name="TextBox 17"/>
          <p:cNvSpPr txBox="1"/>
          <p:nvPr/>
        </p:nvSpPr>
        <p:spPr>
          <a:xfrm>
            <a:off x="1296360" y="5112000"/>
            <a:ext cx="2817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4 &lt; 5 and 6 &gt; 7</a:t>
            </a:r>
          </a:p>
        </p:txBody>
      </p:sp>
      <p:sp>
        <p:nvSpPr>
          <p:cNvPr id="19" name="TextBox 18"/>
          <p:cNvSpPr txBox="1"/>
          <p:nvPr/>
        </p:nvSpPr>
        <p:spPr>
          <a:xfrm>
            <a:off x="576360" y="583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False</a:t>
            </a:r>
          </a:p>
        </p:txBody>
      </p:sp>
      <p:sp>
        <p:nvSpPr>
          <p:cNvPr id="20" name="TextBox 19"/>
          <p:cNvSpPr txBox="1"/>
          <p:nvPr/>
        </p:nvSpPr>
        <p:spPr>
          <a:xfrm>
            <a:off x="5076360" y="511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4 &lt; 5</a:t>
            </a:r>
          </a:p>
        </p:txBody>
      </p:sp>
      <p:sp>
        <p:nvSpPr>
          <p:cNvPr id="21" name="TextBox 20"/>
          <p:cNvSpPr txBox="1"/>
          <p:nvPr/>
        </p:nvSpPr>
        <p:spPr>
          <a:xfrm>
            <a:off x="5076360" y="583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6 &gt; 7</a:t>
            </a:r>
          </a:p>
        </p:txBody>
      </p:sp>
      <p:sp>
        <p:nvSpPr>
          <p:cNvPr id="22" name="TextBox 21"/>
          <p:cNvSpPr txBox="1"/>
          <p:nvPr/>
        </p:nvSpPr>
        <p:spPr>
          <a:xfrm>
            <a:off x="6516360" y="511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True</a:t>
            </a:r>
          </a:p>
        </p:txBody>
      </p:sp>
      <p:sp>
        <p:nvSpPr>
          <p:cNvPr id="23" name="TextBox 22"/>
          <p:cNvSpPr txBox="1"/>
          <p:nvPr/>
        </p:nvSpPr>
        <p:spPr>
          <a:xfrm>
            <a:off x="6516360" y="583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False</a:t>
            </a:r>
          </a:p>
        </p:txBody>
      </p:sp>
      <p:cxnSp>
        <p:nvCxnSpPr>
          <p:cNvPr id="24" name="Straight Arrow Connector 23"/>
          <p:cNvCxnSpPr>
            <a:stCxn id="20" idx="3"/>
            <a:endCxn id="22" idx="1"/>
          </p:cNvCxnSpPr>
          <p:nvPr/>
        </p:nvCxnSpPr>
        <p:spPr>
          <a:xfrm>
            <a:off x="6063480" y="5321160"/>
            <a:ext cx="452880" cy="0"/>
          </a:xfrm>
          <a:prstGeom prst="straightConnector1">
            <a:avLst/>
          </a:prstGeom>
          <a:noFill/>
          <a:ln w="18000">
            <a:solidFill>
              <a:srgbClr val="800080"/>
            </a:solidFill>
            <a:prstDash val="solid"/>
            <a:tailEnd type="arrow"/>
          </a:ln>
        </p:spPr>
      </p:cxnSp>
      <p:cxnSp>
        <p:nvCxnSpPr>
          <p:cNvPr id="25" name="Straight Arrow Connector 24"/>
          <p:cNvCxnSpPr>
            <a:stCxn id="21" idx="3"/>
            <a:endCxn id="23" idx="1"/>
          </p:cNvCxnSpPr>
          <p:nvPr/>
        </p:nvCxnSpPr>
        <p:spPr>
          <a:xfrm>
            <a:off x="6063480" y="6041160"/>
            <a:ext cx="452880" cy="0"/>
          </a:xfrm>
          <a:prstGeom prst="straightConnector1">
            <a:avLst/>
          </a:prstGeom>
          <a:noFill/>
          <a:ln w="18000">
            <a:solidFill>
              <a:srgbClr val="800080"/>
            </a:solidFill>
            <a:prstDash val="solid"/>
            <a:tailEnd type="arrow"/>
          </a:ln>
        </p:spPr>
      </p:cxnSp>
      <p:sp>
        <p:nvSpPr>
          <p:cNvPr id="26" name="TextBox 25"/>
          <p:cNvSpPr txBox="1"/>
          <p:nvPr/>
        </p:nvSpPr>
        <p:spPr>
          <a:xfrm>
            <a:off x="7776360" y="547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Mono" pitchFamily="49"/>
                <a:ea typeface="WenQuanYi Micro Hei" pitchFamily="2"/>
                <a:cs typeface="Lohit Devanagari" pitchFamily="2"/>
              </a:rPr>
              <a:t>and</a:t>
            </a:r>
          </a:p>
        </p:txBody>
      </p:sp>
      <p:sp>
        <p:nvSpPr>
          <p:cNvPr id="27" name="TextBox 26"/>
          <p:cNvSpPr txBox="1"/>
          <p:nvPr/>
        </p:nvSpPr>
        <p:spPr>
          <a:xfrm>
            <a:off x="8856360" y="547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False</a:t>
            </a:r>
          </a:p>
        </p:txBody>
      </p:sp>
      <p:cxnSp>
        <p:nvCxnSpPr>
          <p:cNvPr id="28" name="Straight Arrow Connector 27"/>
          <p:cNvCxnSpPr>
            <a:stCxn id="26" idx="3"/>
            <a:endCxn id="27" idx="1"/>
          </p:cNvCxnSpPr>
          <p:nvPr/>
        </p:nvCxnSpPr>
        <p:spPr>
          <a:xfrm>
            <a:off x="8397720" y="5681160"/>
            <a:ext cx="458640" cy="0"/>
          </a:xfrm>
          <a:prstGeom prst="straightConnector1">
            <a:avLst/>
          </a:prstGeom>
          <a:noFill/>
          <a:ln w="18000">
            <a:solidFill>
              <a:srgbClr val="800080"/>
            </a:solidFill>
            <a:prstDash val="solid"/>
            <a:tailEnd type="arrow"/>
          </a:ln>
        </p:spPr>
      </p:cxnSp>
      <p:cxnSp>
        <p:nvCxnSpPr>
          <p:cNvPr id="29" name="Curved Connector 28"/>
          <p:cNvCxnSpPr>
            <a:stCxn id="22" idx="3"/>
            <a:endCxn id="26" idx="1"/>
          </p:cNvCxnSpPr>
          <p:nvPr/>
        </p:nvCxnSpPr>
        <p:spPr>
          <a:xfrm>
            <a:off x="7503480" y="5321160"/>
            <a:ext cx="272880" cy="360000"/>
          </a:xfrm>
          <a:prstGeom prst="curvedConnector3">
            <a:avLst/>
          </a:prstGeom>
          <a:noFill/>
          <a:ln w="18000">
            <a:solidFill>
              <a:srgbClr val="800080"/>
            </a:solidFill>
            <a:prstDash val="solid"/>
          </a:ln>
        </p:spPr>
      </p:cxnSp>
      <p:cxnSp>
        <p:nvCxnSpPr>
          <p:cNvPr id="30" name="Curved Connector 29"/>
          <p:cNvCxnSpPr>
            <a:stCxn id="23" idx="3"/>
            <a:endCxn id="26" idx="1"/>
          </p:cNvCxnSpPr>
          <p:nvPr/>
        </p:nvCxnSpPr>
        <p:spPr>
          <a:xfrm flipV="1">
            <a:off x="7503480" y="5681160"/>
            <a:ext cx="272880" cy="360000"/>
          </a:xfrm>
          <a:prstGeom prst="curvedConnector3">
            <a:avLst/>
          </a:prstGeom>
          <a:noFill/>
          <a:ln w="18000">
            <a:solidFill>
              <a:srgbClr val="800080"/>
            </a:solidFill>
            <a:prstDash val="solid"/>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name="page93">
    <p:spTree>
      <p:nvGrpSpPr>
        <p:cNvPr id="1" name=""/>
        <p:cNvGrpSpPr/>
        <p:nvPr/>
      </p:nvGrpSpPr>
      <p:grpSpPr>
        <a:xfrm>
          <a:off x="0" y="0"/>
          <a:ext cx="0" cy="0"/>
          <a:chOff x="0" y="0"/>
          <a:chExt cx="0" cy="0"/>
        </a:xfrm>
      </p:grpSpPr>
      <p:sp>
        <p:nvSpPr>
          <p:cNvPr id="37" name="Slide Number Placeholder 1"/>
          <p:cNvSpPr>
            <a:spLocks noGrp="1"/>
          </p:cNvSpPr>
          <p:nvPr>
            <p:ph type="sldNum" sz="quarter" idx="10"/>
          </p:nvPr>
        </p:nvSpPr>
        <p:spPr/>
        <p:txBody>
          <a:bodyPr/>
          <a:lstStyle/>
          <a:p>
            <a:pPr lvl="0"/>
            <a:fld id="{691B5085-329C-42FC-862F-7B242C574ADE}" type="slidenum">
              <a:t>93</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Boolean operations </a:t>
            </a:r>
            <a:r>
              <a:rPr lang="en-GB">
                <a:latin typeface="Liberation Sans" pitchFamily="34"/>
              </a:rPr>
              <a:t>―</a:t>
            </a:r>
            <a:r>
              <a:rPr lang="en-GB"/>
              <a:t> “</a:t>
            </a:r>
            <a:r>
              <a:rPr lang="en-GB">
                <a:solidFill>
                  <a:srgbClr val="0000FF"/>
                </a:solidFill>
                <a:latin typeface="Liberation Mono" pitchFamily="49"/>
              </a:rPr>
              <a:t>or</a:t>
            </a:r>
            <a:r>
              <a:rPr lang="en-GB"/>
              <a:t>”</a:t>
            </a:r>
          </a:p>
        </p:txBody>
      </p:sp>
      <p:grpSp>
        <p:nvGrpSpPr>
          <p:cNvPr id="3" name="Group 2"/>
          <p:cNvGrpSpPr/>
          <p:nvPr/>
        </p:nvGrpSpPr>
        <p:grpSpPr>
          <a:xfrm>
            <a:off x="718200" y="1590120"/>
            <a:ext cx="1836360" cy="864000"/>
            <a:chOff x="718200" y="1590120"/>
            <a:chExt cx="1836360" cy="864000"/>
          </a:xfrm>
        </p:grpSpPr>
        <p:sp>
          <p:nvSpPr>
            <p:cNvPr id="4" name="Freeform 3"/>
            <p:cNvSpPr/>
            <p:nvPr/>
          </p:nvSpPr>
          <p:spPr>
            <a:xfrm>
              <a:off x="718200" y="1590120"/>
              <a:ext cx="183636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bool</a:t>
              </a:r>
            </a:p>
          </p:txBody>
        </p:sp>
        <p:sp>
          <p:nvSpPr>
            <p:cNvPr id="5" name="Freeform 4"/>
            <p:cNvSpPr/>
            <p:nvPr/>
          </p:nvSpPr>
          <p:spPr>
            <a:xfrm>
              <a:off x="1851839" y="1733760"/>
              <a:ext cx="4863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grpSp>
      <p:grpSp>
        <p:nvGrpSpPr>
          <p:cNvPr id="6" name="Group 5"/>
          <p:cNvGrpSpPr/>
          <p:nvPr/>
        </p:nvGrpSpPr>
        <p:grpSpPr>
          <a:xfrm>
            <a:off x="717840" y="2669760"/>
            <a:ext cx="1836360" cy="864000"/>
            <a:chOff x="717840" y="2669760"/>
            <a:chExt cx="1836360" cy="864000"/>
          </a:xfrm>
        </p:grpSpPr>
        <p:sp>
          <p:nvSpPr>
            <p:cNvPr id="7" name="Freeform 6"/>
            <p:cNvSpPr/>
            <p:nvPr/>
          </p:nvSpPr>
          <p:spPr>
            <a:xfrm>
              <a:off x="717840" y="2669760"/>
              <a:ext cx="183636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bool</a:t>
              </a:r>
            </a:p>
          </p:txBody>
        </p:sp>
        <p:sp>
          <p:nvSpPr>
            <p:cNvPr id="8" name="Freeform 7"/>
            <p:cNvSpPr/>
            <p:nvPr/>
          </p:nvSpPr>
          <p:spPr>
            <a:xfrm>
              <a:off x="1851480" y="2813400"/>
              <a:ext cx="4863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grpSp>
      <p:grpSp>
        <p:nvGrpSpPr>
          <p:cNvPr id="9" name="Group 8"/>
          <p:cNvGrpSpPr/>
          <p:nvPr/>
        </p:nvGrpSpPr>
        <p:grpSpPr>
          <a:xfrm>
            <a:off x="6477840" y="2129760"/>
            <a:ext cx="1836360" cy="864000"/>
            <a:chOff x="6477840" y="2129760"/>
            <a:chExt cx="1836360" cy="864000"/>
          </a:xfrm>
        </p:grpSpPr>
        <p:sp>
          <p:nvSpPr>
            <p:cNvPr id="10" name="Freeform 9"/>
            <p:cNvSpPr/>
            <p:nvPr/>
          </p:nvSpPr>
          <p:spPr>
            <a:xfrm>
              <a:off x="6477840" y="2129760"/>
              <a:ext cx="183636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bool</a:t>
              </a:r>
            </a:p>
          </p:txBody>
        </p:sp>
        <p:sp>
          <p:nvSpPr>
            <p:cNvPr id="11" name="Freeform 10"/>
            <p:cNvSpPr/>
            <p:nvPr/>
          </p:nvSpPr>
          <p:spPr>
            <a:xfrm>
              <a:off x="7611480" y="2273400"/>
              <a:ext cx="4863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grpSp>
      <p:sp>
        <p:nvSpPr>
          <p:cNvPr id="12" name="Freeform 11"/>
          <p:cNvSpPr/>
          <p:nvPr/>
        </p:nvSpPr>
        <p:spPr>
          <a:xfrm>
            <a:off x="4192919" y="2190240"/>
            <a:ext cx="696960" cy="743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FF"/>
          </a:solidFill>
          <a:ln w="0">
            <a:solidFill>
              <a:srgbClr val="80808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or</a:t>
            </a:r>
          </a:p>
        </p:txBody>
      </p:sp>
      <p:cxnSp>
        <p:nvCxnSpPr>
          <p:cNvPr id="13" name="Curved Connector 12"/>
          <p:cNvCxnSpPr/>
          <p:nvPr/>
        </p:nvCxnSpPr>
        <p:spPr>
          <a:xfrm>
            <a:off x="2554560" y="2022119"/>
            <a:ext cx="1638359" cy="383401"/>
          </a:xfrm>
          <a:prstGeom prst="curvedConnector3">
            <a:avLst/>
          </a:prstGeom>
          <a:noFill/>
          <a:ln w="18000">
            <a:solidFill>
              <a:srgbClr val="800080"/>
            </a:solidFill>
            <a:prstDash val="solid"/>
            <a:tailEnd type="arrow"/>
          </a:ln>
        </p:spPr>
      </p:cxnSp>
      <p:cxnSp>
        <p:nvCxnSpPr>
          <p:cNvPr id="14" name="Curved Connector 13"/>
          <p:cNvCxnSpPr/>
          <p:nvPr/>
        </p:nvCxnSpPr>
        <p:spPr>
          <a:xfrm flipV="1">
            <a:off x="2554200" y="2695320"/>
            <a:ext cx="1650600" cy="406440"/>
          </a:xfrm>
          <a:prstGeom prst="curvedConnector3">
            <a:avLst/>
          </a:prstGeom>
          <a:noFill/>
          <a:ln w="18000">
            <a:solidFill>
              <a:srgbClr val="800080"/>
            </a:solidFill>
            <a:prstDash val="solid"/>
            <a:tailEnd type="arrow"/>
          </a:ln>
        </p:spPr>
      </p:cxnSp>
      <p:cxnSp>
        <p:nvCxnSpPr>
          <p:cNvPr id="15" name="Straight Arrow Connector 14"/>
          <p:cNvCxnSpPr>
            <a:stCxn id="12" idx="1"/>
          </p:cNvCxnSpPr>
          <p:nvPr/>
        </p:nvCxnSpPr>
        <p:spPr>
          <a:xfrm flipV="1">
            <a:off x="4889879" y="2561760"/>
            <a:ext cx="1587961" cy="180"/>
          </a:xfrm>
          <a:prstGeom prst="straightConnector1">
            <a:avLst/>
          </a:prstGeom>
          <a:noFill/>
          <a:ln w="18000">
            <a:solidFill>
              <a:srgbClr val="800080"/>
            </a:solidFill>
            <a:prstDash val="solid"/>
            <a:tailEnd type="arrow"/>
          </a:ln>
        </p:spPr>
      </p:cxnSp>
      <p:sp>
        <p:nvSpPr>
          <p:cNvPr id="16" name="TextBox 15"/>
          <p:cNvSpPr txBox="1"/>
          <p:nvPr/>
        </p:nvSpPr>
        <p:spPr>
          <a:xfrm>
            <a:off x="576360" y="4392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True</a:t>
            </a:r>
          </a:p>
        </p:txBody>
      </p:sp>
      <p:sp>
        <p:nvSpPr>
          <p:cNvPr id="17" name="TextBox 16"/>
          <p:cNvSpPr txBox="1"/>
          <p:nvPr/>
        </p:nvSpPr>
        <p:spPr>
          <a:xfrm>
            <a:off x="2405160" y="4392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True</a:t>
            </a:r>
          </a:p>
        </p:txBody>
      </p:sp>
      <p:sp>
        <p:nvSpPr>
          <p:cNvPr id="18" name="TextBox 17"/>
          <p:cNvSpPr txBox="1"/>
          <p:nvPr/>
        </p:nvSpPr>
        <p:spPr>
          <a:xfrm>
            <a:off x="1673640" y="439200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or</a:t>
            </a:r>
          </a:p>
        </p:txBody>
      </p:sp>
      <p:sp>
        <p:nvSpPr>
          <p:cNvPr id="19" name="TextBox 18"/>
          <p:cNvSpPr txBox="1"/>
          <p:nvPr/>
        </p:nvSpPr>
        <p:spPr>
          <a:xfrm>
            <a:off x="576360" y="5112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True</a:t>
            </a:r>
          </a:p>
        </p:txBody>
      </p:sp>
      <p:sp>
        <p:nvSpPr>
          <p:cNvPr id="20" name="TextBox 19"/>
          <p:cNvSpPr txBox="1"/>
          <p:nvPr/>
        </p:nvSpPr>
        <p:spPr>
          <a:xfrm>
            <a:off x="2405160" y="511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False</a:t>
            </a:r>
          </a:p>
        </p:txBody>
      </p:sp>
      <p:sp>
        <p:nvSpPr>
          <p:cNvPr id="21" name="TextBox 20"/>
          <p:cNvSpPr txBox="1"/>
          <p:nvPr/>
        </p:nvSpPr>
        <p:spPr>
          <a:xfrm>
            <a:off x="576360" y="583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False</a:t>
            </a:r>
          </a:p>
        </p:txBody>
      </p:sp>
      <p:sp>
        <p:nvSpPr>
          <p:cNvPr id="22" name="TextBox 21"/>
          <p:cNvSpPr txBox="1"/>
          <p:nvPr/>
        </p:nvSpPr>
        <p:spPr>
          <a:xfrm>
            <a:off x="2405160" y="5832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True</a:t>
            </a:r>
          </a:p>
        </p:txBody>
      </p:sp>
      <p:sp>
        <p:nvSpPr>
          <p:cNvPr id="23" name="TextBox 22"/>
          <p:cNvSpPr txBox="1"/>
          <p:nvPr/>
        </p:nvSpPr>
        <p:spPr>
          <a:xfrm>
            <a:off x="576360" y="655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False</a:t>
            </a:r>
          </a:p>
        </p:txBody>
      </p:sp>
      <p:sp>
        <p:nvSpPr>
          <p:cNvPr id="24" name="TextBox 23"/>
          <p:cNvSpPr txBox="1"/>
          <p:nvPr/>
        </p:nvSpPr>
        <p:spPr>
          <a:xfrm>
            <a:off x="2405160" y="655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False</a:t>
            </a:r>
          </a:p>
        </p:txBody>
      </p:sp>
      <p:sp>
        <p:nvSpPr>
          <p:cNvPr id="25" name="TextBox 24"/>
          <p:cNvSpPr txBox="1"/>
          <p:nvPr/>
        </p:nvSpPr>
        <p:spPr>
          <a:xfrm>
            <a:off x="6725160" y="4392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True</a:t>
            </a:r>
          </a:p>
        </p:txBody>
      </p:sp>
      <p:sp>
        <p:nvSpPr>
          <p:cNvPr id="26" name="TextBox 25"/>
          <p:cNvSpPr txBox="1"/>
          <p:nvPr/>
        </p:nvSpPr>
        <p:spPr>
          <a:xfrm>
            <a:off x="6725160" y="655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False</a:t>
            </a:r>
          </a:p>
        </p:txBody>
      </p:sp>
      <p:sp>
        <p:nvSpPr>
          <p:cNvPr id="27" name="Straight Connector 26"/>
          <p:cNvSpPr/>
          <p:nvPr/>
        </p:nvSpPr>
        <p:spPr>
          <a:xfrm>
            <a:off x="3705479" y="4601160"/>
            <a:ext cx="2648521" cy="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28" name="Straight Connector 27"/>
          <p:cNvSpPr/>
          <p:nvPr/>
        </p:nvSpPr>
        <p:spPr>
          <a:xfrm>
            <a:off x="3696840" y="5330160"/>
            <a:ext cx="2648520" cy="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29" name="Straight Connector 28"/>
          <p:cNvSpPr/>
          <p:nvPr/>
        </p:nvSpPr>
        <p:spPr>
          <a:xfrm>
            <a:off x="3688199" y="6059160"/>
            <a:ext cx="2648521" cy="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30" name="Straight Connector 29"/>
          <p:cNvSpPr/>
          <p:nvPr/>
        </p:nvSpPr>
        <p:spPr>
          <a:xfrm>
            <a:off x="3679559" y="6788160"/>
            <a:ext cx="2648521" cy="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31" name="TextBox 30"/>
          <p:cNvSpPr txBox="1"/>
          <p:nvPr/>
        </p:nvSpPr>
        <p:spPr>
          <a:xfrm>
            <a:off x="6725160" y="5112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True</a:t>
            </a:r>
          </a:p>
        </p:txBody>
      </p:sp>
      <p:sp>
        <p:nvSpPr>
          <p:cNvPr id="32" name="TextBox 31"/>
          <p:cNvSpPr txBox="1"/>
          <p:nvPr/>
        </p:nvSpPr>
        <p:spPr>
          <a:xfrm>
            <a:off x="6725160" y="5832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True</a:t>
            </a:r>
          </a:p>
        </p:txBody>
      </p:sp>
      <p:sp>
        <p:nvSpPr>
          <p:cNvPr id="33" name="TextBox 32"/>
          <p:cNvSpPr txBox="1"/>
          <p:nvPr/>
        </p:nvSpPr>
        <p:spPr>
          <a:xfrm>
            <a:off x="8156520" y="4383360"/>
            <a:ext cx="1445760" cy="109188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At least</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one has</a:t>
            </a:r>
          </a:p>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to be True</a:t>
            </a:r>
          </a:p>
        </p:txBody>
      </p:sp>
      <p:sp>
        <p:nvSpPr>
          <p:cNvPr id="34" name="TextBox 33"/>
          <p:cNvSpPr txBox="1"/>
          <p:nvPr/>
        </p:nvSpPr>
        <p:spPr>
          <a:xfrm>
            <a:off x="1673640" y="511200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or</a:t>
            </a:r>
          </a:p>
        </p:txBody>
      </p:sp>
      <p:sp>
        <p:nvSpPr>
          <p:cNvPr id="35" name="TextBox 34"/>
          <p:cNvSpPr txBox="1"/>
          <p:nvPr/>
        </p:nvSpPr>
        <p:spPr>
          <a:xfrm>
            <a:off x="1673640" y="583200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or</a:t>
            </a:r>
          </a:p>
        </p:txBody>
      </p:sp>
      <p:sp>
        <p:nvSpPr>
          <p:cNvPr id="36" name="TextBox 35"/>
          <p:cNvSpPr txBox="1"/>
          <p:nvPr/>
        </p:nvSpPr>
        <p:spPr>
          <a:xfrm>
            <a:off x="1673640" y="655200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or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name="page94">
    <p:spTree>
      <p:nvGrpSpPr>
        <p:cNvPr id="1" name=""/>
        <p:cNvGrpSpPr/>
        <p:nvPr/>
      </p:nvGrpSpPr>
      <p:grpSpPr>
        <a:xfrm>
          <a:off x="0" y="0"/>
          <a:ext cx="0" cy="0"/>
          <a:chOff x="0" y="0"/>
          <a:chExt cx="0" cy="0"/>
        </a:xfrm>
      </p:grpSpPr>
      <p:sp>
        <p:nvSpPr>
          <p:cNvPr id="31" name="Slide Number Placeholder 1"/>
          <p:cNvSpPr>
            <a:spLocks noGrp="1"/>
          </p:cNvSpPr>
          <p:nvPr>
            <p:ph type="sldNum" sz="quarter" idx="10"/>
          </p:nvPr>
        </p:nvSpPr>
        <p:spPr/>
        <p:txBody>
          <a:bodyPr/>
          <a:lstStyle/>
          <a:p>
            <a:pPr lvl="0"/>
            <a:fld id="{6031BC22-1428-4036-B846-8FF12B132BF7}" type="slidenum">
              <a:t>94</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Boolean operations </a:t>
            </a:r>
            <a:r>
              <a:rPr lang="en-GB">
                <a:latin typeface="Liberation Sans" pitchFamily="34"/>
              </a:rPr>
              <a:t>―</a:t>
            </a:r>
            <a:r>
              <a:rPr lang="en-GB"/>
              <a:t> “</a:t>
            </a:r>
            <a:r>
              <a:rPr lang="en-GB">
                <a:solidFill>
                  <a:srgbClr val="0000FF"/>
                </a:solidFill>
                <a:latin typeface="Liberation Mono" pitchFamily="49"/>
              </a:rPr>
              <a:t>or</a:t>
            </a:r>
            <a:r>
              <a:rPr lang="en-GB"/>
              <a:t>”</a:t>
            </a:r>
          </a:p>
        </p:txBody>
      </p:sp>
      <p:sp>
        <p:nvSpPr>
          <p:cNvPr id="3" name="TextBox 2"/>
          <p:cNvSpPr txBox="1"/>
          <p:nvPr/>
        </p:nvSpPr>
        <p:spPr>
          <a:xfrm>
            <a:off x="576360" y="223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96360" y="223200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4 &lt; 5 or 6 &lt; 7</a:t>
            </a:r>
          </a:p>
        </p:txBody>
      </p:sp>
      <p:sp>
        <p:nvSpPr>
          <p:cNvPr id="5" name="TextBox 4"/>
          <p:cNvSpPr txBox="1"/>
          <p:nvPr/>
        </p:nvSpPr>
        <p:spPr>
          <a:xfrm>
            <a:off x="576360" y="2951999"/>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True</a:t>
            </a:r>
          </a:p>
        </p:txBody>
      </p:sp>
      <p:sp>
        <p:nvSpPr>
          <p:cNvPr id="6" name="TextBox 5"/>
          <p:cNvSpPr txBox="1"/>
          <p:nvPr/>
        </p:nvSpPr>
        <p:spPr>
          <a:xfrm>
            <a:off x="5076360" y="223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4 &lt; 5</a:t>
            </a:r>
          </a:p>
        </p:txBody>
      </p:sp>
      <p:sp>
        <p:nvSpPr>
          <p:cNvPr id="7" name="TextBox 6"/>
          <p:cNvSpPr txBox="1"/>
          <p:nvPr/>
        </p:nvSpPr>
        <p:spPr>
          <a:xfrm>
            <a:off x="5076360" y="2951999"/>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6 &lt; 7</a:t>
            </a:r>
          </a:p>
        </p:txBody>
      </p:sp>
      <p:sp>
        <p:nvSpPr>
          <p:cNvPr id="8" name="TextBox 7"/>
          <p:cNvSpPr txBox="1"/>
          <p:nvPr/>
        </p:nvSpPr>
        <p:spPr>
          <a:xfrm>
            <a:off x="6516360" y="223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True</a:t>
            </a:r>
          </a:p>
        </p:txBody>
      </p:sp>
      <p:sp>
        <p:nvSpPr>
          <p:cNvPr id="9" name="TextBox 8"/>
          <p:cNvSpPr txBox="1"/>
          <p:nvPr/>
        </p:nvSpPr>
        <p:spPr>
          <a:xfrm>
            <a:off x="6516360" y="2951999"/>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True</a:t>
            </a:r>
          </a:p>
        </p:txBody>
      </p:sp>
      <p:cxnSp>
        <p:nvCxnSpPr>
          <p:cNvPr id="10" name="Straight Arrow Connector 9"/>
          <p:cNvCxnSpPr>
            <a:stCxn id="6" idx="3"/>
            <a:endCxn id="8" idx="1"/>
          </p:cNvCxnSpPr>
          <p:nvPr/>
        </p:nvCxnSpPr>
        <p:spPr>
          <a:xfrm>
            <a:off x="6063480" y="2441160"/>
            <a:ext cx="452880" cy="0"/>
          </a:xfrm>
          <a:prstGeom prst="straightConnector1">
            <a:avLst/>
          </a:prstGeom>
          <a:noFill/>
          <a:ln w="18000">
            <a:solidFill>
              <a:srgbClr val="800080"/>
            </a:solidFill>
            <a:prstDash val="solid"/>
            <a:tailEnd type="arrow"/>
          </a:ln>
        </p:spPr>
      </p:cxnSp>
      <p:cxnSp>
        <p:nvCxnSpPr>
          <p:cNvPr id="11" name="Straight Arrow Connector 10"/>
          <p:cNvCxnSpPr>
            <a:stCxn id="7" idx="3"/>
            <a:endCxn id="9" idx="1"/>
          </p:cNvCxnSpPr>
          <p:nvPr/>
        </p:nvCxnSpPr>
        <p:spPr>
          <a:xfrm>
            <a:off x="6063480" y="3161159"/>
            <a:ext cx="452880" cy="0"/>
          </a:xfrm>
          <a:prstGeom prst="straightConnector1">
            <a:avLst/>
          </a:prstGeom>
          <a:noFill/>
          <a:ln w="18000">
            <a:solidFill>
              <a:srgbClr val="800080"/>
            </a:solidFill>
            <a:prstDash val="solid"/>
            <a:tailEnd type="arrow"/>
          </a:ln>
        </p:spPr>
      </p:cxnSp>
      <p:sp>
        <p:nvSpPr>
          <p:cNvPr id="12" name="TextBox 11"/>
          <p:cNvSpPr txBox="1"/>
          <p:nvPr/>
        </p:nvSpPr>
        <p:spPr>
          <a:xfrm>
            <a:off x="7776360" y="259200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Mono" pitchFamily="49"/>
                <a:ea typeface="WenQuanYi Micro Hei" pitchFamily="2"/>
                <a:cs typeface="Lohit Devanagari" pitchFamily="2"/>
              </a:rPr>
              <a:t>or</a:t>
            </a:r>
          </a:p>
        </p:txBody>
      </p:sp>
      <p:sp>
        <p:nvSpPr>
          <p:cNvPr id="13" name="TextBox 12"/>
          <p:cNvSpPr txBox="1"/>
          <p:nvPr/>
        </p:nvSpPr>
        <p:spPr>
          <a:xfrm>
            <a:off x="8856360" y="2592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True</a:t>
            </a:r>
          </a:p>
        </p:txBody>
      </p:sp>
      <p:cxnSp>
        <p:nvCxnSpPr>
          <p:cNvPr id="14" name="Straight Arrow Connector 13"/>
          <p:cNvCxnSpPr>
            <a:stCxn id="12" idx="3"/>
          </p:cNvCxnSpPr>
          <p:nvPr/>
        </p:nvCxnSpPr>
        <p:spPr>
          <a:xfrm>
            <a:off x="8214840" y="2801160"/>
            <a:ext cx="641520" cy="0"/>
          </a:xfrm>
          <a:prstGeom prst="straightConnector1">
            <a:avLst/>
          </a:prstGeom>
          <a:noFill/>
          <a:ln w="18000">
            <a:solidFill>
              <a:srgbClr val="800080"/>
            </a:solidFill>
            <a:prstDash val="solid"/>
            <a:tailEnd type="arrow"/>
          </a:ln>
        </p:spPr>
      </p:cxnSp>
      <p:cxnSp>
        <p:nvCxnSpPr>
          <p:cNvPr id="15" name="Curved Connector 14"/>
          <p:cNvCxnSpPr>
            <a:stCxn id="8" idx="3"/>
            <a:endCxn id="12" idx="1"/>
          </p:cNvCxnSpPr>
          <p:nvPr/>
        </p:nvCxnSpPr>
        <p:spPr>
          <a:xfrm>
            <a:off x="7503480" y="2441160"/>
            <a:ext cx="272880" cy="360000"/>
          </a:xfrm>
          <a:prstGeom prst="curvedConnector3">
            <a:avLst/>
          </a:prstGeom>
          <a:noFill/>
          <a:ln w="18000">
            <a:solidFill>
              <a:srgbClr val="800080"/>
            </a:solidFill>
            <a:prstDash val="solid"/>
          </a:ln>
        </p:spPr>
      </p:cxnSp>
      <p:cxnSp>
        <p:nvCxnSpPr>
          <p:cNvPr id="16" name="Curved Connector 15"/>
          <p:cNvCxnSpPr>
            <a:stCxn id="9" idx="3"/>
            <a:endCxn id="12" idx="1"/>
          </p:cNvCxnSpPr>
          <p:nvPr/>
        </p:nvCxnSpPr>
        <p:spPr>
          <a:xfrm flipV="1">
            <a:off x="7503480" y="2801160"/>
            <a:ext cx="272880" cy="359999"/>
          </a:xfrm>
          <a:prstGeom prst="curvedConnector3">
            <a:avLst/>
          </a:prstGeom>
          <a:noFill/>
          <a:ln w="18000">
            <a:solidFill>
              <a:srgbClr val="800080"/>
            </a:solidFill>
            <a:prstDash val="solid"/>
          </a:ln>
        </p:spPr>
      </p:cxnSp>
      <p:sp>
        <p:nvSpPr>
          <p:cNvPr id="17" name="TextBox 16"/>
          <p:cNvSpPr txBox="1"/>
          <p:nvPr/>
        </p:nvSpPr>
        <p:spPr>
          <a:xfrm>
            <a:off x="576360" y="511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8" name="TextBox 17"/>
          <p:cNvSpPr txBox="1"/>
          <p:nvPr/>
        </p:nvSpPr>
        <p:spPr>
          <a:xfrm>
            <a:off x="1296360" y="5112000"/>
            <a:ext cx="2634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4 &lt; 5 or 6 &gt; 7</a:t>
            </a:r>
          </a:p>
        </p:txBody>
      </p:sp>
      <p:sp>
        <p:nvSpPr>
          <p:cNvPr id="19" name="TextBox 18"/>
          <p:cNvSpPr txBox="1"/>
          <p:nvPr/>
        </p:nvSpPr>
        <p:spPr>
          <a:xfrm>
            <a:off x="576360" y="5832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True</a:t>
            </a:r>
          </a:p>
        </p:txBody>
      </p:sp>
      <p:sp>
        <p:nvSpPr>
          <p:cNvPr id="20" name="TextBox 19"/>
          <p:cNvSpPr txBox="1"/>
          <p:nvPr/>
        </p:nvSpPr>
        <p:spPr>
          <a:xfrm>
            <a:off x="5076360" y="511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4 &lt; 5</a:t>
            </a:r>
          </a:p>
        </p:txBody>
      </p:sp>
      <p:sp>
        <p:nvSpPr>
          <p:cNvPr id="21" name="TextBox 20"/>
          <p:cNvSpPr txBox="1"/>
          <p:nvPr/>
        </p:nvSpPr>
        <p:spPr>
          <a:xfrm>
            <a:off x="5076360" y="583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6 &gt; 7</a:t>
            </a:r>
          </a:p>
        </p:txBody>
      </p:sp>
      <p:sp>
        <p:nvSpPr>
          <p:cNvPr id="22" name="TextBox 21"/>
          <p:cNvSpPr txBox="1"/>
          <p:nvPr/>
        </p:nvSpPr>
        <p:spPr>
          <a:xfrm>
            <a:off x="6516360" y="511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True</a:t>
            </a:r>
          </a:p>
        </p:txBody>
      </p:sp>
      <p:sp>
        <p:nvSpPr>
          <p:cNvPr id="23" name="TextBox 22"/>
          <p:cNvSpPr txBox="1"/>
          <p:nvPr/>
        </p:nvSpPr>
        <p:spPr>
          <a:xfrm>
            <a:off x="6516360" y="583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False</a:t>
            </a:r>
          </a:p>
        </p:txBody>
      </p:sp>
      <p:cxnSp>
        <p:nvCxnSpPr>
          <p:cNvPr id="24" name="Straight Arrow Connector 23"/>
          <p:cNvCxnSpPr>
            <a:stCxn id="20" idx="3"/>
            <a:endCxn id="22" idx="1"/>
          </p:cNvCxnSpPr>
          <p:nvPr/>
        </p:nvCxnSpPr>
        <p:spPr>
          <a:xfrm>
            <a:off x="6063480" y="5321160"/>
            <a:ext cx="452880" cy="0"/>
          </a:xfrm>
          <a:prstGeom prst="straightConnector1">
            <a:avLst/>
          </a:prstGeom>
          <a:noFill/>
          <a:ln w="18000">
            <a:solidFill>
              <a:srgbClr val="800080"/>
            </a:solidFill>
            <a:prstDash val="solid"/>
            <a:tailEnd type="arrow"/>
          </a:ln>
        </p:spPr>
      </p:cxnSp>
      <p:cxnSp>
        <p:nvCxnSpPr>
          <p:cNvPr id="25" name="Straight Arrow Connector 24"/>
          <p:cNvCxnSpPr>
            <a:stCxn id="21" idx="3"/>
            <a:endCxn id="23" idx="1"/>
          </p:cNvCxnSpPr>
          <p:nvPr/>
        </p:nvCxnSpPr>
        <p:spPr>
          <a:xfrm>
            <a:off x="6063480" y="6041160"/>
            <a:ext cx="452880" cy="0"/>
          </a:xfrm>
          <a:prstGeom prst="straightConnector1">
            <a:avLst/>
          </a:prstGeom>
          <a:noFill/>
          <a:ln w="18000">
            <a:solidFill>
              <a:srgbClr val="800080"/>
            </a:solidFill>
            <a:prstDash val="solid"/>
            <a:tailEnd type="arrow"/>
          </a:ln>
        </p:spPr>
      </p:cxnSp>
      <p:sp>
        <p:nvSpPr>
          <p:cNvPr id="26" name="TextBox 25"/>
          <p:cNvSpPr txBox="1"/>
          <p:nvPr/>
        </p:nvSpPr>
        <p:spPr>
          <a:xfrm>
            <a:off x="7776360" y="547200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Mono" pitchFamily="49"/>
                <a:ea typeface="WenQuanYi Micro Hei" pitchFamily="2"/>
                <a:cs typeface="Lohit Devanagari" pitchFamily="2"/>
              </a:rPr>
              <a:t>or</a:t>
            </a:r>
          </a:p>
        </p:txBody>
      </p:sp>
      <p:sp>
        <p:nvSpPr>
          <p:cNvPr id="27" name="TextBox 26"/>
          <p:cNvSpPr txBox="1"/>
          <p:nvPr/>
        </p:nvSpPr>
        <p:spPr>
          <a:xfrm>
            <a:off x="8856360" y="5472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True</a:t>
            </a:r>
          </a:p>
        </p:txBody>
      </p:sp>
      <p:cxnSp>
        <p:nvCxnSpPr>
          <p:cNvPr id="28" name="Straight Arrow Connector 27"/>
          <p:cNvCxnSpPr>
            <a:stCxn id="26" idx="3"/>
            <a:endCxn id="27" idx="1"/>
          </p:cNvCxnSpPr>
          <p:nvPr/>
        </p:nvCxnSpPr>
        <p:spPr>
          <a:xfrm>
            <a:off x="8214840" y="5681160"/>
            <a:ext cx="641520" cy="0"/>
          </a:xfrm>
          <a:prstGeom prst="straightConnector1">
            <a:avLst/>
          </a:prstGeom>
          <a:noFill/>
          <a:ln w="18000">
            <a:solidFill>
              <a:srgbClr val="800080"/>
            </a:solidFill>
            <a:prstDash val="solid"/>
            <a:tailEnd type="arrow"/>
          </a:ln>
        </p:spPr>
      </p:cxnSp>
      <p:cxnSp>
        <p:nvCxnSpPr>
          <p:cNvPr id="29" name="Curved Connector 28"/>
          <p:cNvCxnSpPr>
            <a:stCxn id="22" idx="3"/>
            <a:endCxn id="26" idx="1"/>
          </p:cNvCxnSpPr>
          <p:nvPr/>
        </p:nvCxnSpPr>
        <p:spPr>
          <a:xfrm>
            <a:off x="7503480" y="5321160"/>
            <a:ext cx="272880" cy="360000"/>
          </a:xfrm>
          <a:prstGeom prst="curvedConnector3">
            <a:avLst/>
          </a:prstGeom>
          <a:noFill/>
          <a:ln w="18000">
            <a:solidFill>
              <a:srgbClr val="800080"/>
            </a:solidFill>
            <a:prstDash val="solid"/>
          </a:ln>
        </p:spPr>
      </p:cxnSp>
      <p:cxnSp>
        <p:nvCxnSpPr>
          <p:cNvPr id="30" name="Curved Connector 29"/>
          <p:cNvCxnSpPr>
            <a:stCxn id="23" idx="3"/>
            <a:endCxn id="26" idx="1"/>
          </p:cNvCxnSpPr>
          <p:nvPr/>
        </p:nvCxnSpPr>
        <p:spPr>
          <a:xfrm flipV="1">
            <a:off x="7503480" y="5681160"/>
            <a:ext cx="272880" cy="360000"/>
          </a:xfrm>
          <a:prstGeom prst="curvedConnector3">
            <a:avLst/>
          </a:prstGeom>
          <a:noFill/>
          <a:ln w="18000">
            <a:solidFill>
              <a:srgbClr val="800080"/>
            </a:solidFill>
            <a:prstDash val="solid"/>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name="page95">
    <p:spTree>
      <p:nvGrpSpPr>
        <p:cNvPr id="1" name=""/>
        <p:cNvGrpSpPr/>
        <p:nvPr/>
      </p:nvGrpSpPr>
      <p:grpSpPr>
        <a:xfrm>
          <a:off x="0" y="0"/>
          <a:ext cx="0" cy="0"/>
          <a:chOff x="0" y="0"/>
          <a:chExt cx="0" cy="0"/>
        </a:xfrm>
      </p:grpSpPr>
      <p:sp>
        <p:nvSpPr>
          <p:cNvPr id="20" name="Slide Number Placeholder 1"/>
          <p:cNvSpPr>
            <a:spLocks noGrp="1"/>
          </p:cNvSpPr>
          <p:nvPr>
            <p:ph type="sldNum" sz="quarter" idx="10"/>
          </p:nvPr>
        </p:nvSpPr>
        <p:spPr/>
        <p:txBody>
          <a:bodyPr/>
          <a:lstStyle/>
          <a:p>
            <a:pPr lvl="0"/>
            <a:fld id="{4DBE2F2F-4DC1-4131-9932-C76E62DC8ACD}" type="slidenum">
              <a:t>95</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Boolean operations </a:t>
            </a:r>
            <a:r>
              <a:rPr lang="en-GB">
                <a:latin typeface="Liberation Sans" pitchFamily="34"/>
              </a:rPr>
              <a:t>―</a:t>
            </a:r>
            <a:r>
              <a:rPr lang="en-GB"/>
              <a:t> “</a:t>
            </a:r>
            <a:r>
              <a:rPr lang="en-GB">
                <a:solidFill>
                  <a:srgbClr val="0000FF"/>
                </a:solidFill>
                <a:latin typeface="Liberation Mono" pitchFamily="49"/>
              </a:rPr>
              <a:t>not</a:t>
            </a:r>
            <a:r>
              <a:rPr lang="en-GB"/>
              <a:t>”</a:t>
            </a:r>
          </a:p>
        </p:txBody>
      </p:sp>
      <p:grpSp>
        <p:nvGrpSpPr>
          <p:cNvPr id="3" name="Group 2"/>
          <p:cNvGrpSpPr/>
          <p:nvPr/>
        </p:nvGrpSpPr>
        <p:grpSpPr>
          <a:xfrm>
            <a:off x="717840" y="2129760"/>
            <a:ext cx="1836360" cy="864000"/>
            <a:chOff x="717840" y="2129760"/>
            <a:chExt cx="1836360" cy="864000"/>
          </a:xfrm>
        </p:grpSpPr>
        <p:sp>
          <p:nvSpPr>
            <p:cNvPr id="4" name="Freeform 3"/>
            <p:cNvSpPr/>
            <p:nvPr/>
          </p:nvSpPr>
          <p:spPr>
            <a:xfrm>
              <a:off x="717840" y="2129760"/>
              <a:ext cx="183636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bool</a:t>
              </a:r>
            </a:p>
          </p:txBody>
        </p:sp>
        <p:sp>
          <p:nvSpPr>
            <p:cNvPr id="5" name="Freeform 4"/>
            <p:cNvSpPr/>
            <p:nvPr/>
          </p:nvSpPr>
          <p:spPr>
            <a:xfrm>
              <a:off x="1851480" y="2273400"/>
              <a:ext cx="4863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grpSp>
      <p:grpSp>
        <p:nvGrpSpPr>
          <p:cNvPr id="6" name="Group 5"/>
          <p:cNvGrpSpPr/>
          <p:nvPr/>
        </p:nvGrpSpPr>
        <p:grpSpPr>
          <a:xfrm>
            <a:off x="6477840" y="2129760"/>
            <a:ext cx="1836360" cy="864000"/>
            <a:chOff x="6477840" y="2129760"/>
            <a:chExt cx="1836360" cy="864000"/>
          </a:xfrm>
        </p:grpSpPr>
        <p:sp>
          <p:nvSpPr>
            <p:cNvPr id="7" name="Freeform 6"/>
            <p:cNvSpPr/>
            <p:nvPr/>
          </p:nvSpPr>
          <p:spPr>
            <a:xfrm>
              <a:off x="6477840" y="2129760"/>
              <a:ext cx="183636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0">
              <a:solidFill>
                <a:srgbClr val="008000"/>
              </a:solidFill>
              <a:prstDash val="solid"/>
            </a:ln>
          </p:spPr>
          <p:txBody>
            <a:bodyPr vert="horz" wrap="none" lIns="180000" tIns="45000" rIns="180000" bIns="45000" anchor="ctr" anchorCtr="0" compatLnSpc="0"/>
            <a:lstStyle/>
            <a:p>
              <a:pPr marL="0" marR="0" lvl="0" indent="0" algn="ctr" rtl="0" hangingPunct="0">
                <a:lnSpc>
                  <a:spcPct val="100000"/>
                </a:lnSpc>
                <a:spcBef>
                  <a:spcPts val="0"/>
                </a:spcBef>
                <a:spcAft>
                  <a:spcPts val="0"/>
                </a:spcAft>
                <a:buNone/>
                <a:tabLst/>
              </a:pPr>
              <a:r>
                <a:rPr lang="en-GB" sz="2400" b="1" i="0" u="none" strike="noStrike" kern="1200">
                  <a:ln>
                    <a:noFill/>
                  </a:ln>
                  <a:latin typeface="Liberation Sans" pitchFamily="18"/>
                  <a:ea typeface="WenQuanYi Micro Hei" pitchFamily="2"/>
                  <a:cs typeface="Lohit Devanagari" pitchFamily="2"/>
                </a:rPr>
                <a:t>bool</a:t>
              </a:r>
            </a:p>
          </p:txBody>
        </p:sp>
        <p:sp>
          <p:nvSpPr>
            <p:cNvPr id="8" name="Freeform 7"/>
            <p:cNvSpPr/>
            <p:nvPr/>
          </p:nvSpPr>
          <p:spPr>
            <a:xfrm>
              <a:off x="7611480" y="2273400"/>
              <a:ext cx="486360" cy="5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FFFF"/>
            </a:solidFill>
            <a:ln w="0">
              <a:solidFill>
                <a:srgbClr val="008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GB" sz="2400" b="0" i="0" u="none" strike="noStrike" kern="1200">
                <a:ln>
                  <a:noFill/>
                </a:ln>
                <a:latin typeface="Liberation Mono" pitchFamily="49"/>
                <a:ea typeface="WenQuanYi Micro Hei" pitchFamily="2"/>
                <a:cs typeface="Lohit Devanagari" pitchFamily="2"/>
              </a:endParaRPr>
            </a:p>
          </p:txBody>
        </p:sp>
      </p:grpSp>
      <p:sp>
        <p:nvSpPr>
          <p:cNvPr id="9" name="Freeform 8"/>
          <p:cNvSpPr/>
          <p:nvPr/>
        </p:nvSpPr>
        <p:spPr>
          <a:xfrm>
            <a:off x="4192919" y="2190240"/>
            <a:ext cx="696960" cy="743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FF"/>
          </a:solidFill>
          <a:ln w="0">
            <a:solidFill>
              <a:srgbClr val="80808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not</a:t>
            </a:r>
          </a:p>
        </p:txBody>
      </p:sp>
      <p:cxnSp>
        <p:nvCxnSpPr>
          <p:cNvPr id="10" name="Straight Arrow Connector 9"/>
          <p:cNvCxnSpPr>
            <a:stCxn id="9" idx="1"/>
          </p:cNvCxnSpPr>
          <p:nvPr/>
        </p:nvCxnSpPr>
        <p:spPr>
          <a:xfrm flipV="1">
            <a:off x="4889879" y="2561760"/>
            <a:ext cx="1587961" cy="180"/>
          </a:xfrm>
          <a:prstGeom prst="straightConnector1">
            <a:avLst/>
          </a:prstGeom>
          <a:noFill/>
          <a:ln w="18000">
            <a:solidFill>
              <a:srgbClr val="800080"/>
            </a:solidFill>
            <a:prstDash val="solid"/>
            <a:tailEnd type="arrow"/>
          </a:ln>
        </p:spPr>
      </p:cxnSp>
      <p:sp>
        <p:nvSpPr>
          <p:cNvPr id="11" name="TextBox 10"/>
          <p:cNvSpPr txBox="1"/>
          <p:nvPr/>
        </p:nvSpPr>
        <p:spPr>
          <a:xfrm>
            <a:off x="2405160" y="4392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True</a:t>
            </a:r>
          </a:p>
        </p:txBody>
      </p:sp>
      <p:sp>
        <p:nvSpPr>
          <p:cNvPr id="12" name="TextBox 11"/>
          <p:cNvSpPr txBox="1"/>
          <p:nvPr/>
        </p:nvSpPr>
        <p:spPr>
          <a:xfrm>
            <a:off x="1673640" y="439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not</a:t>
            </a:r>
          </a:p>
        </p:txBody>
      </p:sp>
      <p:sp>
        <p:nvSpPr>
          <p:cNvPr id="13" name="TextBox 12"/>
          <p:cNvSpPr txBox="1"/>
          <p:nvPr/>
        </p:nvSpPr>
        <p:spPr>
          <a:xfrm>
            <a:off x="2405160" y="511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False</a:t>
            </a:r>
          </a:p>
        </p:txBody>
      </p:sp>
      <p:sp>
        <p:nvSpPr>
          <p:cNvPr id="14" name="Straight Connector 13"/>
          <p:cNvSpPr/>
          <p:nvPr/>
        </p:nvSpPr>
        <p:spPr>
          <a:xfrm>
            <a:off x="3705479" y="4601160"/>
            <a:ext cx="2648521" cy="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15" name="Straight Connector 14"/>
          <p:cNvSpPr/>
          <p:nvPr/>
        </p:nvSpPr>
        <p:spPr>
          <a:xfrm>
            <a:off x="3696840" y="5330160"/>
            <a:ext cx="2648520" cy="0"/>
          </a:xfrm>
          <a:prstGeom prst="line">
            <a:avLst/>
          </a:prstGeom>
          <a:noFill/>
          <a:ln w="18000">
            <a:solidFill>
              <a:srgbClr val="800080"/>
            </a:solidFill>
            <a:prstDash val="solid"/>
            <a:tailEnd type="arrow"/>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solidFill>
                <a:srgbClr val="800080"/>
              </a:solidFill>
              <a:latin typeface="Liberation Sans" pitchFamily="18"/>
              <a:ea typeface="WenQuanYi Micro Hei" pitchFamily="2"/>
              <a:cs typeface="Lohit Devanagari" pitchFamily="2"/>
            </a:endParaRPr>
          </a:p>
        </p:txBody>
      </p:sp>
      <p:sp>
        <p:nvSpPr>
          <p:cNvPr id="16" name="TextBox 15"/>
          <p:cNvSpPr txBox="1"/>
          <p:nvPr/>
        </p:nvSpPr>
        <p:spPr>
          <a:xfrm>
            <a:off x="6725160" y="5112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True</a:t>
            </a:r>
          </a:p>
        </p:txBody>
      </p:sp>
      <p:cxnSp>
        <p:nvCxnSpPr>
          <p:cNvPr id="17" name="Straight Arrow Connector 16"/>
          <p:cNvCxnSpPr/>
          <p:nvPr/>
        </p:nvCxnSpPr>
        <p:spPr>
          <a:xfrm>
            <a:off x="2554200" y="2561760"/>
            <a:ext cx="1638719" cy="0"/>
          </a:xfrm>
          <a:prstGeom prst="straightConnector1">
            <a:avLst/>
          </a:prstGeom>
          <a:noFill/>
          <a:ln w="18000">
            <a:solidFill>
              <a:srgbClr val="800080"/>
            </a:solidFill>
            <a:prstDash val="solid"/>
            <a:tailEnd type="arrow"/>
          </a:ln>
        </p:spPr>
      </p:cxnSp>
      <p:sp>
        <p:nvSpPr>
          <p:cNvPr id="18" name="TextBox 17"/>
          <p:cNvSpPr txBox="1"/>
          <p:nvPr/>
        </p:nvSpPr>
        <p:spPr>
          <a:xfrm>
            <a:off x="6725160" y="439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False</a:t>
            </a:r>
          </a:p>
        </p:txBody>
      </p:sp>
      <p:sp>
        <p:nvSpPr>
          <p:cNvPr id="19" name="TextBox 18"/>
          <p:cNvSpPr txBox="1"/>
          <p:nvPr/>
        </p:nvSpPr>
        <p:spPr>
          <a:xfrm>
            <a:off x="1673640" y="511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not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name="page96">
    <p:spTree>
      <p:nvGrpSpPr>
        <p:cNvPr id="1" name=""/>
        <p:cNvGrpSpPr/>
        <p:nvPr/>
      </p:nvGrpSpPr>
      <p:grpSpPr>
        <a:xfrm>
          <a:off x="0" y="0"/>
          <a:ext cx="0" cy="0"/>
          <a:chOff x="0" y="0"/>
          <a:chExt cx="0" cy="0"/>
        </a:xfrm>
      </p:grpSpPr>
      <p:sp>
        <p:nvSpPr>
          <p:cNvPr id="23" name="Slide Number Placeholder 1"/>
          <p:cNvSpPr>
            <a:spLocks noGrp="1"/>
          </p:cNvSpPr>
          <p:nvPr>
            <p:ph type="sldNum" sz="quarter" idx="10"/>
          </p:nvPr>
        </p:nvSpPr>
        <p:spPr/>
        <p:txBody>
          <a:bodyPr/>
          <a:lstStyle/>
          <a:p>
            <a:pPr lvl="0"/>
            <a:fld id="{B06C93F7-068C-4EFC-8947-AB642216C45D}" type="slidenum">
              <a:t>96</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Boolean operations </a:t>
            </a:r>
            <a:r>
              <a:rPr lang="en-GB">
                <a:latin typeface="Liberation Sans" pitchFamily="34"/>
              </a:rPr>
              <a:t>―</a:t>
            </a:r>
            <a:r>
              <a:rPr lang="en-GB"/>
              <a:t> “</a:t>
            </a:r>
            <a:r>
              <a:rPr lang="en-GB">
                <a:solidFill>
                  <a:srgbClr val="0000FF"/>
                </a:solidFill>
                <a:latin typeface="Liberation Mono" pitchFamily="49"/>
              </a:rPr>
              <a:t>not</a:t>
            </a:r>
            <a:r>
              <a:rPr lang="en-GB"/>
              <a:t>”</a:t>
            </a:r>
          </a:p>
        </p:txBody>
      </p:sp>
      <p:sp>
        <p:nvSpPr>
          <p:cNvPr id="3" name="TextBox 2"/>
          <p:cNvSpPr txBox="1"/>
          <p:nvPr/>
        </p:nvSpPr>
        <p:spPr>
          <a:xfrm>
            <a:off x="576360" y="223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4" name="TextBox 3"/>
          <p:cNvSpPr txBox="1"/>
          <p:nvPr/>
        </p:nvSpPr>
        <p:spPr>
          <a:xfrm>
            <a:off x="1296360" y="223200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not 6 &lt; 7</a:t>
            </a:r>
          </a:p>
        </p:txBody>
      </p:sp>
      <p:sp>
        <p:nvSpPr>
          <p:cNvPr id="5" name="TextBox 4"/>
          <p:cNvSpPr txBox="1"/>
          <p:nvPr/>
        </p:nvSpPr>
        <p:spPr>
          <a:xfrm>
            <a:off x="576360" y="2951999"/>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False</a:t>
            </a:r>
          </a:p>
        </p:txBody>
      </p:sp>
      <p:sp>
        <p:nvSpPr>
          <p:cNvPr id="6" name="TextBox 5"/>
          <p:cNvSpPr txBox="1"/>
          <p:nvPr/>
        </p:nvSpPr>
        <p:spPr>
          <a:xfrm>
            <a:off x="5076360" y="223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6 &lt; 7</a:t>
            </a:r>
          </a:p>
        </p:txBody>
      </p:sp>
      <p:sp>
        <p:nvSpPr>
          <p:cNvPr id="7" name="TextBox 6"/>
          <p:cNvSpPr txBox="1"/>
          <p:nvPr/>
        </p:nvSpPr>
        <p:spPr>
          <a:xfrm>
            <a:off x="6516360" y="223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True</a:t>
            </a:r>
          </a:p>
        </p:txBody>
      </p:sp>
      <p:cxnSp>
        <p:nvCxnSpPr>
          <p:cNvPr id="8" name="Straight Arrow Connector 7"/>
          <p:cNvCxnSpPr>
            <a:stCxn id="6" idx="3"/>
            <a:endCxn id="7" idx="1"/>
          </p:cNvCxnSpPr>
          <p:nvPr/>
        </p:nvCxnSpPr>
        <p:spPr>
          <a:xfrm>
            <a:off x="6063480" y="2441160"/>
            <a:ext cx="452880" cy="0"/>
          </a:xfrm>
          <a:prstGeom prst="straightConnector1">
            <a:avLst/>
          </a:prstGeom>
          <a:noFill/>
          <a:ln w="18000">
            <a:solidFill>
              <a:srgbClr val="800080"/>
            </a:solidFill>
            <a:prstDash val="solid"/>
            <a:tailEnd type="arrow"/>
          </a:ln>
        </p:spPr>
      </p:cxnSp>
      <p:sp>
        <p:nvSpPr>
          <p:cNvPr id="9" name="TextBox 8"/>
          <p:cNvSpPr txBox="1"/>
          <p:nvPr/>
        </p:nvSpPr>
        <p:spPr>
          <a:xfrm>
            <a:off x="7776360" y="223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Mono" pitchFamily="49"/>
                <a:ea typeface="WenQuanYi Micro Hei" pitchFamily="2"/>
                <a:cs typeface="Lohit Devanagari" pitchFamily="2"/>
              </a:rPr>
              <a:t>not</a:t>
            </a:r>
          </a:p>
        </p:txBody>
      </p:sp>
      <p:sp>
        <p:nvSpPr>
          <p:cNvPr id="10" name="TextBox 9"/>
          <p:cNvSpPr txBox="1"/>
          <p:nvPr/>
        </p:nvSpPr>
        <p:spPr>
          <a:xfrm>
            <a:off x="8856360" y="223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False</a:t>
            </a:r>
          </a:p>
        </p:txBody>
      </p:sp>
      <p:cxnSp>
        <p:nvCxnSpPr>
          <p:cNvPr id="11" name="Straight Arrow Connector 10"/>
          <p:cNvCxnSpPr>
            <a:stCxn id="9" idx="3"/>
          </p:cNvCxnSpPr>
          <p:nvPr/>
        </p:nvCxnSpPr>
        <p:spPr>
          <a:xfrm>
            <a:off x="8397720" y="2441160"/>
            <a:ext cx="458640" cy="0"/>
          </a:xfrm>
          <a:prstGeom prst="straightConnector1">
            <a:avLst/>
          </a:prstGeom>
          <a:noFill/>
          <a:ln w="18000">
            <a:solidFill>
              <a:srgbClr val="800080"/>
            </a:solidFill>
            <a:prstDash val="solid"/>
            <a:tailEnd type="arrow"/>
          </a:ln>
        </p:spPr>
      </p:cxnSp>
      <p:sp>
        <p:nvSpPr>
          <p:cNvPr id="12" name="TextBox 11"/>
          <p:cNvSpPr txBox="1"/>
          <p:nvPr/>
        </p:nvSpPr>
        <p:spPr>
          <a:xfrm>
            <a:off x="576360" y="511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&gt;&gt;&gt;</a:t>
            </a:r>
          </a:p>
        </p:txBody>
      </p:sp>
      <p:sp>
        <p:nvSpPr>
          <p:cNvPr id="13" name="TextBox 12"/>
          <p:cNvSpPr txBox="1"/>
          <p:nvPr/>
        </p:nvSpPr>
        <p:spPr>
          <a:xfrm>
            <a:off x="1296360" y="5112000"/>
            <a:ext cx="17200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latin typeface="Liberation Mono" pitchFamily="49"/>
                <a:ea typeface="WenQuanYi Micro Hei" pitchFamily="2"/>
                <a:cs typeface="Lohit Devanagari" pitchFamily="2"/>
              </a:rPr>
              <a:t>not 6 &gt; 7</a:t>
            </a:r>
          </a:p>
        </p:txBody>
      </p:sp>
      <p:sp>
        <p:nvSpPr>
          <p:cNvPr id="14" name="TextBox 13"/>
          <p:cNvSpPr txBox="1"/>
          <p:nvPr/>
        </p:nvSpPr>
        <p:spPr>
          <a:xfrm>
            <a:off x="576360" y="5832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True</a:t>
            </a:r>
          </a:p>
        </p:txBody>
      </p:sp>
      <p:sp>
        <p:nvSpPr>
          <p:cNvPr id="15" name="TextBox 14"/>
          <p:cNvSpPr txBox="1"/>
          <p:nvPr/>
        </p:nvSpPr>
        <p:spPr>
          <a:xfrm>
            <a:off x="5076360" y="511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FF"/>
                </a:solidFill>
                <a:latin typeface="Liberation Mono" pitchFamily="49"/>
                <a:ea typeface="WenQuanYi Micro Hei" pitchFamily="2"/>
                <a:cs typeface="Lohit Devanagari" pitchFamily="2"/>
              </a:rPr>
              <a:t>6 &gt; 7</a:t>
            </a:r>
          </a:p>
        </p:txBody>
      </p:sp>
      <p:sp>
        <p:nvSpPr>
          <p:cNvPr id="16" name="TextBox 15"/>
          <p:cNvSpPr txBox="1"/>
          <p:nvPr/>
        </p:nvSpPr>
        <p:spPr>
          <a:xfrm>
            <a:off x="6516360" y="511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00"/>
                </a:solidFill>
                <a:latin typeface="Liberation Mono" pitchFamily="49"/>
                <a:ea typeface="WenQuanYi Micro Hei" pitchFamily="2"/>
                <a:cs typeface="Lohit Devanagari" pitchFamily="2"/>
              </a:rPr>
              <a:t>False</a:t>
            </a:r>
          </a:p>
        </p:txBody>
      </p:sp>
      <p:cxnSp>
        <p:nvCxnSpPr>
          <p:cNvPr id="17" name="Straight Arrow Connector 16"/>
          <p:cNvCxnSpPr>
            <a:stCxn id="15" idx="3"/>
            <a:endCxn id="16" idx="1"/>
          </p:cNvCxnSpPr>
          <p:nvPr/>
        </p:nvCxnSpPr>
        <p:spPr>
          <a:xfrm>
            <a:off x="6063480" y="5321160"/>
            <a:ext cx="452880" cy="0"/>
          </a:xfrm>
          <a:prstGeom prst="straightConnector1">
            <a:avLst/>
          </a:prstGeom>
          <a:noFill/>
          <a:ln w="18000">
            <a:solidFill>
              <a:srgbClr val="800080"/>
            </a:solidFill>
            <a:prstDash val="solid"/>
            <a:tailEnd type="arrow"/>
          </a:ln>
        </p:spPr>
      </p:cxnSp>
      <p:sp>
        <p:nvSpPr>
          <p:cNvPr id="18" name="TextBox 17"/>
          <p:cNvSpPr txBox="1"/>
          <p:nvPr/>
        </p:nvSpPr>
        <p:spPr>
          <a:xfrm>
            <a:off x="7776360" y="511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800080"/>
                </a:solidFill>
                <a:latin typeface="Liberation Mono" pitchFamily="49"/>
                <a:ea typeface="WenQuanYi Micro Hei" pitchFamily="2"/>
                <a:cs typeface="Lohit Devanagari" pitchFamily="2"/>
              </a:rPr>
              <a:t>not</a:t>
            </a:r>
          </a:p>
        </p:txBody>
      </p:sp>
      <p:sp>
        <p:nvSpPr>
          <p:cNvPr id="19" name="TextBox 18"/>
          <p:cNvSpPr txBox="1"/>
          <p:nvPr/>
        </p:nvSpPr>
        <p:spPr>
          <a:xfrm>
            <a:off x="8856360" y="5112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8000"/>
                </a:solidFill>
                <a:latin typeface="Liberation Mono" pitchFamily="49"/>
                <a:ea typeface="WenQuanYi Micro Hei" pitchFamily="2"/>
                <a:cs typeface="Lohit Devanagari" pitchFamily="2"/>
              </a:rPr>
              <a:t>True</a:t>
            </a:r>
          </a:p>
        </p:txBody>
      </p:sp>
      <p:cxnSp>
        <p:nvCxnSpPr>
          <p:cNvPr id="20" name="Straight Arrow Connector 19"/>
          <p:cNvCxnSpPr>
            <a:stCxn id="18" idx="3"/>
            <a:endCxn id="19" idx="1"/>
          </p:cNvCxnSpPr>
          <p:nvPr/>
        </p:nvCxnSpPr>
        <p:spPr>
          <a:xfrm>
            <a:off x="8397720" y="5321160"/>
            <a:ext cx="458640" cy="0"/>
          </a:xfrm>
          <a:prstGeom prst="straightConnector1">
            <a:avLst/>
          </a:prstGeom>
          <a:noFill/>
          <a:ln w="18000">
            <a:solidFill>
              <a:srgbClr val="800080"/>
            </a:solidFill>
            <a:prstDash val="solid"/>
            <a:tailEnd type="arrow"/>
          </a:ln>
        </p:spPr>
      </p:cxnSp>
      <p:cxnSp>
        <p:nvCxnSpPr>
          <p:cNvPr id="21" name="Straight Arrow Connector 20"/>
          <p:cNvCxnSpPr>
            <a:stCxn id="7" idx="3"/>
            <a:endCxn id="9" idx="1"/>
          </p:cNvCxnSpPr>
          <p:nvPr/>
        </p:nvCxnSpPr>
        <p:spPr>
          <a:xfrm>
            <a:off x="7503480" y="2441160"/>
            <a:ext cx="272880" cy="0"/>
          </a:xfrm>
          <a:prstGeom prst="straightConnector1">
            <a:avLst/>
          </a:prstGeom>
          <a:noFill/>
          <a:ln w="18000">
            <a:solidFill>
              <a:srgbClr val="800080"/>
            </a:solidFill>
            <a:prstDash val="solid"/>
          </a:ln>
        </p:spPr>
      </p:cxnSp>
      <p:cxnSp>
        <p:nvCxnSpPr>
          <p:cNvPr id="22" name="Straight Arrow Connector 21"/>
          <p:cNvCxnSpPr>
            <a:endCxn id="18" idx="1"/>
          </p:cNvCxnSpPr>
          <p:nvPr/>
        </p:nvCxnSpPr>
        <p:spPr>
          <a:xfrm>
            <a:off x="7503480" y="5321160"/>
            <a:ext cx="272880" cy="0"/>
          </a:xfrm>
          <a:prstGeom prst="straightConnector1">
            <a:avLst/>
          </a:prstGeom>
          <a:noFill/>
          <a:ln w="18000">
            <a:solidFill>
              <a:srgbClr val="800080"/>
            </a:solidFill>
            <a:prstDash val="solid"/>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name="page97">
    <p:spTree>
      <p:nvGrpSpPr>
        <p:cNvPr id="1" name=""/>
        <p:cNvGrpSpPr/>
        <p:nvPr/>
      </p:nvGrpSpPr>
      <p:grpSpPr>
        <a:xfrm>
          <a:off x="0" y="0"/>
          <a:ext cx="0" cy="0"/>
          <a:chOff x="0" y="0"/>
          <a:chExt cx="0" cy="0"/>
        </a:xfrm>
      </p:grpSpPr>
      <p:sp>
        <p:nvSpPr>
          <p:cNvPr id="22" name="Slide Number Placeholder 1"/>
          <p:cNvSpPr>
            <a:spLocks noGrp="1"/>
          </p:cNvSpPr>
          <p:nvPr>
            <p:ph type="sldNum" sz="quarter" idx="10"/>
          </p:nvPr>
        </p:nvSpPr>
        <p:spPr/>
        <p:txBody>
          <a:bodyPr/>
          <a:lstStyle/>
          <a:p>
            <a:pPr lvl="0"/>
            <a:fld id="{998DCBF0-BD44-4D3F-A970-A0A015EEE00C}" type="slidenum">
              <a:t>97</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Ambiguity in expressions</a:t>
            </a:r>
          </a:p>
        </p:txBody>
      </p:sp>
      <p:sp>
        <p:nvSpPr>
          <p:cNvPr id="3" name="TextBox 2"/>
          <p:cNvSpPr txBox="1"/>
          <p:nvPr/>
        </p:nvSpPr>
        <p:spPr>
          <a:xfrm>
            <a:off x="3872160" y="2160000"/>
            <a:ext cx="2291760" cy="7534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latin typeface="Liberation Sans" pitchFamily="18"/>
                <a:ea typeface="WenQuanYi Micro Hei" pitchFamily="2"/>
                <a:cs typeface="Lohit Devanagari" pitchFamily="2"/>
              </a:rPr>
              <a:t>3 + 6 / 3</a:t>
            </a:r>
          </a:p>
        </p:txBody>
      </p:sp>
      <p:sp>
        <p:nvSpPr>
          <p:cNvPr id="4" name="TextBox 3"/>
          <p:cNvSpPr txBox="1"/>
          <p:nvPr/>
        </p:nvSpPr>
        <p:spPr>
          <a:xfrm>
            <a:off x="1352160" y="3960360"/>
            <a:ext cx="2698560" cy="7534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Sans" pitchFamily="18"/>
                <a:ea typeface="WenQuanYi Micro Hei" pitchFamily="2"/>
                <a:cs typeface="Lohit Devanagari" pitchFamily="2"/>
              </a:rPr>
              <a:t>(3 + 6) / 3</a:t>
            </a:r>
          </a:p>
        </p:txBody>
      </p:sp>
      <p:sp>
        <p:nvSpPr>
          <p:cNvPr id="5" name="TextBox 4"/>
          <p:cNvSpPr txBox="1"/>
          <p:nvPr/>
        </p:nvSpPr>
        <p:spPr>
          <a:xfrm>
            <a:off x="6032160" y="3960720"/>
            <a:ext cx="2698560" cy="7534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Sans" pitchFamily="18"/>
                <a:ea typeface="WenQuanYi Micro Hei" pitchFamily="2"/>
                <a:cs typeface="Lohit Devanagari" pitchFamily="2"/>
              </a:rPr>
              <a:t>3 + (6 / 3)</a:t>
            </a:r>
          </a:p>
        </p:txBody>
      </p:sp>
      <p:sp>
        <p:nvSpPr>
          <p:cNvPr id="6" name="TextBox 5"/>
          <p:cNvSpPr txBox="1"/>
          <p:nvPr/>
        </p:nvSpPr>
        <p:spPr>
          <a:xfrm>
            <a:off x="2494440" y="5400360"/>
            <a:ext cx="411120" cy="7534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800000"/>
                </a:solidFill>
                <a:latin typeface="Liberation Sans" pitchFamily="18"/>
                <a:ea typeface="WenQuanYi Micro Hei" pitchFamily="2"/>
                <a:cs typeface="Lohit Devanagari" pitchFamily="2"/>
              </a:rPr>
              <a:t>3</a:t>
            </a:r>
          </a:p>
        </p:txBody>
      </p:sp>
      <p:sp>
        <p:nvSpPr>
          <p:cNvPr id="7" name="TextBox 6"/>
          <p:cNvSpPr txBox="1"/>
          <p:nvPr/>
        </p:nvSpPr>
        <p:spPr>
          <a:xfrm>
            <a:off x="7174439" y="5400720"/>
            <a:ext cx="411120" cy="7534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8000"/>
                </a:solidFill>
                <a:latin typeface="Liberation Sans" pitchFamily="18"/>
                <a:ea typeface="WenQuanYi Micro Hei" pitchFamily="2"/>
                <a:cs typeface="Lohit Devanagari" pitchFamily="2"/>
              </a:rPr>
              <a:t>5</a:t>
            </a:r>
          </a:p>
        </p:txBody>
      </p:sp>
      <p:cxnSp>
        <p:nvCxnSpPr>
          <p:cNvPr id="8" name="Straight Arrow Connector 7"/>
          <p:cNvCxnSpPr>
            <a:endCxn id="4" idx="0"/>
          </p:cNvCxnSpPr>
          <p:nvPr/>
        </p:nvCxnSpPr>
        <p:spPr>
          <a:xfrm flipH="1">
            <a:off x="2701440" y="2913120"/>
            <a:ext cx="2166840" cy="1047240"/>
          </a:xfrm>
          <a:prstGeom prst="straightConnector1">
            <a:avLst/>
          </a:prstGeom>
          <a:noFill/>
          <a:ln w="18000">
            <a:solidFill>
              <a:srgbClr val="800080"/>
            </a:solidFill>
            <a:prstDash val="solid"/>
            <a:tailEnd type="arrow"/>
          </a:ln>
        </p:spPr>
      </p:cxnSp>
      <p:cxnSp>
        <p:nvCxnSpPr>
          <p:cNvPr id="9" name="Straight Arrow Connector 8"/>
          <p:cNvCxnSpPr>
            <a:endCxn id="5" idx="0"/>
          </p:cNvCxnSpPr>
          <p:nvPr/>
        </p:nvCxnSpPr>
        <p:spPr>
          <a:xfrm>
            <a:off x="5181120" y="2913120"/>
            <a:ext cx="2200320" cy="1047600"/>
          </a:xfrm>
          <a:prstGeom prst="straightConnector1">
            <a:avLst/>
          </a:prstGeom>
          <a:noFill/>
          <a:ln w="18000">
            <a:solidFill>
              <a:srgbClr val="800080"/>
            </a:solidFill>
            <a:prstDash val="solid"/>
            <a:tailEnd type="arrow"/>
          </a:ln>
        </p:spPr>
      </p:cxnSp>
      <p:cxnSp>
        <p:nvCxnSpPr>
          <p:cNvPr id="10" name="Straight Arrow Connector 9"/>
          <p:cNvCxnSpPr>
            <a:stCxn id="4" idx="2"/>
            <a:endCxn id="6" idx="0"/>
          </p:cNvCxnSpPr>
          <p:nvPr/>
        </p:nvCxnSpPr>
        <p:spPr>
          <a:xfrm flipH="1">
            <a:off x="2700000" y="4713840"/>
            <a:ext cx="1440" cy="686520"/>
          </a:xfrm>
          <a:prstGeom prst="straightConnector1">
            <a:avLst/>
          </a:prstGeom>
          <a:noFill/>
          <a:ln w="18000">
            <a:solidFill>
              <a:srgbClr val="800080"/>
            </a:solidFill>
            <a:prstDash val="solid"/>
            <a:tailEnd type="arrow"/>
          </a:ln>
        </p:spPr>
      </p:cxnSp>
      <p:cxnSp>
        <p:nvCxnSpPr>
          <p:cNvPr id="11" name="Straight Arrow Connector 10"/>
          <p:cNvCxnSpPr>
            <a:stCxn id="5" idx="2"/>
          </p:cNvCxnSpPr>
          <p:nvPr/>
        </p:nvCxnSpPr>
        <p:spPr>
          <a:xfrm flipH="1">
            <a:off x="7380000" y="4714200"/>
            <a:ext cx="1440" cy="686520"/>
          </a:xfrm>
          <a:prstGeom prst="straightConnector1">
            <a:avLst/>
          </a:prstGeom>
          <a:noFill/>
          <a:ln w="18000">
            <a:solidFill>
              <a:srgbClr val="800080"/>
            </a:solidFill>
            <a:prstDash val="solid"/>
            <a:tailEnd type="arrow"/>
          </a:ln>
        </p:spPr>
      </p:cxnSp>
      <p:sp>
        <p:nvSpPr>
          <p:cNvPr id="12" name="TextBox 11"/>
          <p:cNvSpPr txBox="1"/>
          <p:nvPr/>
        </p:nvSpPr>
        <p:spPr>
          <a:xfrm>
            <a:off x="2290319" y="2521080"/>
            <a:ext cx="695879" cy="942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6000" b="0" i="0" u="none" strike="noStrike" kern="1200">
                <a:ln>
                  <a:noFill/>
                </a:ln>
                <a:solidFill>
                  <a:srgbClr val="800000"/>
                </a:solidFill>
                <a:latin typeface="Liberation Sans" pitchFamily="18"/>
                <a:ea typeface="WenQuanYi Micro Hei" pitchFamily="2"/>
                <a:cs typeface="Lohit Devanagari" pitchFamily="2"/>
              </a:rPr>
              <a:t>✘</a:t>
            </a:r>
          </a:p>
        </p:txBody>
      </p:sp>
      <p:sp>
        <p:nvSpPr>
          <p:cNvPr id="13" name="TextBox 12"/>
          <p:cNvSpPr txBox="1"/>
          <p:nvPr/>
        </p:nvSpPr>
        <p:spPr>
          <a:xfrm>
            <a:off x="2290319" y="2521080"/>
            <a:ext cx="695879" cy="942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6000" b="0" i="0" u="none" strike="noStrike" kern="1200">
                <a:ln>
                  <a:noFill/>
                </a:ln>
                <a:solidFill>
                  <a:srgbClr val="800000"/>
                </a:solidFill>
                <a:latin typeface="Liberation Sans" pitchFamily="18"/>
                <a:ea typeface="WenQuanYi Micro Hei" pitchFamily="2"/>
                <a:cs typeface="Lohit Devanagari" pitchFamily="2"/>
              </a:rPr>
              <a:t>✘</a:t>
            </a:r>
          </a:p>
        </p:txBody>
      </p:sp>
      <p:sp>
        <p:nvSpPr>
          <p:cNvPr id="14" name="TextBox 13"/>
          <p:cNvSpPr txBox="1"/>
          <p:nvPr/>
        </p:nvSpPr>
        <p:spPr>
          <a:xfrm>
            <a:off x="2290319" y="2521080"/>
            <a:ext cx="695879" cy="942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6000" b="0" i="0" u="none" strike="noStrike" kern="1200">
                <a:ln>
                  <a:noFill/>
                </a:ln>
                <a:solidFill>
                  <a:srgbClr val="800000"/>
                </a:solidFill>
                <a:latin typeface="Liberation Sans" pitchFamily="18"/>
                <a:ea typeface="WenQuanYi Micro Hei" pitchFamily="2"/>
                <a:cs typeface="Lohit Devanagari" pitchFamily="2"/>
              </a:rPr>
              <a:t>✘</a:t>
            </a:r>
          </a:p>
        </p:txBody>
      </p:sp>
      <p:sp>
        <p:nvSpPr>
          <p:cNvPr id="15" name="TextBox 14"/>
          <p:cNvSpPr txBox="1"/>
          <p:nvPr/>
        </p:nvSpPr>
        <p:spPr>
          <a:xfrm>
            <a:off x="6906600" y="2448720"/>
            <a:ext cx="955080" cy="11116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7200" b="0" i="0" u="none" strike="noStrike" kern="1200">
                <a:ln>
                  <a:noFill/>
                </a:ln>
                <a:solidFill>
                  <a:srgbClr val="008000"/>
                </a:solidFill>
                <a:latin typeface="Liberation Sans" pitchFamily="18"/>
                <a:ea typeface="WenQuanYi Micro Hei" pitchFamily="2"/>
                <a:cs typeface="Lohit Devanagari" pitchFamily="2"/>
              </a:rPr>
              <a:t>✔</a:t>
            </a:r>
          </a:p>
        </p:txBody>
      </p:sp>
      <p:sp>
        <p:nvSpPr>
          <p:cNvPr id="16" name="TextBox 15"/>
          <p:cNvSpPr txBox="1"/>
          <p:nvPr/>
        </p:nvSpPr>
        <p:spPr>
          <a:xfrm>
            <a:off x="2290319" y="2521080"/>
            <a:ext cx="695879" cy="942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6000" b="0" i="0" u="none" strike="noStrike" kern="1200">
                <a:ln>
                  <a:noFill/>
                </a:ln>
                <a:solidFill>
                  <a:srgbClr val="800000"/>
                </a:solidFill>
                <a:latin typeface="Liberation Sans" pitchFamily="18"/>
                <a:ea typeface="WenQuanYi Micro Hei" pitchFamily="2"/>
                <a:cs typeface="Lohit Devanagari" pitchFamily="2"/>
              </a:rPr>
              <a:t>✘</a:t>
            </a:r>
          </a:p>
        </p:txBody>
      </p:sp>
      <p:sp>
        <p:nvSpPr>
          <p:cNvPr id="17" name="TextBox 16"/>
          <p:cNvSpPr txBox="1"/>
          <p:nvPr/>
        </p:nvSpPr>
        <p:spPr>
          <a:xfrm>
            <a:off x="2290319" y="2521080"/>
            <a:ext cx="695879" cy="942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6000" b="0" i="0" u="none" strike="noStrike" kern="1200">
                <a:ln>
                  <a:noFill/>
                </a:ln>
                <a:solidFill>
                  <a:srgbClr val="800000"/>
                </a:solidFill>
                <a:latin typeface="Liberation Sans" pitchFamily="18"/>
                <a:ea typeface="WenQuanYi Micro Hei" pitchFamily="2"/>
                <a:cs typeface="Lohit Devanagari" pitchFamily="2"/>
              </a:rPr>
              <a:t>✘</a:t>
            </a:r>
          </a:p>
        </p:txBody>
      </p:sp>
      <p:sp>
        <p:nvSpPr>
          <p:cNvPr id="18" name="TextBox 17"/>
          <p:cNvSpPr txBox="1"/>
          <p:nvPr/>
        </p:nvSpPr>
        <p:spPr>
          <a:xfrm>
            <a:off x="2290319" y="2521080"/>
            <a:ext cx="695879" cy="942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6000" b="0" i="0" u="none" strike="noStrike" kern="1200">
                <a:ln>
                  <a:noFill/>
                </a:ln>
                <a:solidFill>
                  <a:srgbClr val="800000"/>
                </a:solidFill>
                <a:latin typeface="Liberation Sans" pitchFamily="18"/>
                <a:ea typeface="WenQuanYi Micro Hei" pitchFamily="2"/>
                <a:cs typeface="Lohit Devanagari" pitchFamily="2"/>
              </a:rPr>
              <a:t>✘</a:t>
            </a:r>
          </a:p>
        </p:txBody>
      </p:sp>
      <p:sp>
        <p:nvSpPr>
          <p:cNvPr id="19" name="TextBox 18"/>
          <p:cNvSpPr txBox="1"/>
          <p:nvPr/>
        </p:nvSpPr>
        <p:spPr>
          <a:xfrm>
            <a:off x="2290319" y="2521080"/>
            <a:ext cx="695879" cy="942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6000" b="0" i="0" u="none" strike="noStrike" kern="1200">
                <a:ln>
                  <a:noFill/>
                </a:ln>
                <a:solidFill>
                  <a:srgbClr val="800000"/>
                </a:solidFill>
                <a:latin typeface="Liberation Sans" pitchFamily="18"/>
                <a:ea typeface="WenQuanYi Micro Hei" pitchFamily="2"/>
                <a:cs typeface="Lohit Devanagari" pitchFamily="2"/>
              </a:rPr>
              <a:t>✘</a:t>
            </a:r>
          </a:p>
        </p:txBody>
      </p:sp>
      <p:sp>
        <p:nvSpPr>
          <p:cNvPr id="20" name="TextBox 19"/>
          <p:cNvSpPr txBox="1"/>
          <p:nvPr/>
        </p:nvSpPr>
        <p:spPr>
          <a:xfrm>
            <a:off x="2290319" y="2521080"/>
            <a:ext cx="695879" cy="942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6000" b="0" i="0" u="none" strike="noStrike" kern="1200">
                <a:ln>
                  <a:noFill/>
                </a:ln>
                <a:solidFill>
                  <a:srgbClr val="800000"/>
                </a:solidFill>
                <a:latin typeface="Liberation Sans" pitchFamily="18"/>
                <a:ea typeface="WenQuanYi Micro Hei" pitchFamily="2"/>
                <a:cs typeface="Lohit Devanagari" pitchFamily="2"/>
              </a:rPr>
              <a:t>✘</a:t>
            </a:r>
          </a:p>
        </p:txBody>
      </p:sp>
      <p:sp>
        <p:nvSpPr>
          <p:cNvPr id="21" name="TextBox 20"/>
          <p:cNvSpPr txBox="1"/>
          <p:nvPr/>
        </p:nvSpPr>
        <p:spPr>
          <a:xfrm>
            <a:off x="2290319" y="2521080"/>
            <a:ext cx="695879" cy="9424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CN" sz="6000" b="0" i="0" u="none" strike="noStrike" kern="1200">
                <a:ln>
                  <a:noFill/>
                </a:ln>
                <a:solidFill>
                  <a:srgbClr val="800000"/>
                </a:solidFill>
                <a:latin typeface="Liberation Sans" pitchFamily="18"/>
                <a:ea typeface="WenQuanYi Micro Hei" pitchFamily="2"/>
                <a:cs typeface="Lohit Devanagari" pitchFamily="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name="page98">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pPr lvl="0"/>
            <a:fld id="{C3C66A35-B671-4066-9EDC-5FA8755BC735}" type="slidenum">
              <a:t>98</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Division before addition</a:t>
            </a:r>
          </a:p>
        </p:txBody>
      </p:sp>
      <p:sp>
        <p:nvSpPr>
          <p:cNvPr id="3" name="TextBox 2"/>
          <p:cNvSpPr txBox="1"/>
          <p:nvPr/>
        </p:nvSpPr>
        <p:spPr>
          <a:xfrm>
            <a:off x="4402440" y="5761800"/>
            <a:ext cx="411120" cy="7534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0000"/>
                </a:solidFill>
                <a:latin typeface="Liberation Sans" pitchFamily="18"/>
                <a:ea typeface="WenQuanYi Micro Hei" pitchFamily="2"/>
                <a:cs typeface="Lohit Devanagari" pitchFamily="2"/>
              </a:rPr>
              <a:t>5</a:t>
            </a:r>
          </a:p>
        </p:txBody>
      </p:sp>
      <p:sp>
        <p:nvSpPr>
          <p:cNvPr id="4" name="TextBox 3"/>
          <p:cNvSpPr txBox="1"/>
          <p:nvPr/>
        </p:nvSpPr>
        <p:spPr>
          <a:xfrm>
            <a:off x="3894840" y="2161080"/>
            <a:ext cx="411120" cy="7534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0000"/>
                </a:solidFill>
                <a:latin typeface="Liberation Sans" pitchFamily="18"/>
                <a:ea typeface="WenQuanYi Micro Hei" pitchFamily="2"/>
                <a:cs typeface="Lohit Devanagari" pitchFamily="2"/>
              </a:rPr>
              <a:t>3</a:t>
            </a:r>
          </a:p>
        </p:txBody>
      </p:sp>
      <p:sp>
        <p:nvSpPr>
          <p:cNvPr id="5" name="TextBox 4"/>
          <p:cNvSpPr txBox="1"/>
          <p:nvPr/>
        </p:nvSpPr>
        <p:spPr>
          <a:xfrm>
            <a:off x="4928400" y="2161440"/>
            <a:ext cx="1258559" cy="7534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0000"/>
                </a:solidFill>
                <a:latin typeface="Liberation Sans" pitchFamily="18"/>
                <a:ea typeface="WenQuanYi Micro Hei" pitchFamily="2"/>
                <a:cs typeface="Lohit Devanagari" pitchFamily="2"/>
              </a:rPr>
              <a:t>6 / 3</a:t>
            </a:r>
          </a:p>
        </p:txBody>
      </p:sp>
      <p:sp>
        <p:nvSpPr>
          <p:cNvPr id="6" name="TextBox 5"/>
          <p:cNvSpPr txBox="1"/>
          <p:nvPr/>
        </p:nvSpPr>
        <p:spPr>
          <a:xfrm>
            <a:off x="4402079" y="2161440"/>
            <a:ext cx="429480" cy="7534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0000"/>
                </a:solidFill>
                <a:latin typeface="Liberation Sans" pitchFamily="18"/>
                <a:ea typeface="WenQuanYi Micro Hei" pitchFamily="2"/>
                <a:cs typeface="Lohit Devanagari" pitchFamily="2"/>
              </a:rPr>
              <a:t>+</a:t>
            </a:r>
          </a:p>
        </p:txBody>
      </p:sp>
      <p:sp>
        <p:nvSpPr>
          <p:cNvPr id="7" name="TextBox 6"/>
          <p:cNvSpPr txBox="1"/>
          <p:nvPr/>
        </p:nvSpPr>
        <p:spPr>
          <a:xfrm>
            <a:off x="3894840" y="3961080"/>
            <a:ext cx="411120" cy="7534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0000"/>
                </a:solidFill>
                <a:latin typeface="Liberation Sans" pitchFamily="18"/>
                <a:ea typeface="WenQuanYi Micro Hei" pitchFamily="2"/>
                <a:cs typeface="Lohit Devanagari" pitchFamily="2"/>
              </a:rPr>
              <a:t>3</a:t>
            </a:r>
          </a:p>
        </p:txBody>
      </p:sp>
      <p:sp>
        <p:nvSpPr>
          <p:cNvPr id="8" name="TextBox 7"/>
          <p:cNvSpPr txBox="1"/>
          <p:nvPr/>
        </p:nvSpPr>
        <p:spPr>
          <a:xfrm>
            <a:off x="5351040" y="3961440"/>
            <a:ext cx="411120" cy="7534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0000"/>
                </a:solidFill>
                <a:latin typeface="Liberation Sans" pitchFamily="18"/>
                <a:ea typeface="WenQuanYi Micro Hei" pitchFamily="2"/>
                <a:cs typeface="Lohit Devanagari" pitchFamily="2"/>
              </a:rPr>
              <a:t>2</a:t>
            </a:r>
          </a:p>
        </p:txBody>
      </p:sp>
      <p:sp>
        <p:nvSpPr>
          <p:cNvPr id="9" name="TextBox 8"/>
          <p:cNvSpPr txBox="1"/>
          <p:nvPr/>
        </p:nvSpPr>
        <p:spPr>
          <a:xfrm>
            <a:off x="4402079" y="3961440"/>
            <a:ext cx="429480" cy="75348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4800" b="0" i="0" u="none" strike="noStrike" kern="1200">
                <a:ln>
                  <a:noFill/>
                </a:ln>
                <a:solidFill>
                  <a:srgbClr val="000000"/>
                </a:solidFill>
                <a:latin typeface="Liberation Sans" pitchFamily="18"/>
                <a:ea typeface="WenQuanYi Micro Hei" pitchFamily="2"/>
                <a:cs typeface="Lohit Devanagari" pitchFamily="2"/>
              </a:rPr>
              <a:t>+</a:t>
            </a:r>
          </a:p>
        </p:txBody>
      </p:sp>
      <p:cxnSp>
        <p:nvCxnSpPr>
          <p:cNvPr id="10" name="Straight Arrow Connector 9"/>
          <p:cNvCxnSpPr>
            <a:stCxn id="5" idx="2"/>
          </p:cNvCxnSpPr>
          <p:nvPr/>
        </p:nvCxnSpPr>
        <p:spPr>
          <a:xfrm flipH="1">
            <a:off x="5556600" y="2914920"/>
            <a:ext cx="1080" cy="1046520"/>
          </a:xfrm>
          <a:prstGeom prst="straightConnector1">
            <a:avLst/>
          </a:prstGeom>
          <a:noFill/>
          <a:ln w="18000">
            <a:solidFill>
              <a:srgbClr val="800080"/>
            </a:solidFill>
            <a:prstDash val="solid"/>
            <a:tailEnd type="arrow"/>
          </a:ln>
        </p:spPr>
      </p:cxnSp>
      <p:cxnSp>
        <p:nvCxnSpPr>
          <p:cNvPr id="11" name="Straight Arrow Connector 10"/>
          <p:cNvCxnSpPr>
            <a:stCxn id="9" idx="2"/>
          </p:cNvCxnSpPr>
          <p:nvPr/>
        </p:nvCxnSpPr>
        <p:spPr>
          <a:xfrm flipH="1">
            <a:off x="4608000" y="4714920"/>
            <a:ext cx="8640" cy="1046880"/>
          </a:xfrm>
          <a:prstGeom prst="straightConnector1">
            <a:avLst/>
          </a:prstGeom>
          <a:noFill/>
          <a:ln w="18000">
            <a:solidFill>
              <a:srgbClr val="800080"/>
            </a:solidFill>
            <a:prstDash val="solid"/>
            <a:tailEnd type="arrow"/>
          </a:ln>
        </p:spPr>
      </p:cxnSp>
      <p:sp>
        <p:nvSpPr>
          <p:cNvPr id="12" name="TextBox 11"/>
          <p:cNvSpPr txBox="1"/>
          <p:nvPr/>
        </p:nvSpPr>
        <p:spPr>
          <a:xfrm>
            <a:off x="654840" y="3232080"/>
            <a:ext cx="171576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Sans" pitchFamily="18"/>
                <a:ea typeface="WenQuanYi Micro Hei" pitchFamily="2"/>
                <a:cs typeface="Lohit Devanagari" pitchFamily="2"/>
              </a:rPr>
              <a:t>Division first</a:t>
            </a:r>
          </a:p>
        </p:txBody>
      </p:sp>
      <p:sp>
        <p:nvSpPr>
          <p:cNvPr id="13" name="TextBox 12"/>
          <p:cNvSpPr txBox="1"/>
          <p:nvPr/>
        </p:nvSpPr>
        <p:spPr>
          <a:xfrm>
            <a:off x="646200" y="5023440"/>
            <a:ext cx="224280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solidFill>
                  <a:srgbClr val="000000"/>
                </a:solidFill>
                <a:latin typeface="Liberation Sans" pitchFamily="18"/>
                <a:ea typeface="WenQuanYi Micro Hei" pitchFamily="2"/>
                <a:cs typeface="Lohit Devanagari" pitchFamily="2"/>
              </a:rPr>
              <a:t>Addition second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name="page99">
    <p:spTree>
      <p:nvGrpSpPr>
        <p:cNvPr id="1" name=""/>
        <p:cNvGrpSpPr/>
        <p:nvPr/>
      </p:nvGrpSpPr>
      <p:grpSpPr>
        <a:xfrm>
          <a:off x="0" y="0"/>
          <a:ext cx="0" cy="0"/>
          <a:chOff x="0" y="0"/>
          <a:chExt cx="0" cy="0"/>
        </a:xfrm>
      </p:grpSpPr>
      <p:sp>
        <p:nvSpPr>
          <p:cNvPr id="22" name="Slide Number Placeholder 1"/>
          <p:cNvSpPr>
            <a:spLocks noGrp="1"/>
          </p:cNvSpPr>
          <p:nvPr>
            <p:ph type="sldNum" sz="quarter" idx="10"/>
          </p:nvPr>
        </p:nvSpPr>
        <p:spPr/>
        <p:txBody>
          <a:bodyPr/>
          <a:lstStyle/>
          <a:p>
            <a:pPr lvl="0"/>
            <a:fld id="{B13BEA0D-87F8-4F33-AFFE-9FE5905FA950}" type="slidenum">
              <a:t>99</a:t>
            </a:fld>
            <a:endParaRPr lang="en-GB"/>
          </a:p>
        </p:txBody>
      </p:sp>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“Order of precedence”</a:t>
            </a:r>
          </a:p>
        </p:txBody>
      </p:sp>
      <p:sp>
        <p:nvSpPr>
          <p:cNvPr id="3" name="TextBox 2"/>
          <p:cNvSpPr txBox="1"/>
          <p:nvPr/>
        </p:nvSpPr>
        <p:spPr>
          <a:xfrm>
            <a:off x="576360" y="2592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r>
              <a:rPr lang="en-GB" sz="2400" b="1" i="0" u="none" strike="noStrike" kern="1200">
                <a:ln>
                  <a:noFill/>
                </a:ln>
                <a:solidFill>
                  <a:srgbClr val="0000FF"/>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y</a:t>
            </a:r>
          </a:p>
        </p:txBody>
      </p:sp>
      <p:sp>
        <p:nvSpPr>
          <p:cNvPr id="4" name="TextBox 3"/>
          <p:cNvSpPr txBox="1"/>
          <p:nvPr/>
        </p:nvSpPr>
        <p:spPr>
          <a:xfrm>
            <a:off x="5976360" y="259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r>
              <a:rPr lang="en-GB" sz="2400" b="1" i="0" u="none" strike="noStrike" kern="1200">
                <a:ln>
                  <a:noFill/>
                </a:ln>
                <a:solidFill>
                  <a:srgbClr val="0000FF"/>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y</a:t>
            </a:r>
          </a:p>
        </p:txBody>
      </p:sp>
      <p:sp>
        <p:nvSpPr>
          <p:cNvPr id="5" name="TextBox 4"/>
          <p:cNvSpPr txBox="1"/>
          <p:nvPr/>
        </p:nvSpPr>
        <p:spPr>
          <a:xfrm>
            <a:off x="4896360" y="259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r>
              <a:rPr lang="en-GB" sz="2400" b="1" i="0" u="none" strike="noStrike" kern="1200">
                <a:ln>
                  <a:noFill/>
                </a:ln>
                <a:solidFill>
                  <a:srgbClr val="0000FF"/>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y</a:t>
            </a:r>
          </a:p>
        </p:txBody>
      </p:sp>
      <p:sp>
        <p:nvSpPr>
          <p:cNvPr id="6" name="TextBox 5"/>
          <p:cNvSpPr txBox="1"/>
          <p:nvPr/>
        </p:nvSpPr>
        <p:spPr>
          <a:xfrm>
            <a:off x="3816359" y="259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r>
              <a:rPr lang="en-GB" sz="2400" b="1" i="0" u="none" strike="noStrike" kern="1200">
                <a:ln>
                  <a:noFill/>
                </a:ln>
                <a:solidFill>
                  <a:srgbClr val="0000FF"/>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y</a:t>
            </a:r>
          </a:p>
        </p:txBody>
      </p:sp>
      <p:sp>
        <p:nvSpPr>
          <p:cNvPr id="7" name="TextBox 6"/>
          <p:cNvSpPr txBox="1"/>
          <p:nvPr/>
        </p:nvSpPr>
        <p:spPr>
          <a:xfrm>
            <a:off x="8136360" y="259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r>
              <a:rPr lang="en-GB" sz="2400" b="1" i="0" u="none" strike="noStrike" kern="1200">
                <a:ln>
                  <a:noFill/>
                </a:ln>
                <a:solidFill>
                  <a:srgbClr val="0000FF"/>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y</a:t>
            </a:r>
          </a:p>
        </p:txBody>
      </p:sp>
      <p:sp>
        <p:nvSpPr>
          <p:cNvPr id="8" name="TextBox 7"/>
          <p:cNvSpPr txBox="1"/>
          <p:nvPr/>
        </p:nvSpPr>
        <p:spPr>
          <a:xfrm>
            <a:off x="7056360" y="259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r>
              <a:rPr lang="en-GB" sz="2400" b="1" i="0" u="none" strike="noStrike" kern="1200">
                <a:ln>
                  <a:noFill/>
                </a:ln>
                <a:solidFill>
                  <a:srgbClr val="0000FF"/>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y</a:t>
            </a:r>
          </a:p>
        </p:txBody>
      </p:sp>
      <p:sp>
        <p:nvSpPr>
          <p:cNvPr id="9" name="TextBox 8"/>
          <p:cNvSpPr txBox="1"/>
          <p:nvPr/>
        </p:nvSpPr>
        <p:spPr>
          <a:xfrm>
            <a:off x="2736360" y="259200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00FF"/>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x</a:t>
            </a:r>
          </a:p>
        </p:txBody>
      </p:sp>
      <p:sp>
        <p:nvSpPr>
          <p:cNvPr id="10" name="TextBox 9"/>
          <p:cNvSpPr txBox="1"/>
          <p:nvPr/>
        </p:nvSpPr>
        <p:spPr>
          <a:xfrm>
            <a:off x="1656360" y="2592000"/>
            <a:ext cx="4384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00FF"/>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x</a:t>
            </a:r>
          </a:p>
        </p:txBody>
      </p:sp>
      <p:sp>
        <p:nvSpPr>
          <p:cNvPr id="11" name="TextBox 10"/>
          <p:cNvSpPr txBox="1"/>
          <p:nvPr/>
        </p:nvSpPr>
        <p:spPr>
          <a:xfrm>
            <a:off x="576360" y="4392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r>
              <a:rPr lang="en-GB" sz="2400" b="1" i="0" u="none" strike="noStrike" kern="1200">
                <a:ln>
                  <a:noFill/>
                </a:ln>
                <a:solidFill>
                  <a:srgbClr val="0000FF"/>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y</a:t>
            </a:r>
          </a:p>
        </p:txBody>
      </p:sp>
      <p:sp>
        <p:nvSpPr>
          <p:cNvPr id="12" name="TextBox 11"/>
          <p:cNvSpPr txBox="1"/>
          <p:nvPr/>
        </p:nvSpPr>
        <p:spPr>
          <a:xfrm>
            <a:off x="3816359" y="439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r>
              <a:rPr lang="en-GB" sz="2400" b="1" i="0" u="none" strike="noStrike" kern="1200">
                <a:ln>
                  <a:noFill/>
                </a:ln>
                <a:solidFill>
                  <a:srgbClr val="0000FF"/>
                </a:solidFill>
                <a:latin typeface="Liberation Mono" pitchFamily="49"/>
                <a:ea typeface="WenQuanYi Micro Hei" pitchFamily="2"/>
                <a:cs typeface="Lohit Devanagari" pitchFamily="2"/>
              </a:rPr>
              <a:t>&gt;</a:t>
            </a:r>
            <a:r>
              <a:rPr lang="en-GB" sz="2400" b="0" i="0" u="none" strike="noStrike" kern="1200">
                <a:ln>
                  <a:noFill/>
                </a:ln>
                <a:latin typeface="Liberation Mono" pitchFamily="49"/>
                <a:ea typeface="WenQuanYi Micro Hei" pitchFamily="2"/>
                <a:cs typeface="Lohit Devanagari" pitchFamily="2"/>
              </a:rPr>
              <a:t>y</a:t>
            </a:r>
          </a:p>
        </p:txBody>
      </p:sp>
      <p:sp>
        <p:nvSpPr>
          <p:cNvPr id="13" name="TextBox 12"/>
          <p:cNvSpPr txBox="1"/>
          <p:nvPr/>
        </p:nvSpPr>
        <p:spPr>
          <a:xfrm>
            <a:off x="2736360" y="4392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r>
              <a:rPr lang="en-GB" sz="2400" b="1" i="0" u="none" strike="noStrike" kern="1200">
                <a:ln>
                  <a:noFill/>
                </a:ln>
                <a:solidFill>
                  <a:srgbClr val="0000FF"/>
                </a:solidFill>
                <a:latin typeface="Liberation Mono" pitchFamily="49"/>
                <a:ea typeface="WenQuanYi Micro Hei" pitchFamily="2"/>
                <a:cs typeface="Lohit Devanagari" pitchFamily="2"/>
              </a:rPr>
              <a:t>&gt;=</a:t>
            </a:r>
            <a:r>
              <a:rPr lang="en-GB" sz="2400" b="0" i="0" u="none" strike="noStrike" kern="1200">
                <a:ln>
                  <a:noFill/>
                </a:ln>
                <a:latin typeface="Liberation Mono" pitchFamily="49"/>
                <a:ea typeface="WenQuanYi Micro Hei" pitchFamily="2"/>
                <a:cs typeface="Lohit Devanagari" pitchFamily="2"/>
              </a:rPr>
              <a:t>y</a:t>
            </a:r>
          </a:p>
        </p:txBody>
      </p:sp>
      <p:sp>
        <p:nvSpPr>
          <p:cNvPr id="14" name="TextBox 13"/>
          <p:cNvSpPr txBox="1"/>
          <p:nvPr/>
        </p:nvSpPr>
        <p:spPr>
          <a:xfrm>
            <a:off x="1656360" y="4392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r>
              <a:rPr lang="en-GB" sz="2400" b="1" i="0" u="none" strike="noStrike" kern="1200">
                <a:ln>
                  <a:noFill/>
                </a:ln>
                <a:solidFill>
                  <a:srgbClr val="0000FF"/>
                </a:solidFill>
                <a:latin typeface="Liberation Mono" pitchFamily="49"/>
                <a:ea typeface="WenQuanYi Micro Hei" pitchFamily="2"/>
                <a:cs typeface="Lohit Devanagari" pitchFamily="2"/>
              </a:rPr>
              <a:t>!=</a:t>
            </a:r>
            <a:r>
              <a:rPr lang="en-GB" sz="2400" b="0" i="0" u="none" strike="noStrike" kern="1200">
                <a:ln>
                  <a:noFill/>
                </a:ln>
                <a:latin typeface="Liberation Mono" pitchFamily="49"/>
                <a:ea typeface="WenQuanYi Micro Hei" pitchFamily="2"/>
                <a:cs typeface="Lohit Devanagari" pitchFamily="2"/>
              </a:rPr>
              <a:t>y</a:t>
            </a:r>
          </a:p>
        </p:txBody>
      </p:sp>
      <p:sp>
        <p:nvSpPr>
          <p:cNvPr id="15" name="TextBox 14"/>
          <p:cNvSpPr txBox="1"/>
          <p:nvPr/>
        </p:nvSpPr>
        <p:spPr>
          <a:xfrm>
            <a:off x="5976360" y="4392000"/>
            <a:ext cx="62136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r>
              <a:rPr lang="en-GB" sz="2400" b="1" i="0" u="none" strike="noStrike" kern="1200">
                <a:ln>
                  <a:noFill/>
                </a:ln>
                <a:solidFill>
                  <a:srgbClr val="0000FF"/>
                </a:solidFill>
                <a:latin typeface="Liberation Mono" pitchFamily="49"/>
                <a:ea typeface="WenQuanYi Micro Hei" pitchFamily="2"/>
                <a:cs typeface="Lohit Devanagari" pitchFamily="2"/>
              </a:rPr>
              <a:t>&lt;</a:t>
            </a:r>
            <a:r>
              <a:rPr lang="en-GB" sz="2400" b="0" i="0" u="none" strike="noStrike" kern="1200">
                <a:ln>
                  <a:noFill/>
                </a:ln>
                <a:latin typeface="Liberation Mono" pitchFamily="49"/>
                <a:ea typeface="WenQuanYi Micro Hei" pitchFamily="2"/>
                <a:cs typeface="Lohit Devanagari" pitchFamily="2"/>
              </a:rPr>
              <a:t>y</a:t>
            </a:r>
          </a:p>
        </p:txBody>
      </p:sp>
      <p:sp>
        <p:nvSpPr>
          <p:cNvPr id="16" name="TextBox 15"/>
          <p:cNvSpPr txBox="1"/>
          <p:nvPr/>
        </p:nvSpPr>
        <p:spPr>
          <a:xfrm>
            <a:off x="4896360" y="4392000"/>
            <a:ext cx="80424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a:t>
            </a:r>
            <a:r>
              <a:rPr lang="en-GB" sz="2400" b="1" i="0" u="none" strike="noStrike" kern="1200">
                <a:ln>
                  <a:noFill/>
                </a:ln>
                <a:solidFill>
                  <a:srgbClr val="0000FF"/>
                </a:solidFill>
                <a:latin typeface="Liberation Mono" pitchFamily="49"/>
                <a:ea typeface="WenQuanYi Micro Hei" pitchFamily="2"/>
                <a:cs typeface="Lohit Devanagari" pitchFamily="2"/>
              </a:rPr>
              <a:t>&lt;=</a:t>
            </a:r>
            <a:r>
              <a:rPr lang="en-GB" sz="2400" b="0" i="0" u="none" strike="noStrike" kern="1200">
                <a:ln>
                  <a:noFill/>
                </a:ln>
                <a:latin typeface="Liberation Mono" pitchFamily="49"/>
                <a:ea typeface="WenQuanYi Micro Hei" pitchFamily="2"/>
                <a:cs typeface="Lohit Devanagari" pitchFamily="2"/>
              </a:rPr>
              <a:t>y</a:t>
            </a:r>
          </a:p>
        </p:txBody>
      </p:sp>
      <p:sp>
        <p:nvSpPr>
          <p:cNvPr id="17" name="TextBox 16"/>
          <p:cNvSpPr txBox="1"/>
          <p:nvPr/>
        </p:nvSpPr>
        <p:spPr>
          <a:xfrm>
            <a:off x="576360" y="6192000"/>
            <a:ext cx="98712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a:ln>
                  <a:noFill/>
                </a:ln>
                <a:solidFill>
                  <a:srgbClr val="0000FF"/>
                </a:solidFill>
                <a:latin typeface="Liberation Mono" pitchFamily="49"/>
                <a:ea typeface="WenQuanYi Micro Hei" pitchFamily="2"/>
                <a:cs typeface="Lohit Devanagari" pitchFamily="2"/>
              </a:rPr>
              <a:t>not</a:t>
            </a:r>
            <a:r>
              <a:rPr lang="en-GB" sz="2400" b="0" i="0" u="none" strike="noStrike" kern="1200">
                <a:ln>
                  <a:noFill/>
                </a:ln>
                <a:latin typeface="Liberation Mono" pitchFamily="49"/>
                <a:ea typeface="WenQuanYi Micro Hei" pitchFamily="2"/>
                <a:cs typeface="Lohit Devanagari" pitchFamily="2"/>
              </a:rPr>
              <a:t> x</a:t>
            </a:r>
          </a:p>
        </p:txBody>
      </p:sp>
      <p:sp>
        <p:nvSpPr>
          <p:cNvPr id="18" name="TextBox 17"/>
          <p:cNvSpPr txBox="1"/>
          <p:nvPr/>
        </p:nvSpPr>
        <p:spPr>
          <a:xfrm>
            <a:off x="3816359" y="6192000"/>
            <a:ext cx="117000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 </a:t>
            </a:r>
            <a:r>
              <a:rPr lang="en-GB" sz="2400" b="1" i="0" u="none" strike="noStrike" kern="1200">
                <a:ln>
                  <a:noFill/>
                </a:ln>
                <a:solidFill>
                  <a:srgbClr val="0000FF"/>
                </a:solidFill>
                <a:latin typeface="Liberation Mono" pitchFamily="49"/>
                <a:ea typeface="WenQuanYi Micro Hei" pitchFamily="2"/>
                <a:cs typeface="Lohit Devanagari" pitchFamily="2"/>
              </a:rPr>
              <a:t>or </a:t>
            </a:r>
            <a:r>
              <a:rPr lang="en-GB" sz="2400" b="0" i="0" u="none" strike="noStrike" kern="1200">
                <a:ln>
                  <a:noFill/>
                </a:ln>
                <a:latin typeface="Liberation Mono" pitchFamily="49"/>
                <a:ea typeface="WenQuanYi Micro Hei" pitchFamily="2"/>
                <a:cs typeface="Lohit Devanagari" pitchFamily="2"/>
              </a:rPr>
              <a:t>y</a:t>
            </a:r>
          </a:p>
        </p:txBody>
      </p:sp>
      <p:sp>
        <p:nvSpPr>
          <p:cNvPr id="19" name="TextBox 18"/>
          <p:cNvSpPr txBox="1"/>
          <p:nvPr/>
        </p:nvSpPr>
        <p:spPr>
          <a:xfrm>
            <a:off x="2016360" y="6192000"/>
            <a:ext cx="1352880" cy="418320"/>
          </a:xfrm>
          <a:prstGeom prst="rect">
            <a:avLst/>
          </a:prstGeom>
          <a:noFill/>
          <a:ln>
            <a:noFill/>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Mono" pitchFamily="49"/>
                <a:ea typeface="WenQuanYi Micro Hei" pitchFamily="2"/>
                <a:cs typeface="Lohit Devanagari" pitchFamily="2"/>
              </a:rPr>
              <a:t>x </a:t>
            </a:r>
            <a:r>
              <a:rPr lang="en-GB" sz="2400" b="1" i="0" u="none" strike="noStrike" kern="1200">
                <a:ln>
                  <a:noFill/>
                </a:ln>
                <a:solidFill>
                  <a:srgbClr val="0000FF"/>
                </a:solidFill>
                <a:latin typeface="Liberation Mono" pitchFamily="49"/>
                <a:ea typeface="WenQuanYi Micro Hei" pitchFamily="2"/>
                <a:cs typeface="Lohit Devanagari" pitchFamily="2"/>
              </a:rPr>
              <a:t>and </a:t>
            </a:r>
            <a:r>
              <a:rPr lang="en-GB" sz="2400" b="0" i="0" u="none" strike="noStrike" kern="1200">
                <a:ln>
                  <a:noFill/>
                </a:ln>
                <a:latin typeface="Liberation Mono" pitchFamily="49"/>
                <a:ea typeface="WenQuanYi Micro Hei" pitchFamily="2"/>
                <a:cs typeface="Lohit Devanagari" pitchFamily="2"/>
              </a:rPr>
              <a:t>y</a:t>
            </a:r>
          </a:p>
        </p:txBody>
      </p:sp>
      <p:sp>
        <p:nvSpPr>
          <p:cNvPr id="20" name="TextBox 19"/>
          <p:cNvSpPr txBox="1"/>
          <p:nvPr/>
        </p:nvSpPr>
        <p:spPr>
          <a:xfrm>
            <a:off x="576360" y="1872000"/>
            <a:ext cx="66564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First</a:t>
            </a:r>
          </a:p>
        </p:txBody>
      </p:sp>
      <p:sp>
        <p:nvSpPr>
          <p:cNvPr id="21" name="TextBox 20"/>
          <p:cNvSpPr txBox="1"/>
          <p:nvPr/>
        </p:nvSpPr>
        <p:spPr>
          <a:xfrm>
            <a:off x="4337640" y="6903360"/>
            <a:ext cx="648720" cy="412200"/>
          </a:xfrm>
          <a:prstGeom prst="rect">
            <a:avLst/>
          </a:prstGeom>
          <a:solidFill>
            <a:srgbClr val="CCFFFF"/>
          </a:solidFill>
          <a:ln w="18000">
            <a:solidFill>
              <a:srgbClr val="00FFFF"/>
            </a:solidFill>
            <a:prstDash val="solid"/>
          </a:ln>
        </p:spPr>
        <p:txBody>
          <a:bodyPr vert="horz" wrap="none" lIns="36000" tIns="36000" rIns="36000" bIns="36000" anchorCtr="0" compatLnSpc="0">
            <a:spAutoFit/>
          </a:bodyPr>
          <a:lstStyle/>
          <a:p>
            <a:pPr marL="0" marR="0" lvl="0" indent="0" rtl="0" hangingPunct="0">
              <a:lnSpc>
                <a:spcPct val="100000"/>
              </a:lnSpc>
              <a:spcBef>
                <a:spcPts val="0"/>
              </a:spcBef>
              <a:spcAft>
                <a:spcPts val="0"/>
              </a:spcAft>
              <a:buNone/>
              <a:tabLst/>
            </a:pPr>
            <a:r>
              <a:rPr lang="en-GB" sz="2400" b="0" i="0" u="none" strike="noStrike" kern="1200">
                <a:ln>
                  <a:noFill/>
                </a:ln>
                <a:latin typeface="Liberation Sans" pitchFamily="18"/>
                <a:ea typeface="WenQuanYi Micro Hei" pitchFamily="2"/>
                <a:cs typeface="Lohit Devanagari" pitchFamily="2"/>
              </a:rPr>
              <a:t>Last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47885</TotalTime>
  <Words>35870</Words>
  <Application>Microsoft Office PowerPoint</Application>
  <PresentationFormat>Custom</PresentationFormat>
  <Paragraphs>8047</Paragraphs>
  <Slides>433</Slides>
  <Notes>433</Notes>
  <HiddenSlides>0</HiddenSlides>
  <MMClips>0</MMClips>
  <ScaleCrop>false</ScaleCrop>
  <HeadingPairs>
    <vt:vector size="4" baseType="variant">
      <vt:variant>
        <vt:lpstr>Theme</vt:lpstr>
      </vt:variant>
      <vt:variant>
        <vt:i4>1</vt:i4>
      </vt:variant>
      <vt:variant>
        <vt:lpstr>Slide Titles</vt:lpstr>
      </vt:variant>
      <vt:variant>
        <vt:i4>433</vt:i4>
      </vt:variant>
    </vt:vector>
  </HeadingPairs>
  <TitlesOfParts>
    <vt:vector size="434" baseType="lpstr">
      <vt:lpstr>Default</vt:lpstr>
      <vt:lpstr>PowerPoint Presentation</vt:lpstr>
      <vt:lpstr>Course outline ― 1</vt:lpstr>
      <vt:lpstr>Course outline ― 2</vt:lpstr>
      <vt:lpstr>Course outline ― 3</vt:lpstr>
      <vt:lpstr>Course outline ― 4</vt:lpstr>
      <vt:lpstr>Who uses Python?</vt:lpstr>
      <vt:lpstr>What sort of language is Python?</vt:lpstr>
      <vt:lpstr>Running Python ― 1</vt:lpstr>
      <vt:lpstr>Running Python ― 2</vt:lpstr>
      <vt:lpstr>Quitting Python</vt:lpstr>
      <vt:lpstr>A first Python command</vt:lpstr>
      <vt:lpstr>Python commands</vt:lpstr>
      <vt:lpstr>Python text</vt:lpstr>
      <vt:lpstr>Quotes?</vt:lpstr>
      <vt:lpstr>Python scripts</vt:lpstr>
      <vt:lpstr>Editing Python scripts ― 1</vt:lpstr>
      <vt:lpstr>Editing Python scripts ― 2</vt:lpstr>
      <vt:lpstr>Editing Python scripts ― 3</vt:lpstr>
      <vt:lpstr>Editing Python scripts ― 4</vt:lpstr>
      <vt:lpstr>Progress</vt:lpstr>
      <vt:lpstr>Exercise 1</vt:lpstr>
      <vt:lpstr>A little more text</vt:lpstr>
      <vt:lpstr>Getting characters</vt:lpstr>
      <vt:lpstr>Text: a “string” of characters</vt:lpstr>
      <vt:lpstr>Text: “behind the scenes”</vt:lpstr>
      <vt:lpstr>Adding strings together: +</vt:lpstr>
      <vt:lpstr>Pure concatenation</vt:lpstr>
      <vt:lpstr>Single &amp; double quotes</vt:lpstr>
      <vt:lpstr>Python strings: input &amp; output</vt:lpstr>
      <vt:lpstr>Uses of single &amp; double quotes</vt:lpstr>
      <vt:lpstr>Why we need different quotes</vt:lpstr>
      <vt:lpstr>Adding arbitrary quotes</vt:lpstr>
      <vt:lpstr>Putting line breaks in text</vt:lpstr>
      <vt:lpstr>Inserting “special” characters</vt:lpstr>
      <vt:lpstr>The backslash</vt:lpstr>
      <vt:lpstr>\n: unwieldy for long text</vt:lpstr>
      <vt:lpstr>Special input method for long text</vt:lpstr>
      <vt:lpstr>Python’s “secondary” prompt</vt:lpstr>
      <vt:lpstr>It’s still just text!</vt:lpstr>
      <vt:lpstr>Your choice of input quotes:</vt:lpstr>
      <vt:lpstr>Progress</vt:lpstr>
      <vt:lpstr>Exercise 2</vt:lpstr>
      <vt:lpstr>Attaching names to values</vt:lpstr>
      <vt:lpstr>Attaching names to values</vt:lpstr>
      <vt:lpstr>Reading some text into a script</vt:lpstr>
      <vt:lpstr>Can't read numbers directly!</vt:lpstr>
      <vt:lpstr>input(): strings only</vt:lpstr>
      <vt:lpstr>Some more types</vt:lpstr>
      <vt:lpstr>Converting text to integers</vt:lpstr>
      <vt:lpstr>Converting text to floats</vt:lpstr>
      <vt:lpstr>Converting between ints and floats</vt:lpstr>
      <vt:lpstr>Converting into text</vt:lpstr>
      <vt:lpstr>Converting between types</vt:lpstr>
      <vt:lpstr>Reading numbers into a script</vt:lpstr>
      <vt:lpstr>Progress</vt:lpstr>
      <vt:lpstr>Exercise 3</vt:lpstr>
      <vt:lpstr>Integers</vt:lpstr>
      <vt:lpstr>Integer addition &amp; subtraction</vt:lpstr>
      <vt:lpstr>Integer multiplication</vt:lpstr>
      <vt:lpstr>Integer division</vt:lpstr>
      <vt:lpstr>Integer division gives floats !</vt:lpstr>
      <vt:lpstr>Integer powers</vt:lpstr>
      <vt:lpstr>Integer remainders</vt:lpstr>
      <vt:lpstr>How big can a Python integer be?</vt:lpstr>
      <vt:lpstr>How big can a Python integer be?</vt:lpstr>
      <vt:lpstr>How big can a Python integer be?</vt:lpstr>
      <vt:lpstr>Big integers</vt:lpstr>
      <vt:lpstr>Floating point numbers</vt:lpstr>
      <vt:lpstr>Basic operations</vt:lpstr>
      <vt:lpstr>Floating point imprecision</vt:lpstr>
      <vt:lpstr>Hidden imprecision</vt:lpstr>
      <vt:lpstr>How big can a Python float be? ― 1</vt:lpstr>
      <vt:lpstr>Floats are not exact</vt:lpstr>
      <vt:lpstr>How big can a Python float be? ― 2</vt:lpstr>
      <vt:lpstr>Floating point limits</vt:lpstr>
      <vt:lpstr>Complex numbers</vt:lpstr>
      <vt:lpstr>Progress</vt:lpstr>
      <vt:lpstr>Exercise 4</vt:lpstr>
      <vt:lpstr>Comparisons</vt:lpstr>
      <vt:lpstr>Comparisons</vt:lpstr>
      <vt:lpstr>True &amp; False</vt:lpstr>
      <vt:lpstr>True &amp; False</vt:lpstr>
      <vt:lpstr>Six comparisons</vt:lpstr>
      <vt:lpstr>Equality comparison &amp; assignment</vt:lpstr>
      <vt:lpstr>Textual comparisons</vt:lpstr>
      <vt:lpstr>Ordering text is complicated</vt:lpstr>
      <vt:lpstr>“Syntactic sugar”</vt:lpstr>
      <vt:lpstr>Converting to booleans</vt:lpstr>
      <vt:lpstr>Useful conversions</vt:lpstr>
      <vt:lpstr>Boolean operations</vt:lpstr>
      <vt:lpstr>Boolean operations ― “and”</vt:lpstr>
      <vt:lpstr>Boolean operations ― “and”</vt:lpstr>
      <vt:lpstr>Boolean operations ― “or”</vt:lpstr>
      <vt:lpstr>Boolean operations ― “or”</vt:lpstr>
      <vt:lpstr>Boolean operations ― “not”</vt:lpstr>
      <vt:lpstr>Boolean operations ― “not”</vt:lpstr>
      <vt:lpstr>Ambiguity in expressions</vt:lpstr>
      <vt:lpstr>Division before addition</vt:lpstr>
      <vt:lpstr>“Order of precedence”</vt:lpstr>
      <vt:lpstr>Progress</vt:lpstr>
      <vt:lpstr>Exercise 5</vt:lpstr>
      <vt:lpstr>Names and values: “assignment”</vt:lpstr>
      <vt:lpstr>Assignment: right to left</vt:lpstr>
      <vt:lpstr>Simple evaluations</vt:lpstr>
      <vt:lpstr>Names on the RHS — 1</vt:lpstr>
      <vt:lpstr>Names on the RHS — 2</vt:lpstr>
      <vt:lpstr>Same name on both sides — 0</vt:lpstr>
      <vt:lpstr>Same name on both sides — 1</vt:lpstr>
      <vt:lpstr>Same name on both sides — 2</vt:lpstr>
      <vt:lpstr>Same name on both sides — 3</vt:lpstr>
      <vt:lpstr>“Syntactic sugar”</vt:lpstr>
      <vt:lpstr>Deleting a name ― 1</vt:lpstr>
      <vt:lpstr>Deleting a name ― 2</vt:lpstr>
      <vt:lpstr>Common mistake</vt:lpstr>
      <vt:lpstr>Progress</vt:lpstr>
      <vt:lpstr>Our first “real” program</vt:lpstr>
      <vt:lpstr>Square root of 2.0 by “bisection”</vt:lpstr>
      <vt:lpstr>Square root of 2.0 by bisection — 1</vt:lpstr>
      <vt:lpstr>Square root of 2.0 by bisection — 2</vt:lpstr>
      <vt:lpstr>Square root of 2.0 by bisection — 3</vt:lpstr>
      <vt:lpstr>Square root of 2.0 by bisection — 4</vt:lpstr>
      <vt:lpstr>Square root of 2.0 by bisection — 5</vt:lpstr>
      <vt:lpstr>Square root of 2.0 by bisection — 6</vt:lpstr>
      <vt:lpstr>Square root of 2.0 by bisection — 7</vt:lpstr>
      <vt:lpstr>Square root of 2.0 by bisection — 8</vt:lpstr>
      <vt:lpstr>Exercise 6</vt:lpstr>
      <vt:lpstr>Understanding before Programming</vt:lpstr>
      <vt:lpstr>And now using Python!</vt:lpstr>
      <vt:lpstr>And now using Python — 2</vt:lpstr>
      <vt:lpstr>And now using Python — 3</vt:lpstr>
      <vt:lpstr>And now using Python — 4</vt:lpstr>
      <vt:lpstr>And now using Python — 5</vt:lpstr>
      <vt:lpstr>And now using Python — 6</vt:lpstr>
      <vt:lpstr>And now using Python — 7</vt:lpstr>
      <vt:lpstr>And now using Python — 8</vt:lpstr>
      <vt:lpstr>Looking at the Python code</vt:lpstr>
      <vt:lpstr>Looking at the Python structures</vt:lpstr>
      <vt:lpstr>Looping</vt:lpstr>
      <vt:lpstr>Loop example: Count from 1 to 10</vt:lpstr>
      <vt:lpstr>Loop example: Count from 1 to 10</vt:lpstr>
      <vt:lpstr>Loop test: Count from 1 to 10</vt:lpstr>
      <vt:lpstr>Loop body: Count from 1 to 10</vt:lpstr>
      <vt:lpstr>Loop example: Count from 1 to 10</vt:lpstr>
      <vt:lpstr>Python’s use of indentation</vt:lpstr>
      <vt:lpstr>c.f. “legalese”</vt:lpstr>
      <vt:lpstr>Other languages</vt:lpstr>
      <vt:lpstr>Progress</vt:lpstr>
      <vt:lpstr>Exercise 7</vt:lpstr>
      <vt:lpstr>Back to our square root example</vt:lpstr>
      <vt:lpstr>Keep looping while … ?</vt:lpstr>
      <vt:lpstr>Square root: the loop</vt:lpstr>
      <vt:lpstr>Choosing</vt:lpstr>
      <vt:lpstr>Simple example</vt:lpstr>
      <vt:lpstr>if…then… else… ― 1</vt:lpstr>
      <vt:lpstr>if…then… else… ― 2</vt:lpstr>
      <vt:lpstr>if…then… else… ― 3</vt:lpstr>
      <vt:lpstr>if…then… else… ― 4</vt:lpstr>
      <vt:lpstr>Our square root example</vt:lpstr>
      <vt:lpstr>Progress</vt:lpstr>
      <vt:lpstr>Exercise 8</vt:lpstr>
      <vt:lpstr>Back to our example</vt:lpstr>
      <vt:lpstr>Levels of indentation</vt:lpstr>
      <vt:lpstr>Trying it out</vt:lpstr>
      <vt:lpstr>Script for the square root of 2.0</vt:lpstr>
      <vt:lpstr>Input target</vt:lpstr>
      <vt:lpstr>Initial bounds?</vt:lpstr>
      <vt:lpstr>Initial bounds</vt:lpstr>
      <vt:lpstr>Generic square root script?</vt:lpstr>
      <vt:lpstr>Negative numbers?</vt:lpstr>
      <vt:lpstr>“Chained” tests</vt:lpstr>
      <vt:lpstr>“Chained” tests ― syntactic sugar</vt:lpstr>
      <vt:lpstr>Without elif…</vt:lpstr>
      <vt:lpstr>With elif…</vt:lpstr>
      <vt:lpstr>Progress</vt:lpstr>
      <vt:lpstr>Exercise 9</vt:lpstr>
      <vt:lpstr>Comments</vt:lpstr>
      <vt:lpstr>Python comment character</vt:lpstr>
      <vt:lpstr>Python commenting example</vt:lpstr>
      <vt:lpstr>On a real Unix system…</vt:lpstr>
      <vt:lpstr>Progress</vt:lpstr>
      <vt:lpstr>Exercise 10</vt:lpstr>
      <vt:lpstr>Recap: Python types so far</vt:lpstr>
      <vt:lpstr>Lists</vt:lpstr>
      <vt:lpstr>What is a list?</vt:lpstr>
      <vt:lpstr>What is a list?</vt:lpstr>
      <vt:lpstr>Creating a list in Python</vt:lpstr>
      <vt:lpstr>How Python presents lists</vt:lpstr>
      <vt:lpstr>Square brackets</vt:lpstr>
      <vt:lpstr>Python counts from zero</vt:lpstr>
      <vt:lpstr>Looking things up in a list</vt:lpstr>
      <vt:lpstr>Square brackets</vt:lpstr>
      <vt:lpstr>Counting from the end</vt:lpstr>
      <vt:lpstr>Inside view of a list</vt:lpstr>
      <vt:lpstr>Length of a list</vt:lpstr>
      <vt:lpstr>Changing a value in a list</vt:lpstr>
      <vt:lpstr>Changing a value in a list ― 1</vt:lpstr>
      <vt:lpstr>Changing a value in a list ― 2</vt:lpstr>
      <vt:lpstr>Changing a value in a list ― 3</vt:lpstr>
      <vt:lpstr>Changing a value in a list ― 4</vt:lpstr>
      <vt:lpstr>Changing a value in a list ― 5</vt:lpstr>
      <vt:lpstr>Removing an entry from a list ― 1</vt:lpstr>
      <vt:lpstr>Removing an entry from a list ― 2</vt:lpstr>
      <vt:lpstr>Removing an entry from a list ― 3</vt:lpstr>
      <vt:lpstr>Running off the end</vt:lpstr>
      <vt:lpstr>Running off the end</vt:lpstr>
      <vt:lpstr>Running off the end</vt:lpstr>
      <vt:lpstr>Progress</vt:lpstr>
      <vt:lpstr>Exercise 11</vt:lpstr>
      <vt:lpstr>How can we add to a list?</vt:lpstr>
      <vt:lpstr>Appending to a list</vt:lpstr>
      <vt:lpstr>primes.append() ?</vt:lpstr>
      <vt:lpstr>“Methods”</vt:lpstr>
      <vt:lpstr>Using the append() method</vt:lpstr>
      <vt:lpstr>Other methods on lists: reverse()</vt:lpstr>
      <vt:lpstr>Other methods on lists: sort()</vt:lpstr>
      <vt:lpstr>Other methods on lists: sort()</vt:lpstr>
      <vt:lpstr>Other methods on lists: insert()</vt:lpstr>
      <vt:lpstr>Other methods on lists: remove()</vt:lpstr>
      <vt:lpstr>Other methods on lists: remove()</vt:lpstr>
      <vt:lpstr>What methods are there?</vt:lpstr>
      <vt:lpstr>Help on a single method</vt:lpstr>
      <vt:lpstr>Sorting a list redux</vt:lpstr>
      <vt:lpstr>Sorting a list redux: “sorted()”</vt:lpstr>
      <vt:lpstr>Adding to a list redux: “+”</vt:lpstr>
      <vt:lpstr>Concatenation</vt:lpstr>
      <vt:lpstr>Creating lists from text ― 1</vt:lpstr>
      <vt:lpstr>Creating lists from text ― 2</vt:lpstr>
      <vt:lpstr>Progress</vt:lpstr>
      <vt:lpstr>Exercise 12</vt:lpstr>
      <vt:lpstr>Is an item in a list? ― 1</vt:lpstr>
      <vt:lpstr>Is an item in a list? ― 2</vt:lpstr>
      <vt:lpstr>Precedence</vt:lpstr>
      <vt:lpstr>Safe removal</vt:lpstr>
      <vt:lpstr>Working through a list ― 1</vt:lpstr>
      <vt:lpstr>Working through a list ― 2</vt:lpstr>
      <vt:lpstr>Working through a list ― 3</vt:lpstr>
      <vt:lpstr>The “for loop” ― 1</vt:lpstr>
      <vt:lpstr>The “for loop” ― 2</vt:lpstr>
      <vt:lpstr>The “for loop” ― 3</vt:lpstr>
      <vt:lpstr>The “for loop” for printing</vt:lpstr>
      <vt:lpstr>The “for loop” for adding</vt:lpstr>
      <vt:lpstr>The “for loop” for creating a new list</vt:lpstr>
      <vt:lpstr>The loop variable persists!</vt:lpstr>
      <vt:lpstr>“for loop hygeine”</vt:lpstr>
      <vt:lpstr>Progress</vt:lpstr>
      <vt:lpstr>Exercise 13</vt:lpstr>
      <vt:lpstr>“Sort-of-lists”</vt:lpstr>
      <vt:lpstr>Strings as lists</vt:lpstr>
      <vt:lpstr>Creating lists of numbers</vt:lpstr>
      <vt:lpstr>ranges of numbers</vt:lpstr>
      <vt:lpstr>Why not just a list?</vt:lpstr>
      <vt:lpstr>Ranges of numbers again</vt:lpstr>
      <vt:lpstr>Indices of lists</vt:lpstr>
      <vt:lpstr>Direct value or via the index?</vt:lpstr>
      <vt:lpstr>Working with two lists: “dot product”</vt:lpstr>
      <vt:lpstr>Working with two lists: indices</vt:lpstr>
      <vt:lpstr>Iterables</vt:lpstr>
      <vt:lpstr>A little more about iterables ― 1</vt:lpstr>
      <vt:lpstr>A little more about iterables ― 2</vt:lpstr>
      <vt:lpstr>Progress</vt:lpstr>
      <vt:lpstr>Exercise 14</vt:lpstr>
      <vt:lpstr>List “slices”</vt:lpstr>
      <vt:lpstr>Slices ― 1</vt:lpstr>
      <vt:lpstr>Slices ― 2</vt:lpstr>
      <vt:lpstr>Slices ― 3</vt:lpstr>
      <vt:lpstr>Copies and slices ― 1</vt:lpstr>
      <vt:lpstr>Copies and slices ― 2</vt:lpstr>
      <vt:lpstr>Copies and slices ― 3</vt:lpstr>
      <vt:lpstr>Copies and slices ― 4</vt:lpstr>
      <vt:lpstr>Progress</vt:lpstr>
      <vt:lpstr>Exercise 15</vt:lpstr>
      <vt:lpstr>Files</vt:lpstr>
      <vt:lpstr>Reading a text file</vt:lpstr>
      <vt:lpstr>Opening a text file</vt:lpstr>
      <vt:lpstr>Reading from a file object</vt:lpstr>
      <vt:lpstr>File object are iterable</vt:lpstr>
      <vt:lpstr>Closing the file</vt:lpstr>
      <vt:lpstr>The file object ― 1</vt:lpstr>
      <vt:lpstr>The file object ― 2</vt:lpstr>
      <vt:lpstr>Reading through a file</vt:lpstr>
      <vt:lpstr>Reading a file moves the offset</vt:lpstr>
      <vt:lpstr>Reading a file moves the offset</vt:lpstr>
      <vt:lpstr>Resetting the offset</vt:lpstr>
      <vt:lpstr>Older file object methods</vt:lpstr>
      <vt:lpstr>Typical way to process a file</vt:lpstr>
      <vt:lpstr>Example: lines in a file</vt:lpstr>
      <vt:lpstr>Example: characters in a file</vt:lpstr>
      <vt:lpstr>Progress</vt:lpstr>
      <vt:lpstr>Exercise 16</vt:lpstr>
      <vt:lpstr>Writing files</vt:lpstr>
      <vt:lpstr>Opening a text file for writing</vt:lpstr>
      <vt:lpstr>Writing to a file object ― 1</vt:lpstr>
      <vt:lpstr>Writing to a file object ― 2</vt:lpstr>
      <vt:lpstr>Closing the file object</vt:lpstr>
      <vt:lpstr>Importance of closing</vt:lpstr>
      <vt:lpstr>Importance of closing promptly</vt:lpstr>
      <vt:lpstr>Writing non-text values</vt:lpstr>
      <vt:lpstr>Writing non-text values</vt:lpstr>
      <vt:lpstr>Progress</vt:lpstr>
      <vt:lpstr>Exercise 17</vt:lpstr>
      <vt:lpstr>Functions</vt:lpstr>
      <vt:lpstr>Functions we have met</vt:lpstr>
      <vt:lpstr>Why write our own functions?</vt:lpstr>
      <vt:lpstr>Defining a function</vt:lpstr>
      <vt:lpstr>A function to define:  total()</vt:lpstr>
      <vt:lpstr>Defining a Python function ― 1</vt:lpstr>
      <vt:lpstr>Defining a Python function ― 2</vt:lpstr>
      <vt:lpstr>Defining a Python function ― 3</vt:lpstr>
      <vt:lpstr>Defining a Python function ― 4</vt:lpstr>
      <vt:lpstr>Defining a Python function ― 4</vt:lpstr>
      <vt:lpstr>Defining a Python function ― 5</vt:lpstr>
      <vt:lpstr>Defining a Python function ― 6</vt:lpstr>
      <vt:lpstr>Defining a Python function ― 7</vt:lpstr>
      <vt:lpstr>Using a Python function ― 1</vt:lpstr>
      <vt:lpstr>Using a Python function ― 2</vt:lpstr>
      <vt:lpstr>Using a Python function ― 3</vt:lpstr>
      <vt:lpstr>Using a Python function ― 4</vt:lpstr>
      <vt:lpstr>Using a Python function ― 5</vt:lpstr>
      <vt:lpstr>Progress</vt:lpstr>
      <vt:lpstr>Exercise 18</vt:lpstr>
      <vt:lpstr>Reminder about indices</vt:lpstr>
      <vt:lpstr>Example of multiple inputs</vt:lpstr>
      <vt:lpstr>Functions with multiple inputs</vt:lpstr>
      <vt:lpstr>Functions with multiple inputs</vt:lpstr>
      <vt:lpstr>Multiple outputs</vt:lpstr>
      <vt:lpstr>Finding just the minimum</vt:lpstr>
      <vt:lpstr>Finding just the maximum</vt:lpstr>
      <vt:lpstr>Finding both</vt:lpstr>
      <vt:lpstr>Returning both</vt:lpstr>
      <vt:lpstr>“Tuples”</vt:lpstr>
      <vt:lpstr>Using tuples to return values</vt:lpstr>
      <vt:lpstr>Using tuples to attach names</vt:lpstr>
      <vt:lpstr>Swapping values</vt:lpstr>
      <vt:lpstr>Assignment works right to left</vt:lpstr>
      <vt:lpstr>Recall this “gotcha”:</vt:lpstr>
      <vt:lpstr>Again: assignment works right to left</vt:lpstr>
      <vt:lpstr>Progress</vt:lpstr>
      <vt:lpstr>Exercise 19</vt:lpstr>
      <vt:lpstr>One object or many?</vt:lpstr>
      <vt:lpstr>Tuples as single objects ― 1</vt:lpstr>
      <vt:lpstr>Tuples as single objects ― 2</vt:lpstr>
      <vt:lpstr>Splitting up a tuple</vt:lpstr>
      <vt:lpstr>How tuples are like lists</vt:lpstr>
      <vt:lpstr>How tuples are not like lists</vt:lpstr>
      <vt:lpstr>Progress</vt:lpstr>
      <vt:lpstr>Functions we have written so far</vt:lpstr>
      <vt:lpstr>Reusing functions within a script</vt:lpstr>
      <vt:lpstr>Reusing functions between scripts?</vt:lpstr>
      <vt:lpstr>“Modules”</vt:lpstr>
      <vt:lpstr>Modules: a worked example ― 1a</vt:lpstr>
      <vt:lpstr>Modules: a worked example ― 1b</vt:lpstr>
      <vt:lpstr>Modules: a worked example ― 2a</vt:lpstr>
      <vt:lpstr>Modules: a worked example ― 2b</vt:lpstr>
      <vt:lpstr>Modules: a worked example ― 3a</vt:lpstr>
      <vt:lpstr>Modules: a worked example ― 3b</vt:lpstr>
      <vt:lpstr>Modules: a worked example ― 4a</vt:lpstr>
      <vt:lpstr>Modules: a worked example ― 4b</vt:lpstr>
      <vt:lpstr>Progress</vt:lpstr>
      <vt:lpstr>Exercise 20</vt:lpstr>
      <vt:lpstr>The Python philosophy</vt:lpstr>
      <vt:lpstr>Example: the “math” module</vt:lpstr>
      <vt:lpstr>import module as alias</vt:lpstr>
      <vt:lpstr>Don’t do these</vt:lpstr>
      <vt:lpstr>What system modules are there?</vt:lpstr>
      <vt:lpstr>“Batteries included”</vt:lpstr>
      <vt:lpstr>Additional downloadable modules</vt:lpstr>
      <vt:lpstr>An example system module: sys</vt:lpstr>
      <vt:lpstr>sys.exit()</vt:lpstr>
      <vt:lpstr>An example system module: sys</vt:lpstr>
      <vt:lpstr>Modules in Python</vt:lpstr>
      <vt:lpstr>Finding modules</vt:lpstr>
      <vt:lpstr>Help with modules</vt:lpstr>
      <vt:lpstr>Help with module functions</vt:lpstr>
      <vt:lpstr>Help with module constants</vt:lpstr>
      <vt:lpstr>Help for our own modules?</vt:lpstr>
      <vt:lpstr>Adding extra help text</vt:lpstr>
      <vt:lpstr>Adding extra help text to functions</vt:lpstr>
      <vt:lpstr>Adding extra help text to functions</vt:lpstr>
      <vt:lpstr>Progress</vt:lpstr>
      <vt:lpstr>Exercise 21</vt:lpstr>
      <vt:lpstr>Recap: Lists &amp; Indices</vt:lpstr>
      <vt:lpstr>“Index in ― Value out”</vt:lpstr>
      <vt:lpstr>Other “indices”: Strings?</vt:lpstr>
      <vt:lpstr>Other “indices”: Tuples?</vt:lpstr>
      <vt:lpstr>Python “dictionaries”</vt:lpstr>
      <vt:lpstr>Creating a dictionary — 1</vt:lpstr>
      <vt:lpstr>Creating a dictionary — 2</vt:lpstr>
      <vt:lpstr>Using a dictionary — 1</vt:lpstr>
      <vt:lpstr>Using a dictionary — 2</vt:lpstr>
      <vt:lpstr>Missing keys</vt:lpstr>
      <vt:lpstr>Dictionaries are one-way</vt:lpstr>
      <vt:lpstr>Adding to a dictionary</vt:lpstr>
      <vt:lpstr>Removing from a dictionary</vt:lpstr>
      <vt:lpstr>Progress</vt:lpstr>
      <vt:lpstr>Exercise 22</vt:lpstr>
      <vt:lpstr>What’s in a dictionary? ― 1</vt:lpstr>
      <vt:lpstr>What’s in a dictionary? ― 2</vt:lpstr>
      <vt:lpstr>What’s in a dictionary? ― 3</vt:lpstr>
      <vt:lpstr>Getting the list of keys</vt:lpstr>
      <vt:lpstr>Is a key in a dictionary?</vt:lpstr>
      <vt:lpstr>Example: Counting words ― 1</vt:lpstr>
      <vt:lpstr>Example: Counting words ― 2</vt:lpstr>
      <vt:lpstr>Example: Counting words ― 3</vt:lpstr>
      <vt:lpstr>Why doesn’t it work?</vt:lpstr>
      <vt:lpstr>Example: Counting words ― 4</vt:lpstr>
      <vt:lpstr>Example: Counting words ― 5</vt:lpstr>
      <vt:lpstr>Example: Counting words ― 6</vt:lpstr>
      <vt:lpstr>Example: Counting words ― 7</vt:lpstr>
      <vt:lpstr>Example: Counting words ― 8</vt:lpstr>
      <vt:lpstr>Progress</vt:lpstr>
      <vt:lpstr>Exercise 23</vt:lpstr>
      <vt:lpstr>Formatted output</vt:lpstr>
      <vt:lpstr>The format() method</vt:lpstr>
      <vt:lpstr>String formatting ― 1</vt:lpstr>
      <vt:lpstr>String formatting ― 2</vt:lpstr>
      <vt:lpstr>String formatting ― 3</vt:lpstr>
      <vt:lpstr>Integer formatting ― 1</vt:lpstr>
      <vt:lpstr>Integer formatting ― 2</vt:lpstr>
      <vt:lpstr>Integer formatting ― 3</vt:lpstr>
      <vt:lpstr>Integer formatting ― 4</vt:lpstr>
      <vt:lpstr>Integer formatting ― 5</vt:lpstr>
      <vt:lpstr>Integer formatting ― 6</vt:lpstr>
      <vt:lpstr>Integer formatting ― 7</vt:lpstr>
      <vt:lpstr>Floating point formatting ― 1</vt:lpstr>
      <vt:lpstr>Floating point formatting ― 2</vt:lpstr>
      <vt:lpstr>Ordering and repeats ― 1</vt:lpstr>
      <vt:lpstr>Ordering and repeats ― 2</vt:lpstr>
      <vt:lpstr>Formatting in practice</vt:lpstr>
      <vt:lpstr>Progress</vt:lpstr>
      <vt:lpstr>Exercise 24</vt:lpstr>
      <vt:lpstr>And that's it! (And “it” is a lot!)</vt:lpstr>
      <vt:lpstr>But wait! There’s more…</vt:lpstr>
      <vt:lpstr>Congratulations!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Arpit Kohale</dc:creator>
  <cp:lastModifiedBy>Arpit Kohale</cp:lastModifiedBy>
  <cp:revision>752</cp:revision>
  <dcterms:created xsi:type="dcterms:W3CDTF">2012-06-07T09:30:46Z</dcterms:created>
  <dcterms:modified xsi:type="dcterms:W3CDTF">2014-08-14T06:48:30Z</dcterms:modified>
</cp:coreProperties>
</file>